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85" r:id="rId2"/>
    <p:sldId id="269" r:id="rId3"/>
    <p:sldId id="289" r:id="rId4"/>
    <p:sldId id="291" r:id="rId5"/>
    <p:sldId id="292" r:id="rId6"/>
    <p:sldId id="293" r:id="rId7"/>
    <p:sldId id="290" r:id="rId8"/>
    <p:sldId id="288"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F9E30C-7A80-4689-BC61-7D12C6A65AC5}" v="12" dt="2026-03-15T07:06:55.8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da-DK"/>
              <a:t>Klik for at redigere titeltypografien i masteren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3/16/2026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Vertical Text Placeholder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3/16/2026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da-DK"/>
              <a:t>Klik for at redigere titeltypografien i masteren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3/16/2026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3/16/2026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da-DK"/>
              <a:t>Klik for at redigere titeltypografien i masteren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7" name="Date Placeholder 6"/>
          <p:cNvSpPr>
            <a:spLocks noGrp="1"/>
          </p:cNvSpPr>
          <p:nvPr>
            <p:ph type="dt" sz="half" idx="10"/>
          </p:nvPr>
        </p:nvSpPr>
        <p:spPr/>
        <p:txBody>
          <a:bodyPr/>
          <a:lstStyle/>
          <a:p>
            <a:fld id="{1160EA64-D806-43AC-9DF2-F8C432F32B4C}" type="datetimeFigureOut">
              <a:rPr lang="en-US" dirty="0"/>
              <a:t>3/16/2026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3/16/2026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Content Placeholder 3"/>
          <p:cNvSpPr>
            <a:spLocks noGrp="1"/>
          </p:cNvSpPr>
          <p:nvPr>
            <p:ph sz="half" idx="2"/>
          </p:nvPr>
        </p:nvSpPr>
        <p:spPr>
          <a:xfrm>
            <a:off x="1583436" y="3143250"/>
            <a:ext cx="4270248" cy="2596776"/>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7" name="Date Placeholder 6"/>
          <p:cNvSpPr>
            <a:spLocks noGrp="1"/>
          </p:cNvSpPr>
          <p:nvPr>
            <p:ph type="dt" sz="half" idx="10"/>
          </p:nvPr>
        </p:nvSpPr>
        <p:spPr/>
        <p:txBody>
          <a:bodyPr/>
          <a:lstStyle/>
          <a:p>
            <a:fld id="{4F7D4976-E339-4826-83B7-FBD03F55ECF8}" type="datetimeFigureOut">
              <a:rPr lang="en-US" dirty="0"/>
              <a:t>3/16/2026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‹nr.›</a:t>
            </a:fld>
            <a:endParaRPr lang="en-US" dirty="0"/>
          </a:p>
        </p:txBody>
      </p:sp>
      <p:sp>
        <p:nvSpPr>
          <p:cNvPr id="10" name="Title 9"/>
          <p:cNvSpPr>
            <a:spLocks noGrp="1"/>
          </p:cNvSpPr>
          <p:nvPr>
            <p:ph type="title"/>
          </p:nvPr>
        </p:nvSpPr>
        <p:spPr/>
        <p:txBody>
          <a:bodyPr/>
          <a:lstStyle/>
          <a:p>
            <a:r>
              <a:rPr lang="da-DK"/>
              <a:t>Klik for at redigere titeltypografien i masteren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a:t>Klik for at redigere titeltypografien i masteren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3/16/2026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3/16/2026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da-DK"/>
              <a:t>Klik for at redigere titeltypografien i masteren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9" name="Date Placeholder 8"/>
          <p:cNvSpPr>
            <a:spLocks noGrp="1"/>
          </p:cNvSpPr>
          <p:nvPr>
            <p:ph type="dt" sz="half" idx="10"/>
          </p:nvPr>
        </p:nvSpPr>
        <p:spPr/>
        <p:txBody>
          <a:bodyPr/>
          <a:lstStyle/>
          <a:p>
            <a:fld id="{D1BE4249-C0D0-4B06-8692-E8BB871AF643}" type="datetimeFigureOut">
              <a:rPr lang="en-US" dirty="0"/>
              <a:t>3/16/2026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da-DK"/>
              <a:t>Klik for at redigere titeltypografien i masteren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3/16/2026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da-DK"/>
              <a:t>Klik for at redigere titeltypografien i masteren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3/16/2026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5498590" y="988741"/>
            <a:ext cx="5888754" cy="4880518"/>
          </a:xfrm>
          <a:noFill/>
          <a:ln>
            <a:noFill/>
          </a:ln>
        </p:spPr>
        <p:txBody>
          <a:bodyPr wrap="square">
            <a:normAutofit/>
          </a:bodyPr>
          <a:lstStyle/>
          <a:p>
            <a:pPr algn="l"/>
            <a:r>
              <a:rPr lang="da-DK" sz="4800" dirty="0">
                <a:solidFill>
                  <a:schemeClr val="tx1"/>
                </a:solidFill>
                <a:latin typeface="+mn-lt"/>
              </a:rPr>
              <a:t>Afsluttende skriftligt produkt og afslutningen på NF</a:t>
            </a:r>
          </a:p>
        </p:txBody>
      </p:sp>
      <p:sp>
        <p:nvSpPr>
          <p:cNvPr id="8" name="Rectangle 7">
            <a:extLst>
              <a:ext uri="{FF2B5EF4-FFF2-40B4-BE49-F238E27FC236}">
                <a16:creationId xmlns:a16="http://schemas.microsoft.com/office/drawing/2014/main" id="{6E5BD17F-C95C-40ED-8D04-03295D46FD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bg2">
              <a:alpha val="8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10" name="Rectangle 9">
            <a:extLst>
              <a:ext uri="{FF2B5EF4-FFF2-40B4-BE49-F238E27FC236}">
                <a16:creationId xmlns:a16="http://schemas.microsoft.com/office/drawing/2014/main" id="{4203DEB5-0B19-4F8E-84E2-00F5861C96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38656" y="0"/>
            <a:ext cx="3215640" cy="685800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Undertitel 2"/>
          <p:cNvSpPr>
            <a:spLocks noGrp="1"/>
          </p:cNvSpPr>
          <p:nvPr>
            <p:ph type="subTitle" idx="1"/>
          </p:nvPr>
        </p:nvSpPr>
        <p:spPr>
          <a:xfrm>
            <a:off x="1197429" y="2007220"/>
            <a:ext cx="3456867" cy="2843560"/>
          </a:xfrm>
        </p:spPr>
        <p:txBody>
          <a:bodyPr anchor="ctr">
            <a:normAutofit/>
          </a:bodyPr>
          <a:lstStyle/>
          <a:p>
            <a:pPr marL="514350" indent="-514350" algn="r"/>
            <a:r>
              <a:rPr lang="da-DK" dirty="0">
                <a:solidFill>
                  <a:srgbClr val="FFFFFF"/>
                </a:solidFill>
                <a:latin typeface="Georgia" pitchFamily="18" charset="0"/>
              </a:rPr>
              <a:t>Fællesfaglig opgave i </a:t>
            </a:r>
          </a:p>
          <a:p>
            <a:pPr marL="514350" indent="-514350" algn="r"/>
            <a:r>
              <a:rPr lang="da-DK" dirty="0">
                <a:solidFill>
                  <a:srgbClr val="FFFFFF"/>
                </a:solidFill>
                <a:latin typeface="Georgia" pitchFamily="18" charset="0"/>
              </a:rPr>
              <a:t>Biologi, Kemi og Geografi</a:t>
            </a:r>
          </a:p>
          <a:p>
            <a:pPr marL="514350" indent="-514350" algn="r"/>
            <a:endParaRPr lang="da-DK" dirty="0">
              <a:solidFill>
                <a:srgbClr val="FFFFFF"/>
              </a:solidFill>
              <a:latin typeface="Georgia"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da-DK" sz="2300">
                <a:solidFill>
                  <a:srgbClr val="FFFFFF"/>
                </a:solidFill>
              </a:rPr>
              <a:t>Afsluttende skriftligt produkt</a:t>
            </a:r>
          </a:p>
        </p:txBody>
      </p:sp>
      <p:sp>
        <p:nvSpPr>
          <p:cNvPr id="5" name="Pladsholder til indhold 4"/>
          <p:cNvSpPr>
            <a:spLocks noGrp="1"/>
          </p:cNvSpPr>
          <p:nvPr>
            <p:ph idx="1"/>
          </p:nvPr>
        </p:nvSpPr>
        <p:spPr>
          <a:xfrm>
            <a:off x="5591695" y="1402080"/>
            <a:ext cx="5320696" cy="4053840"/>
          </a:xfrm>
        </p:spPr>
        <p:txBody>
          <a:bodyPr anchor="ctr">
            <a:normAutofit lnSpcReduction="10000"/>
          </a:bodyPr>
          <a:lstStyle/>
          <a:p>
            <a:pPr>
              <a:lnSpc>
                <a:spcPct val="90000"/>
              </a:lnSpc>
            </a:pPr>
            <a:r>
              <a:rPr lang="da-DK" sz="1400" b="1" dirty="0"/>
              <a:t>En fællesfaglig problemstilling skal belyses</a:t>
            </a:r>
          </a:p>
          <a:p>
            <a:pPr lvl="1">
              <a:lnSpc>
                <a:spcPct val="90000"/>
              </a:lnSpc>
            </a:pPr>
            <a:r>
              <a:rPr lang="da-DK" sz="1400" dirty="0"/>
              <a:t>Inddragelse af viden fra alle 3 fag (bio, kemi og </a:t>
            </a:r>
            <a:r>
              <a:rPr lang="da-DK" sz="1400" dirty="0" err="1"/>
              <a:t>geo</a:t>
            </a:r>
            <a:r>
              <a:rPr lang="da-DK" sz="1400" dirty="0"/>
              <a:t>)</a:t>
            </a:r>
          </a:p>
          <a:p>
            <a:pPr lvl="1">
              <a:lnSpc>
                <a:spcPct val="90000"/>
              </a:lnSpc>
            </a:pPr>
            <a:r>
              <a:rPr lang="da-DK" sz="1400" dirty="0"/>
              <a:t>Eksperimenter og feltarbejde + litteratur</a:t>
            </a:r>
          </a:p>
          <a:p>
            <a:pPr lvl="1">
              <a:lnSpc>
                <a:spcPct val="90000"/>
              </a:lnSpc>
            </a:pPr>
            <a:r>
              <a:rPr lang="da-DK" sz="1400" dirty="0"/>
              <a:t>Opgaven skrives som en udvidet disposition og skal være på max. 5 sider (inklusiv min. 1 bilag fra hvert fag –</a:t>
            </a:r>
            <a:r>
              <a:rPr lang="da-DK" sz="1400" u="sng" dirty="0"/>
              <a:t>helst 3 fra hvert fag</a:t>
            </a:r>
            <a:r>
              <a:rPr lang="da-DK" sz="1400" dirty="0"/>
              <a:t>)</a:t>
            </a:r>
          </a:p>
          <a:p>
            <a:pPr lvl="1">
              <a:lnSpc>
                <a:spcPct val="90000"/>
              </a:lnSpc>
            </a:pPr>
            <a:r>
              <a:rPr lang="da-DK" sz="1400" dirty="0"/>
              <a:t>Skrives individuelt eller i grupper på max 4 personer</a:t>
            </a:r>
          </a:p>
          <a:p>
            <a:pPr lvl="1">
              <a:lnSpc>
                <a:spcPct val="90000"/>
              </a:lnSpc>
            </a:pPr>
            <a:r>
              <a:rPr lang="da-DK" sz="1400" dirty="0"/>
              <a:t>Der gives 6 blokke (2 geografi, 2 biologi og 2 kemi) til at arbejde med opgaven.</a:t>
            </a:r>
          </a:p>
          <a:p>
            <a:pPr lvl="1">
              <a:lnSpc>
                <a:spcPct val="90000"/>
              </a:lnSpc>
            </a:pPr>
            <a:r>
              <a:rPr lang="da-DK" sz="1400" dirty="0"/>
              <a:t>Afleveres torsdag d. 9/4 kl. 16:00 i elektronisk form på </a:t>
            </a:r>
            <a:r>
              <a:rPr lang="da-DK" sz="1400" dirty="0" err="1"/>
              <a:t>lectio</a:t>
            </a:r>
            <a:r>
              <a:rPr lang="da-DK" sz="1400" dirty="0"/>
              <a:t> under opgaver – AFSLUTTENDE SKRIFTLIGT PRODUKT</a:t>
            </a:r>
          </a:p>
          <a:p>
            <a:pPr lvl="1">
              <a:lnSpc>
                <a:spcPct val="90000"/>
              </a:lnSpc>
            </a:pPr>
            <a:r>
              <a:rPr lang="da-DK" sz="1400" b="1" dirty="0"/>
              <a:t>Eksamen (24 min)</a:t>
            </a:r>
          </a:p>
          <a:p>
            <a:pPr lvl="2">
              <a:lnSpc>
                <a:spcPct val="90000"/>
              </a:lnSpc>
            </a:pPr>
            <a:r>
              <a:rPr lang="da-DK" sz="1400" dirty="0"/>
              <a:t>Evalueringsopgaven præsenteres og der stilles spørgsmål fra hvert af de 3 fag</a:t>
            </a:r>
          </a:p>
          <a:p>
            <a:pPr lvl="2">
              <a:lnSpc>
                <a:spcPct val="90000"/>
              </a:lnSpc>
            </a:pPr>
            <a:r>
              <a:rPr lang="da-DK" sz="1400" dirty="0"/>
              <a:t>Votering om karakter – karakterens vægt er 0,75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da-DK" sz="3000" dirty="0">
                <a:solidFill>
                  <a:srgbClr val="FFFFFF"/>
                </a:solidFill>
              </a:rPr>
              <a:t>Problem-</a:t>
            </a:r>
            <a:r>
              <a:rPr lang="da-DK" sz="3000" dirty="0" err="1">
                <a:solidFill>
                  <a:srgbClr val="FFFFFF"/>
                </a:solidFill>
              </a:rPr>
              <a:t>formule</a:t>
            </a:r>
            <a:r>
              <a:rPr lang="da-DK" sz="3000" dirty="0">
                <a:solidFill>
                  <a:srgbClr val="FFFFFF"/>
                </a:solidFill>
              </a:rPr>
              <a:t>-ringerne</a:t>
            </a:r>
          </a:p>
        </p:txBody>
      </p:sp>
      <p:sp>
        <p:nvSpPr>
          <p:cNvPr id="3" name="Pladsholder til indhold 2"/>
          <p:cNvSpPr>
            <a:spLocks noGrp="1"/>
          </p:cNvSpPr>
          <p:nvPr>
            <p:ph idx="1"/>
          </p:nvPr>
        </p:nvSpPr>
        <p:spPr>
          <a:xfrm>
            <a:off x="5591695" y="1402080"/>
            <a:ext cx="5320696" cy="4053840"/>
          </a:xfrm>
        </p:spPr>
        <p:txBody>
          <a:bodyPr anchor="ctr">
            <a:normAutofit/>
          </a:bodyPr>
          <a:lstStyle/>
          <a:p>
            <a:r>
              <a:rPr lang="da-DK" dirty="0"/>
              <a:t>1 med udgangspunkt i det fællesfaglige tema ”Regnskoven”</a:t>
            </a:r>
          </a:p>
          <a:p>
            <a:r>
              <a:rPr lang="da-DK" dirty="0"/>
              <a:t>1</a:t>
            </a:r>
            <a:r>
              <a:rPr lang="da-DK"/>
              <a:t> </a:t>
            </a:r>
            <a:r>
              <a:rPr lang="da-DK" dirty="0"/>
              <a:t>med udgangspunkt i det fællesfaglige tema ”Kost og Befolkning”</a:t>
            </a:r>
          </a:p>
          <a:p>
            <a:r>
              <a:rPr lang="da-DK" dirty="0"/>
              <a:t>1 med udgangspunkt i det fællesfaglige tema ”Energi”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da-DK" sz="3000" dirty="0">
                <a:solidFill>
                  <a:srgbClr val="FFFFFF"/>
                </a:solidFill>
              </a:rPr>
              <a:t>Problem-</a:t>
            </a:r>
            <a:r>
              <a:rPr lang="da-DK" sz="3000" dirty="0" err="1">
                <a:solidFill>
                  <a:srgbClr val="FFFFFF"/>
                </a:solidFill>
              </a:rPr>
              <a:t>formule</a:t>
            </a:r>
            <a:r>
              <a:rPr lang="da-DK" sz="3000" dirty="0">
                <a:solidFill>
                  <a:srgbClr val="FFFFFF"/>
                </a:solidFill>
              </a:rPr>
              <a:t>-ringerne</a:t>
            </a:r>
          </a:p>
        </p:txBody>
      </p:sp>
      <p:sp>
        <p:nvSpPr>
          <p:cNvPr id="3" name="Pladsholder til indhold 2"/>
          <p:cNvSpPr>
            <a:spLocks noGrp="1"/>
          </p:cNvSpPr>
          <p:nvPr>
            <p:ph idx="1"/>
          </p:nvPr>
        </p:nvSpPr>
        <p:spPr>
          <a:xfrm>
            <a:off x="5591695" y="1402080"/>
            <a:ext cx="5320696" cy="4053840"/>
          </a:xfrm>
        </p:spPr>
        <p:txBody>
          <a:bodyPr anchor="ctr">
            <a:normAutofit/>
          </a:bodyPr>
          <a:lstStyle/>
          <a:p>
            <a:r>
              <a:rPr lang="da-DK" b="1" dirty="0"/>
              <a:t>Regnskoven:</a:t>
            </a:r>
            <a:endParaRPr lang="da-DK" dirty="0"/>
          </a:p>
          <a:p>
            <a:pPr fontAlgn="base"/>
            <a:r>
              <a:rPr lang="da-DK" dirty="0"/>
              <a:t>Hvad kendetegner naturen i regnskoven?</a:t>
            </a:r>
          </a:p>
          <a:p>
            <a:pPr lvl="1" fontAlgn="base"/>
            <a:r>
              <a:rPr lang="da-DK" dirty="0"/>
              <a:t>Hvad kendetegner regnskoven som et økosystem? Hvad skal planter bruge for at vokse, og hvad skal de bruge de enkelte dele til? </a:t>
            </a:r>
          </a:p>
          <a:p>
            <a:pPr lvl="1" fontAlgn="base"/>
            <a:r>
              <a:rPr lang="da-DK" dirty="0"/>
              <a:t>Hvilke kemiske egenskaber har plantenæringsstoffer og hvordan kan man undersøge om de er tilstede i plantens miljø? </a:t>
            </a:r>
          </a:p>
          <a:p>
            <a:pPr lvl="1" fontAlgn="base"/>
            <a:r>
              <a:rPr lang="da-DK" dirty="0"/>
              <a:t>Hvorfor regner det så meget i regnskoven, og hvad kendetegner jordbunden?</a:t>
            </a:r>
          </a:p>
          <a:p>
            <a:pPr marL="0" indent="0">
              <a:buNone/>
            </a:pPr>
            <a:endParaRPr lang="da-DK" dirty="0"/>
          </a:p>
        </p:txBody>
      </p:sp>
    </p:spTree>
    <p:extLst>
      <p:ext uri="{BB962C8B-B14F-4D97-AF65-F5344CB8AC3E}">
        <p14:creationId xmlns:p14="http://schemas.microsoft.com/office/powerpoint/2010/main" val="16833519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da-DK" sz="3000" dirty="0">
                <a:solidFill>
                  <a:srgbClr val="FFFFFF"/>
                </a:solidFill>
              </a:rPr>
              <a:t>Problem-</a:t>
            </a:r>
            <a:r>
              <a:rPr lang="da-DK" sz="3000" dirty="0" err="1">
                <a:solidFill>
                  <a:srgbClr val="FFFFFF"/>
                </a:solidFill>
              </a:rPr>
              <a:t>formule</a:t>
            </a:r>
            <a:r>
              <a:rPr lang="da-DK" sz="3000" dirty="0">
                <a:solidFill>
                  <a:srgbClr val="FFFFFF"/>
                </a:solidFill>
              </a:rPr>
              <a:t>-ringerne</a:t>
            </a:r>
          </a:p>
        </p:txBody>
      </p:sp>
      <p:sp>
        <p:nvSpPr>
          <p:cNvPr id="3" name="Pladsholder til indhold 2"/>
          <p:cNvSpPr>
            <a:spLocks noGrp="1"/>
          </p:cNvSpPr>
          <p:nvPr>
            <p:ph idx="1"/>
          </p:nvPr>
        </p:nvSpPr>
        <p:spPr>
          <a:xfrm>
            <a:off x="5591695" y="1402080"/>
            <a:ext cx="5320696" cy="4053840"/>
          </a:xfrm>
        </p:spPr>
        <p:txBody>
          <a:bodyPr anchor="ctr">
            <a:normAutofit/>
          </a:bodyPr>
          <a:lstStyle/>
          <a:p>
            <a:r>
              <a:rPr lang="da-DK" b="1" dirty="0"/>
              <a:t>Kost og befolkning:</a:t>
            </a:r>
            <a:endParaRPr lang="da-DK" dirty="0"/>
          </a:p>
          <a:p>
            <a:pPr fontAlgn="base"/>
            <a:r>
              <a:rPr lang="da-DK" dirty="0"/>
              <a:t>Hvordan påvirkes sundheden af fødevareindtaget?</a:t>
            </a:r>
          </a:p>
          <a:p>
            <a:pPr lvl="1" fontAlgn="base"/>
            <a:r>
              <a:rPr lang="da-DK" dirty="0"/>
              <a:t>Hvad er den kemiske opbygning af udvalgte grundlæggende energigivende stoffer i kosten, og hvordan ser deres kemiske struktur ud? </a:t>
            </a:r>
          </a:p>
          <a:p>
            <a:pPr lvl="1" fontAlgn="base"/>
            <a:r>
              <a:rPr lang="da-DK" dirty="0"/>
              <a:t>Hvorfor skal mennesket indtage de forskellige energigivende stoffer, og hvordan kan udvalgte kostråd forklares?</a:t>
            </a:r>
          </a:p>
          <a:p>
            <a:pPr lvl="1" fontAlgn="base"/>
            <a:r>
              <a:rPr lang="da-DK" dirty="0"/>
              <a:t>Hvad betyder en stabil landbrugsproduktion for et lands udvikling i forhold til den demografiske transitionsmodel, og hvad er forskellen mellem i- og </a:t>
            </a:r>
            <a:r>
              <a:rPr lang="da-DK" dirty="0" err="1"/>
              <a:t>u-landes</a:t>
            </a:r>
            <a:r>
              <a:rPr lang="da-DK" dirty="0"/>
              <a:t> udvikling?</a:t>
            </a:r>
          </a:p>
          <a:p>
            <a:pPr marL="0" indent="0">
              <a:buNone/>
            </a:pPr>
            <a:endParaRPr lang="da-DK" dirty="0"/>
          </a:p>
        </p:txBody>
      </p:sp>
    </p:spTree>
    <p:extLst>
      <p:ext uri="{BB962C8B-B14F-4D97-AF65-F5344CB8AC3E}">
        <p14:creationId xmlns:p14="http://schemas.microsoft.com/office/powerpoint/2010/main" val="2060714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BE6DEFF-475D-4929-A2F9-3F844DB36288}"/>
              </a:ext>
            </a:extLst>
          </p:cNvPr>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da-DK" sz="3000" dirty="0">
                <a:solidFill>
                  <a:srgbClr val="FFFFFF"/>
                </a:solidFill>
              </a:rPr>
              <a:t>Problem-</a:t>
            </a:r>
            <a:r>
              <a:rPr lang="da-DK" sz="3000" dirty="0" err="1">
                <a:solidFill>
                  <a:srgbClr val="FFFFFF"/>
                </a:solidFill>
              </a:rPr>
              <a:t>formule</a:t>
            </a:r>
            <a:r>
              <a:rPr lang="da-DK" sz="3000" dirty="0">
                <a:solidFill>
                  <a:srgbClr val="FFFFFF"/>
                </a:solidFill>
              </a:rPr>
              <a:t>-ringerne</a:t>
            </a:r>
          </a:p>
        </p:txBody>
      </p:sp>
      <p:sp>
        <p:nvSpPr>
          <p:cNvPr id="3" name="Pladsholder til indhold 2">
            <a:extLst>
              <a:ext uri="{FF2B5EF4-FFF2-40B4-BE49-F238E27FC236}">
                <a16:creationId xmlns:a16="http://schemas.microsoft.com/office/drawing/2014/main" id="{2A140866-E842-4054-972B-180C4D77D874}"/>
              </a:ext>
            </a:extLst>
          </p:cNvPr>
          <p:cNvSpPr>
            <a:spLocks noGrp="1"/>
          </p:cNvSpPr>
          <p:nvPr>
            <p:ph idx="1"/>
          </p:nvPr>
        </p:nvSpPr>
        <p:spPr>
          <a:xfrm>
            <a:off x="5591695" y="1402080"/>
            <a:ext cx="5320696" cy="4053840"/>
          </a:xfrm>
        </p:spPr>
        <p:txBody>
          <a:bodyPr anchor="ctr">
            <a:normAutofit/>
          </a:bodyPr>
          <a:lstStyle/>
          <a:p>
            <a:r>
              <a:rPr lang="da-DK" b="1" dirty="0"/>
              <a:t>Energi</a:t>
            </a:r>
          </a:p>
          <a:p>
            <a:r>
              <a:rPr lang="da-DK" dirty="0"/>
              <a:t>Hvor får vi energien til samfundet fra?</a:t>
            </a:r>
          </a:p>
          <a:p>
            <a:pPr lvl="1"/>
            <a:r>
              <a:rPr lang="da-DK" dirty="0"/>
              <a:t>Hvordan dannes og indvindes olien og hvilke udfordringer er der i den danske olieproduktion i fremtiden?</a:t>
            </a:r>
          </a:p>
          <a:p>
            <a:pPr lvl="1"/>
            <a:r>
              <a:rPr lang="da-DK" dirty="0"/>
              <a:t>Hvordan er olie opbygget kemisk, og hvordan kan de forskellige stoffer i olien adskilles? Hvad sker der når olien afbrændes?</a:t>
            </a:r>
          </a:p>
          <a:p>
            <a:pPr lvl="1"/>
            <a:r>
              <a:rPr lang="da-DK" dirty="0"/>
              <a:t>Hvordan kan man bruge mikroorganismer til fremstilling af </a:t>
            </a:r>
            <a:r>
              <a:rPr lang="da-DK" dirty="0" err="1"/>
              <a:t>bioethanol</a:t>
            </a:r>
            <a:r>
              <a:rPr lang="da-DK" dirty="0"/>
              <a:t>?</a:t>
            </a:r>
          </a:p>
        </p:txBody>
      </p:sp>
    </p:spTree>
    <p:extLst>
      <p:ext uri="{BB962C8B-B14F-4D97-AF65-F5344CB8AC3E}">
        <p14:creationId xmlns:p14="http://schemas.microsoft.com/office/powerpoint/2010/main" val="3303625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da-DK" sz="2300">
                <a:solidFill>
                  <a:srgbClr val="FFFFFF"/>
                </a:solidFill>
              </a:rPr>
              <a:t>HVAD ER DET AFSLUTTENDE SKRIFTLIGE PRODUKT?</a:t>
            </a:r>
          </a:p>
        </p:txBody>
      </p:sp>
      <p:sp>
        <p:nvSpPr>
          <p:cNvPr id="3" name="Pladsholder til indhold 2"/>
          <p:cNvSpPr>
            <a:spLocks noGrp="1"/>
          </p:cNvSpPr>
          <p:nvPr>
            <p:ph idx="1"/>
          </p:nvPr>
        </p:nvSpPr>
        <p:spPr>
          <a:xfrm>
            <a:off x="5591695" y="1402080"/>
            <a:ext cx="5320696" cy="4053840"/>
          </a:xfrm>
        </p:spPr>
        <p:txBody>
          <a:bodyPr anchor="ctr">
            <a:normAutofit/>
          </a:bodyPr>
          <a:lstStyle/>
          <a:p>
            <a:pPr lvl="0">
              <a:lnSpc>
                <a:spcPct val="90000"/>
              </a:lnSpc>
            </a:pPr>
            <a:r>
              <a:rPr lang="da-DK" sz="1000"/>
              <a:t>Det skriftlige produkt danner udgangspunkt for den interne mundtlige prøve. Produktet skrives sidst i undervisningsforløbet. Opgaven stilles af læreren med tilknytning til et af de fællesfaglige temaer og skal give eleven mulighed for at inddrage alle tre fag på lige vilkår. Der må gerne stilles flere opgaver til samme hold, så eleverne kan vælge ud fra faglig interesse og styrke. Uanset hvilket tema opgaven stilles ud fra, skal den besvares på det faglige niveau, som eleven bør have opnået ved afslutningen af den samlede undervisning.</a:t>
            </a:r>
          </a:p>
          <a:p>
            <a:pPr lvl="0">
              <a:lnSpc>
                <a:spcPct val="90000"/>
              </a:lnSpc>
            </a:pPr>
            <a:endParaRPr lang="da-DK" sz="1000"/>
          </a:p>
          <a:p>
            <a:pPr lvl="0">
              <a:lnSpc>
                <a:spcPct val="90000"/>
              </a:lnSpc>
            </a:pPr>
            <a:r>
              <a:rPr lang="da-DK" sz="1000"/>
              <a:t>Det skriftlige produkt skal fylde ca. fem sider inklusiv bilag. Det er ikke tænkt som en fyldestgørende opgavebesvarelse af den givne problemstilling, men produktet kan udformes som en udvidet begrundet disposition til brug ved den mundtlige prøve. I bilagene bør der være minimum et bilag, der repræsenterer hvert fag, som eleven kan behandle på forsvarlig faglig vis. Det kan f.eks. være </a:t>
            </a:r>
            <a:r>
              <a:rPr lang="da-DK" sz="1000" err="1"/>
              <a:t>carbons</a:t>
            </a:r>
            <a:r>
              <a:rPr lang="da-DK" sz="1000"/>
              <a:t> kredsløb, vandets kredsløb, cellemodeller, fordøjelsessystemet, mængdeberegningsskema, forbrændingsreaktioner eller lignende.  </a:t>
            </a:r>
          </a:p>
          <a:p>
            <a:pPr lvl="0">
              <a:lnSpc>
                <a:spcPct val="90000"/>
              </a:lnSpc>
            </a:pPr>
            <a:endParaRPr lang="da-DK" sz="1000"/>
          </a:p>
          <a:p>
            <a:pPr lvl="0">
              <a:lnSpc>
                <a:spcPct val="90000"/>
              </a:lnSpc>
            </a:pPr>
            <a:r>
              <a:rPr lang="da-DK" sz="1000"/>
              <a:t>Det afsluttende skriftlige produkt er grundlaget for den interne mundtlige prøve og skal afleveres senest en uge inden den interne mundtlige prøve. Elever, der ikke afleverer, kan derfor ikke gå til den interne mundtlige prøve i naturvidenskabelig faggruppe. Eleverne vejledes under arbejdet med at besvare opgaven i løbet af de ca. ni undervisningstimer, men lærerne kommenterer ikke det færdige produkt. </a:t>
            </a:r>
          </a:p>
          <a:p>
            <a:pPr lvl="0">
              <a:lnSpc>
                <a:spcPct val="90000"/>
              </a:lnSpc>
            </a:pPr>
            <a:endParaRPr lang="da-DK" sz="1000"/>
          </a:p>
          <a:p>
            <a:pPr>
              <a:lnSpc>
                <a:spcPct val="90000"/>
              </a:lnSpc>
            </a:pPr>
            <a:r>
              <a:rPr lang="da-DK" sz="1000" u="sng"/>
              <a:t>Højtlæsning bidrager ikke i sig selv positivt til eksaminationen og bør derfor undgås.</a:t>
            </a:r>
          </a:p>
          <a:p>
            <a:pPr lvl="0">
              <a:lnSpc>
                <a:spcPct val="90000"/>
              </a:lnSpc>
            </a:pPr>
            <a:endParaRPr lang="da-DK" sz="10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070172"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0172" y="0"/>
            <a:ext cx="912182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423" y="1443035"/>
            <a:ext cx="3971932"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260873" y="1586484"/>
            <a:ext cx="3685032" cy="3685032"/>
          </a:xfrm>
          <a:prstGeom prst="ellipse">
            <a:avLst/>
          </a:prstGeom>
          <a:solidFill>
            <a:schemeClr val="accent2">
              <a:lumMod val="75000"/>
            </a:schemeClr>
          </a:solidFill>
          <a:ln>
            <a:noFill/>
          </a:ln>
        </p:spPr>
        <p:txBody>
          <a:bodyPr>
            <a:normAutofit/>
          </a:bodyPr>
          <a:lstStyle/>
          <a:p>
            <a:r>
              <a:rPr lang="da-DK" sz="3000">
                <a:solidFill>
                  <a:srgbClr val="FFFFFF"/>
                </a:solidFill>
              </a:rPr>
              <a:t>Resten af timen i dag: </a:t>
            </a:r>
          </a:p>
        </p:txBody>
      </p:sp>
      <p:sp>
        <p:nvSpPr>
          <p:cNvPr id="3" name="Content Placeholder 2"/>
          <p:cNvSpPr>
            <a:spLocks noGrp="1"/>
          </p:cNvSpPr>
          <p:nvPr>
            <p:ph idx="1"/>
          </p:nvPr>
        </p:nvSpPr>
        <p:spPr>
          <a:xfrm>
            <a:off x="5591695" y="1402080"/>
            <a:ext cx="5320696" cy="4053840"/>
          </a:xfrm>
        </p:spPr>
        <p:txBody>
          <a:bodyPr anchor="ctr">
            <a:normAutofit/>
          </a:bodyPr>
          <a:lstStyle/>
          <a:p>
            <a:endParaRPr lang="da-DK" dirty="0"/>
          </a:p>
          <a:p>
            <a:r>
              <a:rPr lang="da-DK" dirty="0"/>
              <a:t>PAUSE </a:t>
            </a:r>
          </a:p>
          <a:p>
            <a:pPr lvl="1"/>
            <a:r>
              <a:rPr lang="da-DK" dirty="0"/>
              <a:t> her skal I snakke sammen og overveje, hvilken problemformulering, I gerne vil arbejde med (og evt. om I vil arbejde i grupper). </a:t>
            </a:r>
          </a:p>
          <a:p>
            <a:endParaRPr lang="da-DK" dirty="0"/>
          </a:p>
          <a:p>
            <a:r>
              <a:rPr lang="da-DK" dirty="0"/>
              <a:t>EFTER PAUSEN   </a:t>
            </a:r>
          </a:p>
          <a:p>
            <a:pPr lvl="1"/>
            <a:r>
              <a:rPr lang="da-DK" dirty="0"/>
              <a:t>spørgsmål til evalueringsopgaven?		</a:t>
            </a:r>
          </a:p>
          <a:p>
            <a:pPr lvl="1"/>
            <a:r>
              <a:rPr lang="da-DK"/>
              <a:t>gruppedannelse? </a:t>
            </a:r>
            <a:endParaRPr lang="da-DK" dirty="0"/>
          </a:p>
          <a:p>
            <a:endParaRPr lang="da-DK"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Pakke">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TM10001115[[fn=Pakke]]</Template>
  <TotalTime>3</TotalTime>
  <Words>690</Words>
  <Application>Microsoft Office PowerPoint</Application>
  <PresentationFormat>Widescreen</PresentationFormat>
  <Paragraphs>52</Paragraphs>
  <Slides>8</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8</vt:i4>
      </vt:variant>
    </vt:vector>
  </HeadingPairs>
  <TitlesOfParts>
    <vt:vector size="12" baseType="lpstr">
      <vt:lpstr>Arial</vt:lpstr>
      <vt:lpstr>Georgia</vt:lpstr>
      <vt:lpstr>Gill Sans MT</vt:lpstr>
      <vt:lpstr>Pakke</vt:lpstr>
      <vt:lpstr>Afsluttende skriftligt produkt og afslutningen på NF</vt:lpstr>
      <vt:lpstr>Afsluttende skriftligt produkt</vt:lpstr>
      <vt:lpstr>Problem-formule-ringerne</vt:lpstr>
      <vt:lpstr>Problem-formule-ringerne</vt:lpstr>
      <vt:lpstr>Problem-formule-ringerne</vt:lpstr>
      <vt:lpstr>Problem-formule-ringerne</vt:lpstr>
      <vt:lpstr>HVAD ER DET AFSLUTTENDE SKRIFTLIGE PRODUKT?</vt:lpstr>
      <vt:lpstr>Resten af timen i dag: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Vigga Nørgaard Madsbøll</dc:creator>
  <cp:lastModifiedBy>Kirstin Godsk</cp:lastModifiedBy>
  <cp:revision>2</cp:revision>
  <dcterms:created xsi:type="dcterms:W3CDTF">2025-03-04T11:06:40Z</dcterms:created>
  <dcterms:modified xsi:type="dcterms:W3CDTF">2026-03-16T07:10:10Z</dcterms:modified>
</cp:coreProperties>
</file>