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3" r:id="rId2"/>
    <p:sldId id="296" r:id="rId3"/>
    <p:sldId id="297" r:id="rId4"/>
    <p:sldId id="298" r:id="rId5"/>
    <p:sldId id="299" r:id="rId6"/>
    <p:sldId id="292" r:id="rId7"/>
    <p:sldId id="308" r:id="rId8"/>
    <p:sldId id="301" r:id="rId9"/>
    <p:sldId id="302" r:id="rId10"/>
    <p:sldId id="310" r:id="rId11"/>
    <p:sldId id="303" r:id="rId12"/>
    <p:sldId id="309" r:id="rId13"/>
    <p:sldId id="311" r:id="rId14"/>
    <p:sldId id="312" r:id="rId15"/>
    <p:sldId id="313" r:id="rId16"/>
    <p:sldId id="314" r:id="rId17"/>
    <p:sldId id="318" r:id="rId18"/>
    <p:sldId id="319" r:id="rId19"/>
    <p:sldId id="320" r:id="rId20"/>
    <p:sldId id="321" r:id="rId21"/>
    <p:sldId id="322" r:id="rId2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37"/>
    <p:restoredTop sz="94624"/>
  </p:normalViewPr>
  <p:slideViewPr>
    <p:cSldViewPr snapToGrid="0" snapToObjects="1">
      <p:cViewPr varScale="1">
        <p:scale>
          <a:sx n="77" d="100"/>
          <a:sy n="77" d="100"/>
        </p:scale>
        <p:origin x="2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A88BDB0C-3886-4F99-9F2C-1D30219B41BB}"/>
    <pc:docChg chg="delSld">
      <pc:chgData name="Kim Krog Larsen" userId="67ea5cd8-519d-4af1-a49a-17e0eb3765b3" providerId="ADAL" clId="{A88BDB0C-3886-4F99-9F2C-1D30219B41BB}" dt="2026-03-23T11:51:15.153" v="4" actId="47"/>
      <pc:docMkLst>
        <pc:docMk/>
      </pc:docMkLst>
      <pc:sldChg chg="del">
        <pc:chgData name="Kim Krog Larsen" userId="67ea5cd8-519d-4af1-a49a-17e0eb3765b3" providerId="ADAL" clId="{A88BDB0C-3886-4F99-9F2C-1D30219B41BB}" dt="2026-03-23T11:48:08.262" v="0" actId="47"/>
        <pc:sldMkLst>
          <pc:docMk/>
          <pc:sldMk cId="522356461" sldId="263"/>
        </pc:sldMkLst>
      </pc:sldChg>
      <pc:sldChg chg="del">
        <pc:chgData name="Kim Krog Larsen" userId="67ea5cd8-519d-4af1-a49a-17e0eb3765b3" providerId="ADAL" clId="{A88BDB0C-3886-4F99-9F2C-1D30219B41BB}" dt="2026-03-23T11:48:11.627" v="1" actId="47"/>
        <pc:sldMkLst>
          <pc:docMk/>
          <pc:sldMk cId="1492367232" sldId="290"/>
        </pc:sldMkLst>
      </pc:sldChg>
      <pc:sldChg chg="del">
        <pc:chgData name="Kim Krog Larsen" userId="67ea5cd8-519d-4af1-a49a-17e0eb3765b3" providerId="ADAL" clId="{A88BDB0C-3886-4F99-9F2C-1D30219B41BB}" dt="2026-03-23T11:48:08.262" v="0" actId="47"/>
        <pc:sldMkLst>
          <pc:docMk/>
          <pc:sldMk cId="916427354" sldId="294"/>
        </pc:sldMkLst>
      </pc:sldChg>
      <pc:sldChg chg="del">
        <pc:chgData name="Kim Krog Larsen" userId="67ea5cd8-519d-4af1-a49a-17e0eb3765b3" providerId="ADAL" clId="{A88BDB0C-3886-4F99-9F2C-1D30219B41BB}" dt="2026-03-23T11:48:08.262" v="0" actId="47"/>
        <pc:sldMkLst>
          <pc:docMk/>
          <pc:sldMk cId="2454301806" sldId="295"/>
        </pc:sldMkLst>
      </pc:sldChg>
      <pc:sldChg chg="del">
        <pc:chgData name="Kim Krog Larsen" userId="67ea5cd8-519d-4af1-a49a-17e0eb3765b3" providerId="ADAL" clId="{A88BDB0C-3886-4F99-9F2C-1D30219B41BB}" dt="2026-03-23T11:51:15.153" v="4" actId="47"/>
        <pc:sldMkLst>
          <pc:docMk/>
          <pc:sldMk cId="1754996685" sldId="300"/>
        </pc:sldMkLst>
      </pc:sldChg>
      <pc:sldChg chg="del">
        <pc:chgData name="Kim Krog Larsen" userId="67ea5cd8-519d-4af1-a49a-17e0eb3765b3" providerId="ADAL" clId="{A88BDB0C-3886-4F99-9F2C-1D30219B41BB}" dt="2026-03-23T11:50:55.113" v="3" actId="47"/>
        <pc:sldMkLst>
          <pc:docMk/>
          <pc:sldMk cId="2563012428" sldId="304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740232453" sldId="305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018245143" sldId="306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624039741" sldId="323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421576423" sldId="324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694408625" sldId="325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1802540015" sldId="326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4059022553" sldId="327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421005941" sldId="328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1359211503" sldId="329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443260993" sldId="331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897848453" sldId="332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4123958914" sldId="333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767230330" sldId="335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136077859" sldId="336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958574791" sldId="338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531718975" sldId="339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935023681" sldId="340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679502851" sldId="341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110928960" sldId="342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835460815" sldId="343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748437297" sldId="344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470833038" sldId="345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622771835" sldId="346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47596988" sldId="347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4249368003" sldId="348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279579123" sldId="349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083272037" sldId="350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318987191" sldId="351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274563117" sldId="352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3727310951" sldId="353"/>
        </pc:sldMkLst>
      </pc:sldChg>
      <pc:sldChg chg="del">
        <pc:chgData name="Kim Krog Larsen" userId="67ea5cd8-519d-4af1-a49a-17e0eb3765b3" providerId="ADAL" clId="{A88BDB0C-3886-4F99-9F2C-1D30219B41BB}" dt="2026-03-23T11:49:48.944" v="2" actId="2696"/>
        <pc:sldMkLst>
          <pc:docMk/>
          <pc:sldMk cId="2796607704" sldId="35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BEADDC-FF39-D146-BF81-747F8A874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7E059B2-F6DE-7F40-8DBF-AACEF1CF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EB3575E-F8D9-7D43-9EBF-DA38DEB4D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06FA97-6F38-D648-B0FC-00FE40215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DAF8A3-8BFD-804D-BE62-CD25A68E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859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0D30D-515A-714B-A731-851F14B62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8E1A506-5C96-B04C-AB12-4C97FA947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BC2559-A0DD-334D-8B04-0C121AB25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EBF3D2-4010-D84C-8A30-99E9F010D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E3100D-5210-0E4C-A912-70D83E60E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694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5EA3E2D-F714-8F40-BF04-7B8A40ACA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7685E8C-55BE-F949-B0A4-D170158A5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8573D2-30A4-DD4C-9D6D-3F42C207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5FA73F-7021-6640-8505-1CB29C21E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D8D73E-7374-8F4C-A4AD-EBD2DB55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920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2D44D-DC28-5E49-AA3C-EC273A23A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0C65D0-E7A9-474B-9F39-BCBE26ADC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920DAC-6A36-2347-8FB6-EA431472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CF2745-BAD8-674D-BE57-F50B036D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A9442E-DA05-1E44-A79E-7816985FC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785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FAA29C-D64E-4C49-80E3-8C28FAAE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E4F544-13CF-4540-8F19-D841DACCA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34B221-B623-494D-834D-B79329F75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8E70D9-CA99-4E4E-B5D4-A2C3E2B10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CC7D11-057F-4F4B-A73F-809632A10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12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6E5A-1882-2340-8955-4C372174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149450-A4C9-9F41-BD53-C57814138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7323F29-CC46-A444-B6A2-B8CF436B2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499C502-CFAE-3B4C-BF27-6876D7D5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DE8EDB-8D2F-3F4E-81C6-C3D8FEDD4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9CCD6D-FB5F-8A42-9F8F-BC4F608D9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49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6A7DA7-FD48-754B-AED9-4955BBF2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2A37624-7A93-924C-864A-87860CA32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B3E46C-9D06-6C44-A01D-734C830F9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B04DE0A-4484-6840-A8AB-7C03FEF7B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6B8216C-D540-BE47-834E-D29B5AE95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B25F0E1-8782-4E48-95F2-266282EE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8B48851-921C-744D-B4D8-1D35D462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4270D75-67AA-ED4F-A85C-6FA36124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431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4AA9CE-9463-F348-8522-D172EAEC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053CC62-E4FC-534C-9C16-E7D0F6374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37053E6-C363-D843-AB8F-97C8229D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DD799B8-F6EB-984F-8E40-489ACDCE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107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0CADE70-C7D2-414C-ADE6-FA4F1B9AC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48D3469-E0F6-3449-A3AF-94D224181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BEFB002-70D8-1648-A868-C3C86D3F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659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F5A08-9045-0544-AF72-C9DC7DFF5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D972EF-A98B-C542-9A09-66E8AF935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A51F41F-AA37-694B-9BE7-8D05DD0D5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89D2C55-EDE8-AD4E-B63D-BB673BF09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1ADB967-C15F-E640-BFE1-48935E4C7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2B6751C-E65E-7E44-ADAC-193A27C5C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60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DF63B-8A85-9E44-BEC5-812EEBE71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7B7423E-AC04-3E41-86D2-BDAB97532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4A37A69-BE0E-0C4C-A936-4A17EC4B8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59F659-929F-A14A-A2A6-E95DDBC89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ED415AF-4F85-C542-A4F8-3CAAE8FD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050546-15D4-154A-B6E8-5F20D1A5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819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65C8ED3-B1C1-A949-9684-0D727486A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CBC15A4-5EE6-3747-AA67-E9E977D9B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4747A6-A172-C646-BEE6-C7EE5F4224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CBE60-C680-FA49-B3FB-29FAFAE715C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6046EC-A312-6944-B98E-E782A7693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9B623EB-0C01-7947-A733-0404BBDE0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AD869-F9D9-BF45-8550-62B00FF8A7B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43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23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571B781-4DFF-104E-BAB6-50AAE1FED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000" y="143834"/>
            <a:ext cx="5486400" cy="5710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904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6000" dirty="0"/>
              <a:t>De økonomiske sektorer i samfundsøkonomi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3800" b="1" dirty="0"/>
              <a:t>Husholdningerne </a:t>
            </a:r>
            <a:r>
              <a:rPr lang="da-DK" sz="3800" dirty="0"/>
              <a:t>(borgerne, forbrugere, familier, husstande) </a:t>
            </a:r>
          </a:p>
          <a:p>
            <a:r>
              <a:rPr lang="da-DK" sz="3800" b="1" dirty="0"/>
              <a:t>Virksomhederne</a:t>
            </a:r>
            <a:r>
              <a:rPr lang="da-DK" sz="3800" dirty="0"/>
              <a:t> (producenter og forhandlere af varer og tjenester) </a:t>
            </a:r>
          </a:p>
          <a:p>
            <a:r>
              <a:rPr lang="da-DK" sz="3800" b="1" dirty="0"/>
              <a:t>Den offentlige sektor </a:t>
            </a:r>
            <a:r>
              <a:rPr lang="da-DK" sz="3800" dirty="0"/>
              <a:t>(stat, regioner og kommuner) </a:t>
            </a:r>
          </a:p>
          <a:p>
            <a:r>
              <a:rPr lang="da-DK" sz="3800" b="1" dirty="0"/>
              <a:t>Den finansielle sektor </a:t>
            </a:r>
            <a:r>
              <a:rPr lang="da-DK" sz="3800" dirty="0"/>
              <a:t>(banker, realkreditinstitutter, pensionskasser, investeringsselskaber osv.) </a:t>
            </a:r>
          </a:p>
          <a:p>
            <a:r>
              <a:rPr lang="da-DK" sz="3800" b="1" dirty="0"/>
              <a:t>Udlandet </a:t>
            </a:r>
            <a:r>
              <a:rPr lang="da-DK" sz="3800" dirty="0"/>
              <a:t>(import og eksport mellem Danmark og andre lande) 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96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9F9110F-313B-9749-9826-54CF173B3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0"/>
            <a:ext cx="74451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567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Husholdningernes og virksomhedernes rolle i samfundsøkonomien 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3300" b="1" dirty="0"/>
              <a:t>Husholdninger </a:t>
            </a:r>
            <a:r>
              <a:rPr lang="da-DK" sz="3300" dirty="0"/>
              <a:t>er </a:t>
            </a:r>
            <a:r>
              <a:rPr lang="da-DK" sz="3300" dirty="0" err="1"/>
              <a:t>både</a:t>
            </a:r>
            <a:r>
              <a:rPr lang="da-DK" sz="3300" dirty="0"/>
              <a:t> forbrugere, som køber varer og tjenester, og lønmodtagere, der arbejder og </a:t>
            </a:r>
            <a:r>
              <a:rPr lang="da-DK" sz="3300" dirty="0" err="1"/>
              <a:t>får</a:t>
            </a:r>
            <a:r>
              <a:rPr lang="da-DK" sz="3300" dirty="0"/>
              <a:t> løn for det. </a:t>
            </a:r>
          </a:p>
          <a:p>
            <a:r>
              <a:rPr lang="da-DK" sz="3300" b="1" dirty="0"/>
              <a:t>Virksomhederne </a:t>
            </a:r>
            <a:r>
              <a:rPr lang="da-DK" sz="3300" dirty="0"/>
              <a:t>er </a:t>
            </a:r>
            <a:r>
              <a:rPr lang="da-DK" sz="3300" dirty="0" err="1"/>
              <a:t>både</a:t>
            </a:r>
            <a:r>
              <a:rPr lang="da-DK" sz="3300" dirty="0"/>
              <a:t> producenter og arbejdsgivere, der ansætter lønmodtagere til at producere varer og tjenester til forbrugerne, </a:t>
            </a:r>
            <a:r>
              <a:rPr lang="da-DK" sz="3300" dirty="0" err="1"/>
              <a:t>sa</a:t>
            </a:r>
            <a:r>
              <a:rPr lang="da-DK" sz="3300" dirty="0"/>
              <a:t>̊ virksomheden kan lave et overskud. </a:t>
            </a:r>
          </a:p>
          <a:p>
            <a:r>
              <a:rPr lang="da-DK" sz="3300" dirty="0"/>
              <a:t>På den </a:t>
            </a:r>
            <a:r>
              <a:rPr lang="da-DK" sz="3300" dirty="0" err="1"/>
              <a:t>måde</a:t>
            </a:r>
            <a:r>
              <a:rPr lang="da-DK" sz="3300" dirty="0"/>
              <a:t> er virksomheder og lønmodtagere afhængige af hinanden. </a:t>
            </a:r>
          </a:p>
          <a:p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35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Den offentlige sektors rolle i samfundsøkonomien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Den offentlige sektor </a:t>
            </a:r>
            <a:r>
              <a:rPr lang="da-DK" dirty="0" err="1"/>
              <a:t>består</a:t>
            </a:r>
            <a:r>
              <a:rPr lang="da-DK" dirty="0"/>
              <a:t> af kommuner, regioner og staten. I Danmark er den offentlige sektor med til at sikre eller opfylde en bred vifte af danskernes behov, og i det økonomiske kredsløb leverer den offentlige sektor fx </a:t>
            </a:r>
          </a:p>
          <a:p>
            <a:pPr lvl="1"/>
            <a:r>
              <a:rPr lang="da-DK" i="1" dirty="0"/>
              <a:t>løn </a:t>
            </a:r>
            <a:r>
              <a:rPr lang="da-DK" dirty="0"/>
              <a:t>til offentligt ansatte, bl.a. SOSU-medarbejdere, renovationsmedarbejdere, pædagoger, folkeskolelærere, læger og syge- plejersker. </a:t>
            </a:r>
          </a:p>
          <a:p>
            <a:pPr lvl="1"/>
            <a:r>
              <a:rPr lang="da-DK" i="1" dirty="0"/>
              <a:t>overførsler </a:t>
            </a:r>
            <a:r>
              <a:rPr lang="da-DK" dirty="0"/>
              <a:t>fra den offentlige sektor, for eksempel SU, folkepension, kontanthjælp og børnepenge. </a:t>
            </a:r>
          </a:p>
          <a:p>
            <a:pPr lvl="1"/>
            <a:r>
              <a:rPr lang="da-DK" i="1" dirty="0"/>
              <a:t>velfærdsydelser</a:t>
            </a:r>
            <a:r>
              <a:rPr lang="da-DK" dirty="0"/>
              <a:t> fx gratis uddannelse eller tildeling af gratis </a:t>
            </a:r>
            <a:r>
              <a:rPr lang="da-DK" dirty="0" err="1"/>
              <a:t>coronavaccine</a:t>
            </a:r>
            <a:r>
              <a:rPr lang="da-DK" dirty="0"/>
              <a:t> osv. </a:t>
            </a:r>
          </a:p>
          <a:p>
            <a:pPr marL="0" indent="0">
              <a:buNone/>
            </a:pPr>
            <a:r>
              <a:rPr lang="da-DK" dirty="0"/>
              <a:t>Den offentlige sektor finansierer de offentlige ydelser via skatter og afgifter.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91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Hvordan fungerer indkomstskat?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Skat er en afgift, som betales af husholdninger og virksomheder til det offentlige. </a:t>
            </a:r>
          </a:p>
          <a:p>
            <a:pPr marL="0" indent="0">
              <a:buNone/>
            </a:pPr>
            <a:endParaRPr lang="da-DK" sz="4000" dirty="0"/>
          </a:p>
          <a:p>
            <a:r>
              <a:rPr lang="da-DK" i="1" dirty="0"/>
              <a:t>Indkomstskat, </a:t>
            </a:r>
            <a:r>
              <a:rPr lang="da-DK" dirty="0"/>
              <a:t>fungerer ved, at for eksempel selvstændige og lønmodtagere betaler en procentdel af deres indkomst til Skat.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1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218F8A46-D8FB-7E40-B6A0-44F106B2B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300" y="558268"/>
            <a:ext cx="78994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802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Progressiv beskatning og flad skat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Topskatten betyder, at vi i Danmark har en omfordeling fra rigere danskere til fattigere danskere. </a:t>
            </a:r>
          </a:p>
          <a:p>
            <a:pPr marL="0" indent="0">
              <a:buNone/>
            </a:pPr>
            <a:r>
              <a:rPr lang="da-DK" dirty="0"/>
              <a:t>Det kaldes populært for </a:t>
            </a:r>
            <a:r>
              <a:rPr lang="da-DK" b="1" dirty="0"/>
              <a:t>”Robin Hood-princippet”</a:t>
            </a:r>
            <a:r>
              <a:rPr lang="da-DK" dirty="0"/>
              <a:t> eller en </a:t>
            </a:r>
            <a:r>
              <a:rPr lang="da-DK" b="1" i="1" dirty="0"/>
              <a:t>progressiv beskatning</a:t>
            </a:r>
            <a:r>
              <a:rPr lang="da-DK" i="1" dirty="0"/>
              <a:t>, </a:t>
            </a:r>
            <a:r>
              <a:rPr lang="da-DK" dirty="0"/>
              <a:t>fordi man betaler en større procentdel af ens indkomst, jo mere man tjener. </a:t>
            </a:r>
          </a:p>
          <a:p>
            <a:pPr marL="0" indent="0">
              <a:buNone/>
            </a:pPr>
            <a:r>
              <a:rPr lang="da-DK" dirty="0"/>
              <a:t>Alternativet til en progressiv beskatning er en </a:t>
            </a:r>
            <a:r>
              <a:rPr lang="da-DK" b="1" i="1" dirty="0"/>
              <a:t>flad skat</a:t>
            </a:r>
            <a:r>
              <a:rPr lang="da-DK" i="1" dirty="0"/>
              <a:t>, </a:t>
            </a:r>
            <a:r>
              <a:rPr lang="da-DK" dirty="0"/>
              <a:t>hvor alle indkomster betaler præcis den samme procentdel af deres indkomst i skat.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498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Selskabsskat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Selskabsskat, </a:t>
            </a:r>
            <a:r>
              <a:rPr lang="da-DK" dirty="0"/>
              <a:t>fungerer ved at virksomheder betaler en procentdel i skat. </a:t>
            </a:r>
          </a:p>
          <a:p>
            <a:r>
              <a:rPr lang="da-DK" dirty="0"/>
              <a:t>Virksomheder har en række udgifter til bl.a. løn til deres ansatte, som de kan trække fra, og det betyder, at de kun betaler skat af det tilbageværende beløb, </a:t>
            </a:r>
            <a:r>
              <a:rPr lang="da-DK" dirty="0" err="1"/>
              <a:t>når</a:t>
            </a:r>
            <a:r>
              <a:rPr lang="da-DK" dirty="0"/>
              <a:t> alle virksomhedens udgifter er betalt. </a:t>
            </a:r>
          </a:p>
          <a:p>
            <a:r>
              <a:rPr lang="da-DK" dirty="0"/>
              <a:t>I 2021 var selskabsskatten på 22 procent.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810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Hvordan fungerer en afgift og et tilskud?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En </a:t>
            </a:r>
            <a:r>
              <a:rPr lang="da-DK" i="1" dirty="0"/>
              <a:t>afgift </a:t>
            </a:r>
            <a:r>
              <a:rPr lang="da-DK" dirty="0"/>
              <a:t>fungerer som en skat på en vare eller en tjeneste. </a:t>
            </a:r>
          </a:p>
          <a:p>
            <a:pPr lvl="1"/>
            <a:r>
              <a:rPr lang="da-DK" dirty="0"/>
              <a:t>Kigger vi på vores kvittering, kan vi se, at der er 25 procent moms på alle varer, som vi køber. </a:t>
            </a:r>
            <a:endParaRPr lang="da-DK" sz="3600" dirty="0"/>
          </a:p>
          <a:p>
            <a:pPr lvl="1"/>
            <a:r>
              <a:rPr lang="da-DK" dirty="0"/>
              <a:t>Moms og andre afgifter kaldes </a:t>
            </a:r>
            <a:r>
              <a:rPr lang="da-DK" i="1" dirty="0"/>
              <a:t>indirekte skatter</a:t>
            </a:r>
            <a:r>
              <a:rPr lang="da-DK" dirty="0"/>
              <a:t>, fordi forbrugeren ikke direkte kan se den på prisen, og for- di det er virksomhederne, som skal lave momsregnskab og betale til Skat. </a:t>
            </a:r>
            <a:endParaRPr lang="da-DK" sz="3600" dirty="0"/>
          </a:p>
          <a:p>
            <a:pPr marL="0" indent="0">
              <a:buNone/>
            </a:pPr>
            <a:r>
              <a:rPr lang="da-DK" dirty="0"/>
              <a:t>Et </a:t>
            </a:r>
            <a:r>
              <a:rPr lang="da-DK" i="1" dirty="0"/>
              <a:t>tilskud </a:t>
            </a:r>
            <a:r>
              <a:rPr lang="da-DK" dirty="0"/>
              <a:t>er det offentlige hjælp til virksomheder. </a:t>
            </a:r>
          </a:p>
          <a:p>
            <a:pPr lvl="1"/>
            <a:r>
              <a:rPr lang="da-DK" dirty="0"/>
              <a:t>Nogle virksomheder har fx kunnet søge om hjælpepakker under </a:t>
            </a:r>
            <a:r>
              <a:rPr lang="da-DK" dirty="0" err="1"/>
              <a:t>coronanedlukningerne</a:t>
            </a:r>
            <a:r>
              <a:rPr lang="da-DK" dirty="0"/>
              <a:t>. </a:t>
            </a:r>
          </a:p>
          <a:p>
            <a:pPr lvl="1"/>
            <a:r>
              <a:rPr lang="da-DK" dirty="0"/>
              <a:t>Virksomheder kan søge om tilskud</a:t>
            </a:r>
            <a:endParaRPr lang="da-DK" sz="36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11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Den finansielle sektors rolle i det økonomiske kredsløb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Det kan </a:t>
            </a:r>
            <a:r>
              <a:rPr lang="da-DK" dirty="0" err="1"/>
              <a:t>både</a:t>
            </a:r>
            <a:r>
              <a:rPr lang="da-DK" dirty="0"/>
              <a:t> være en god og en </a:t>
            </a:r>
            <a:r>
              <a:rPr lang="da-DK" dirty="0" err="1"/>
              <a:t>dårlig</a:t>
            </a:r>
            <a:r>
              <a:rPr lang="da-DK" dirty="0"/>
              <a:t> idé at </a:t>
            </a:r>
            <a:r>
              <a:rPr lang="da-DK" dirty="0" err="1"/>
              <a:t>låne</a:t>
            </a:r>
            <a:r>
              <a:rPr lang="da-DK" dirty="0"/>
              <a:t> penge. Indimellem er man nødt til det, hvis man vil investere i noget, fx hvis </a:t>
            </a:r>
          </a:p>
          <a:p>
            <a:r>
              <a:rPr lang="da-DK" dirty="0"/>
              <a:t>en familie vil købe et hus, </a:t>
            </a:r>
          </a:p>
          <a:p>
            <a:r>
              <a:rPr lang="da-DK" dirty="0"/>
              <a:t>en virksomhed vil have nye maskiner eller </a:t>
            </a:r>
          </a:p>
          <a:p>
            <a:r>
              <a:rPr lang="da-DK" dirty="0"/>
              <a:t>Staten vil bygge en bro</a:t>
            </a:r>
            <a:endParaRPr lang="da-DK" sz="4000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Banker og realkreditinstitutter kan hjælpe husholdninger, virksomheder og staten med at låne penge.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57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Menneskets behov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2318"/>
          </a:xfrm>
        </p:spPr>
        <p:txBody>
          <a:bodyPr>
            <a:normAutofit/>
          </a:bodyPr>
          <a:lstStyle/>
          <a:p>
            <a:r>
              <a:rPr lang="da-DK" b="1" dirty="0"/>
              <a:t>Mangelbehov </a:t>
            </a:r>
            <a:r>
              <a:rPr lang="da-DK" dirty="0"/>
              <a:t>er helt basale behov, som skal være opfyldt, for at vi mennesker trives. Det er de tre nederste lag: Fysiske behov, sikkerhed og sociale behov. Disse tre former for behov vil vi for det meste kun opdage, hvis vi mangler dem.</a:t>
            </a:r>
            <a:endParaRPr lang="da-DK" sz="4000" dirty="0"/>
          </a:p>
          <a:p>
            <a:endParaRPr lang="da-DK" sz="4000" dirty="0"/>
          </a:p>
          <a:p>
            <a:r>
              <a:rPr lang="da-DK" b="1" dirty="0"/>
              <a:t>Vækstbehov </a:t>
            </a:r>
            <a:r>
              <a:rPr lang="da-DK" dirty="0"/>
              <a:t>er to to øverste lag i behovspyramiden: behovet for </a:t>
            </a:r>
            <a:r>
              <a:rPr lang="da-DK" dirty="0" err="1"/>
              <a:t>påskønnelse</a:t>
            </a:r>
            <a:r>
              <a:rPr lang="da-DK" dirty="0"/>
              <a:t> og behovet for selvrealisering. Vækstbehovene forvinder ikke, hvis de opfyldes. De omhandler menneskers behov for at </a:t>
            </a:r>
            <a:r>
              <a:rPr lang="da-DK" dirty="0" err="1"/>
              <a:t>opna</a:t>
            </a:r>
            <a:r>
              <a:rPr lang="da-DK" dirty="0"/>
              <a:t>̊ deres </a:t>
            </a:r>
            <a:r>
              <a:rPr lang="da-DK" dirty="0" err="1"/>
              <a:t>mål</a:t>
            </a:r>
            <a:r>
              <a:rPr lang="da-DK" dirty="0"/>
              <a:t> og bruge og udvikle deres evner.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024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Rente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Det koster noget at låne penge. </a:t>
            </a:r>
            <a:r>
              <a:rPr lang="da-DK" i="1" dirty="0"/>
              <a:t>Rente </a:t>
            </a:r>
            <a:r>
              <a:rPr lang="da-DK" dirty="0"/>
              <a:t>er banker og realkreditinstitutters </a:t>
            </a:r>
            <a:r>
              <a:rPr lang="da-DK" dirty="0" err="1"/>
              <a:t>måde</a:t>
            </a:r>
            <a:r>
              <a:rPr lang="da-DK" dirty="0"/>
              <a:t> at tjene penge på. Det er </a:t>
            </a:r>
            <a:r>
              <a:rPr lang="da-DK" dirty="0" err="1"/>
              <a:t>sa</a:t>
            </a:r>
            <a:r>
              <a:rPr lang="da-DK" dirty="0"/>
              <a:t>̊ af sige deres pris for at </a:t>
            </a:r>
            <a:r>
              <a:rPr lang="da-DK" dirty="0" err="1"/>
              <a:t>låne</a:t>
            </a:r>
            <a:r>
              <a:rPr lang="da-DK" dirty="0"/>
              <a:t> penge ud. </a:t>
            </a:r>
          </a:p>
          <a:p>
            <a:r>
              <a:rPr lang="da-DK" dirty="0"/>
              <a:t>Hvis fx en husholdning </a:t>
            </a:r>
            <a:r>
              <a:rPr lang="da-DK" dirty="0" err="1"/>
              <a:t>låner</a:t>
            </a:r>
            <a:r>
              <a:rPr lang="da-DK" dirty="0"/>
              <a:t> penge til et hus, betaler husholdningen typisk tilbage over 30 </a:t>
            </a:r>
            <a:r>
              <a:rPr lang="da-DK" dirty="0" err="1"/>
              <a:t>år</a:t>
            </a:r>
            <a:r>
              <a:rPr lang="da-DK" dirty="0"/>
              <a:t>. I afdragsordningen er der indlagt en rentesats af det samlede beløb, man </a:t>
            </a:r>
            <a:r>
              <a:rPr lang="da-DK" dirty="0" err="1"/>
              <a:t>låner</a:t>
            </a:r>
            <a:r>
              <a:rPr lang="da-DK" dirty="0"/>
              <a:t>. </a:t>
            </a:r>
            <a:r>
              <a:rPr lang="da-DK" dirty="0" err="1"/>
              <a:t>Sa</a:t>
            </a:r>
            <a:r>
              <a:rPr lang="da-DK" dirty="0"/>
              <a:t>̊ hvis en familie </a:t>
            </a:r>
            <a:r>
              <a:rPr lang="da-DK" dirty="0" err="1"/>
              <a:t>låner</a:t>
            </a:r>
            <a:r>
              <a:rPr lang="da-DK" dirty="0"/>
              <a:t> en million kroner til at købe et hus, og renten er på 2 procent, </a:t>
            </a:r>
            <a:r>
              <a:rPr lang="da-DK" dirty="0" err="1"/>
              <a:t>sa</a:t>
            </a:r>
            <a:r>
              <a:rPr lang="da-DK" dirty="0"/>
              <a:t>̊ skal de betale den million tilbage plus 2 procent i rent om </a:t>
            </a:r>
            <a:r>
              <a:rPr lang="da-DK" dirty="0" err="1"/>
              <a:t>året</a:t>
            </a:r>
            <a:r>
              <a:rPr lang="da-DK" dirty="0"/>
              <a:t>. På den </a:t>
            </a:r>
            <a:r>
              <a:rPr lang="da-DK" dirty="0" err="1"/>
              <a:t>måde</a:t>
            </a:r>
            <a:r>
              <a:rPr lang="da-DK" dirty="0"/>
              <a:t> tjener banker og realkreditinstitutter penge på at </a:t>
            </a:r>
            <a:r>
              <a:rPr lang="da-DK" dirty="0" err="1"/>
              <a:t>låne</a:t>
            </a:r>
            <a:r>
              <a:rPr lang="da-DK" dirty="0"/>
              <a:t> penge ud til husholdninger, virk- </a:t>
            </a:r>
            <a:r>
              <a:rPr lang="da-DK" dirty="0" err="1"/>
              <a:t>somheder</a:t>
            </a:r>
            <a:r>
              <a:rPr lang="da-DK" dirty="0"/>
              <a:t> og staten. 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43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6000" dirty="0"/>
              <a:t>Udlandets rolle i det økonomi- ske kredsløb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4000" dirty="0"/>
              <a:t>Danmark er en lille </a:t>
            </a:r>
            <a:r>
              <a:rPr lang="da-DK" sz="4000" dirty="0" err="1"/>
              <a:t>åben</a:t>
            </a:r>
            <a:r>
              <a:rPr lang="da-DK" sz="4000" dirty="0"/>
              <a:t> økonomi i verden, og handlen med udlandet betyder meget for Danmarks samfundsøkonomi.</a:t>
            </a:r>
          </a:p>
          <a:p>
            <a:r>
              <a:rPr lang="da-DK" sz="4000" b="1" dirty="0"/>
              <a:t>import</a:t>
            </a:r>
            <a:r>
              <a:rPr lang="da-DK" sz="4000" dirty="0"/>
              <a:t> er, når vi køber varer og tjenester fra udlandet</a:t>
            </a:r>
          </a:p>
          <a:p>
            <a:r>
              <a:rPr lang="da-DK" sz="4000" b="1" dirty="0"/>
              <a:t>eksport</a:t>
            </a:r>
            <a:r>
              <a:rPr lang="da-DK" sz="4000" dirty="0"/>
              <a:t> er, når vi sælger en lang række af varer og tjenester til udlandet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6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Danskernes livskvalitet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23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36DB8EF4-0648-7C4E-8856-6F49BCDB3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7200" y="1825625"/>
            <a:ext cx="77724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6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Danskernes forbrugsmønstre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23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74061CDC-9E07-2D48-8D94-C092800602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4652"/>
          <a:stretch/>
        </p:blipFill>
        <p:spPr>
          <a:xfrm>
            <a:off x="4181018" y="1690688"/>
            <a:ext cx="7591882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57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Danskernes forbrugsmønstre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23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99E39880-0BA6-0A40-A4AF-3E8447E89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2600" y="1536168"/>
            <a:ext cx="74803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24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6000" dirty="0"/>
              <a:t>Markedet – udbud og efterspørgsel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3500" dirty="0"/>
              <a:t>Begrebet </a:t>
            </a:r>
            <a:r>
              <a:rPr lang="da-DK" sz="3500" b="1" dirty="0"/>
              <a:t>marked </a:t>
            </a:r>
            <a:r>
              <a:rPr lang="da-DK" sz="3500" dirty="0"/>
              <a:t>eller markedsplads bruger vi om det sted, hvor købere og sælgere kan mødes og handle. </a:t>
            </a:r>
          </a:p>
          <a:p>
            <a:r>
              <a:rPr lang="da-DK" sz="3500" dirty="0"/>
              <a:t>Typisk er det virksomhederne, der udbyder varer og tjenester, og husholdningerne der efterspørger varer og tjenester. </a:t>
            </a:r>
          </a:p>
          <a:p>
            <a:r>
              <a:rPr lang="da-DK" sz="3500" dirty="0"/>
              <a:t>Vi kan sige, at husholdningernes </a:t>
            </a:r>
            <a:r>
              <a:rPr lang="da-DK" sz="3500" b="1" dirty="0"/>
              <a:t>efterspørgsel </a:t>
            </a:r>
            <a:r>
              <a:rPr lang="da-DK" sz="3500" dirty="0"/>
              <a:t>og virksomhedernes </a:t>
            </a:r>
            <a:r>
              <a:rPr lang="da-DK" sz="3500" b="1" dirty="0"/>
              <a:t>udbud </a:t>
            </a:r>
            <a:r>
              <a:rPr lang="da-DK" sz="3500" dirty="0"/>
              <a:t>mødes</a:t>
            </a:r>
            <a:r>
              <a:rPr lang="da-DK" sz="3500" b="1" dirty="0"/>
              <a:t> </a:t>
            </a:r>
            <a:r>
              <a:rPr lang="da-DK" sz="3500" dirty="0"/>
              <a:t>på markedet.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5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6000" dirty="0"/>
              <a:t>Markedsmekanismen og prisdannelse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3500" b="1" dirty="0"/>
              <a:t>Markedsmekanismen </a:t>
            </a:r>
            <a:r>
              <a:rPr lang="da-DK" sz="3500" dirty="0"/>
              <a:t>bestemmer prisen på en vare eller en tjeneste. Det er sammenhængen mellem udbud og efterspørgsel. </a:t>
            </a:r>
          </a:p>
          <a:p>
            <a:pPr marL="0" indent="0">
              <a:buNone/>
            </a:pPr>
            <a:r>
              <a:rPr lang="da-DK" sz="3500" b="1" dirty="0"/>
              <a:t>Prisdannelsen </a:t>
            </a:r>
            <a:r>
              <a:rPr lang="da-DK" sz="3500" dirty="0"/>
              <a:t>er det punkt, hvor udbud og efterspørgsel mødes.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6BE07D5A-E1F6-C947-B1DF-C1BE55446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600" y="1274231"/>
            <a:ext cx="39497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3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57201"/>
            <a:ext cx="10909640" cy="183265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en-US" sz="5600" b="1" dirty="0"/>
            </a:br>
            <a:r>
              <a:rPr lang="en-US" sz="5600" b="1" dirty="0"/>
              <a:t>8.3 </a:t>
            </a:r>
            <a:r>
              <a:rPr lang="en-US" sz="5600" b="1" dirty="0" err="1"/>
              <a:t>Samfundsøkonomi</a:t>
            </a:r>
            <a:r>
              <a:rPr lang="en-US" sz="5600" b="1" dirty="0"/>
              <a:t> </a:t>
            </a:r>
            <a:r>
              <a:rPr lang="en-US" sz="5600" b="1" dirty="0" err="1"/>
              <a:t>og</a:t>
            </a:r>
            <a:r>
              <a:rPr lang="en-US" sz="5600" b="1" dirty="0"/>
              <a:t> det </a:t>
            </a:r>
            <a:r>
              <a:rPr lang="en-US" sz="5600" b="1" dirty="0" err="1"/>
              <a:t>økonomiske</a:t>
            </a:r>
            <a:r>
              <a:rPr lang="en-US" sz="5600" b="1" dirty="0"/>
              <a:t> </a:t>
            </a:r>
            <a:r>
              <a:rPr lang="en-US" sz="5600" b="1" dirty="0" err="1"/>
              <a:t>kredsløb</a:t>
            </a:r>
            <a:r>
              <a:rPr lang="en-US" sz="5600" b="1" dirty="0"/>
              <a:t> </a:t>
            </a:r>
            <a:endParaRPr lang="en-US" sz="56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" y="4199241"/>
            <a:ext cx="11548872" cy="95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761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Samfundsøkonomi handler 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4000" dirty="0"/>
              <a:t>hvilke overordnede behov der er i samfundet, og </a:t>
            </a:r>
          </a:p>
          <a:p>
            <a:r>
              <a:rPr lang="da-DK" sz="4000" dirty="0"/>
              <a:t>hvordan ressourcerne fordeles og anvendes mellem borgerne. </a:t>
            </a:r>
          </a:p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E1172D2-9682-DB48-9A73-00C8D75A2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4168"/>
            <a:ext cx="12192000" cy="100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4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8770</TotalTime>
  <Words>1031</Words>
  <Application>Microsoft Office PowerPoint</Application>
  <PresentationFormat>Widescreen</PresentationFormat>
  <Paragraphs>67</Paragraphs>
  <Slides>21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Office-tema</vt:lpstr>
      <vt:lpstr>PowerPoint-præsentation</vt:lpstr>
      <vt:lpstr>Menneskets behov</vt:lpstr>
      <vt:lpstr>Danskernes livskvalitet</vt:lpstr>
      <vt:lpstr>Danskernes forbrugsmønstre</vt:lpstr>
      <vt:lpstr>Danskernes forbrugsmønstre</vt:lpstr>
      <vt:lpstr>Markedet – udbud og efterspørgsel</vt:lpstr>
      <vt:lpstr>Markedsmekanismen og prisdannelse</vt:lpstr>
      <vt:lpstr> 8.3 Samfundsøkonomi og det økonomiske kredsløb </vt:lpstr>
      <vt:lpstr>Samfundsøkonomi handler om</vt:lpstr>
      <vt:lpstr>De økonomiske sektorer i samfundsøkonomi</vt:lpstr>
      <vt:lpstr>PowerPoint-præsentation</vt:lpstr>
      <vt:lpstr>Husholdningernes og virksomhedernes rolle i samfundsøkonomien </vt:lpstr>
      <vt:lpstr>Den offentlige sektors rolle i samfundsøkonomien</vt:lpstr>
      <vt:lpstr>Hvordan fungerer indkomstskat?</vt:lpstr>
      <vt:lpstr>PowerPoint-præsentation</vt:lpstr>
      <vt:lpstr>Progressiv beskatning og flad skat</vt:lpstr>
      <vt:lpstr>Selskabsskat</vt:lpstr>
      <vt:lpstr>Hvordan fungerer en afgift og et tilskud?</vt:lpstr>
      <vt:lpstr>Den finansielle sektors rolle i det økonomiske kredsløb</vt:lpstr>
      <vt:lpstr>Rente</vt:lpstr>
      <vt:lpstr>Udlandets rolle i det økonomi- ske kredsløb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Thor Banke Hansen</dc:creator>
  <cp:lastModifiedBy>Kim Krog Larsen</cp:lastModifiedBy>
  <cp:revision>23</cp:revision>
  <dcterms:created xsi:type="dcterms:W3CDTF">2021-07-31T12:34:42Z</dcterms:created>
  <dcterms:modified xsi:type="dcterms:W3CDTF">2026-03-23T11:51:15Z</dcterms:modified>
</cp:coreProperties>
</file>