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72" r:id="rId6"/>
    <p:sldId id="258" r:id="rId7"/>
    <p:sldId id="273" r:id="rId8"/>
    <p:sldId id="259" r:id="rId9"/>
    <p:sldId id="274" r:id="rId10"/>
    <p:sldId id="277" r:id="rId11"/>
    <p:sldId id="275" r:id="rId12"/>
    <p:sldId id="276" r:id="rId13"/>
    <p:sldId id="260" r:id="rId14"/>
    <p:sldId id="262" r:id="rId15"/>
    <p:sldId id="265" r:id="rId16"/>
    <p:sldId id="261" r:id="rId17"/>
    <p:sldId id="266" r:id="rId18"/>
    <p:sldId id="267" r:id="rId19"/>
    <p:sldId id="263" r:id="rId20"/>
    <p:sldId id="268" r:id="rId21"/>
    <p:sldId id="264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50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5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48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73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48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51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338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0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0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0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41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09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36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7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45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91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DB2B-F8DC-47D9-947E-3FA7D4FA9627}" type="datetimeFigureOut">
              <a:rPr lang="da-DK" smtClean="0"/>
              <a:t>15-03-2026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89FFE4-9F42-4BF2-91A1-6AE39BE1F2B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2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8lUBsarx0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-kUoGMaj8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FidbDGcpt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bfuHQsLdO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gFFHFsx8X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CkYHFhR1H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hMWmo1Y8CI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BD477-8913-475C-8239-54D43AE6D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LANDSKABSUDVIKLING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86B603-D760-4FA7-9A0B-5DAB09A71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08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A7FC2-DD11-4137-BF93-DB128540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410FDC-7CC8-44A7-BD8D-F2AE1924A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Ikke aktiv is – dødis</a:t>
            </a:r>
          </a:p>
          <a:p>
            <a:r>
              <a:rPr lang="da-DK" dirty="0"/>
              <a:t>Aktiv is – tre forskellige glaciale miljøer</a:t>
            </a:r>
          </a:p>
          <a:p>
            <a:pPr lvl="1"/>
            <a:r>
              <a:rPr lang="da-DK" dirty="0"/>
              <a:t>Proglaciale miljø (foran isen)</a:t>
            </a:r>
          </a:p>
          <a:p>
            <a:pPr lvl="1"/>
            <a:r>
              <a:rPr lang="da-DK" dirty="0"/>
              <a:t>Randglaciale miljø (lige foran isen)</a:t>
            </a:r>
          </a:p>
          <a:p>
            <a:pPr lvl="1"/>
            <a:r>
              <a:rPr lang="da-DK" dirty="0"/>
              <a:t>Subglaciale miljø (under isen)</a:t>
            </a:r>
          </a:p>
          <a:p>
            <a:r>
              <a:rPr lang="da-DK" dirty="0"/>
              <a:t>Forskellige processer i de forskellige miljøer danner landskabet</a:t>
            </a:r>
          </a:p>
        </p:txBody>
      </p:sp>
    </p:spTree>
    <p:extLst>
      <p:ext uri="{BB962C8B-B14F-4D97-AF65-F5344CB8AC3E}">
        <p14:creationId xmlns:p14="http://schemas.microsoft.com/office/powerpoint/2010/main" val="83932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58E8A-ECA6-46B8-8348-4AF2EABE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DØDIS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E55730-7C80-4879-821A-E87C3492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/>
          <a:lstStyle/>
          <a:p>
            <a:r>
              <a:rPr lang="da-DK" dirty="0"/>
              <a:t>Tykt materialelag på toppen af isen</a:t>
            </a:r>
          </a:p>
          <a:p>
            <a:r>
              <a:rPr lang="da-DK" dirty="0"/>
              <a:t>Afsmeltningen hæmmes</a:t>
            </a:r>
          </a:p>
          <a:p>
            <a:r>
              <a:rPr lang="da-DK" dirty="0"/>
              <a:t>Huller på toppen – fladbakker/ </a:t>
            </a:r>
            <a:r>
              <a:rPr lang="da-DK" dirty="0" err="1"/>
              <a:t>issøbakker</a:t>
            </a:r>
            <a:endParaRPr lang="da-DK" dirty="0"/>
          </a:p>
          <a:p>
            <a:r>
              <a:rPr lang="da-DK" dirty="0"/>
              <a:t>Vandhul uden forbindelse til vandløb – dødishuller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635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title="Det Danske Istidslandskab - Dødislandskabet">
            <a:hlinkClick r:id="" action="ppaction://media"/>
            <a:extLst>
              <a:ext uri="{FF2B5EF4-FFF2-40B4-BE49-F238E27FC236}">
                <a16:creationId xmlns:a16="http://schemas.microsoft.com/office/drawing/2014/main" id="{C71FBE6A-56B5-4297-8D66-B78D3C943E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597" y="337152"/>
            <a:ext cx="11106809" cy="62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9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0CAE5-9DE7-47FC-A558-948C25CB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PROGLACIALE MILJØ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A608BA-B5F0-48C2-9191-A083A6A97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2423"/>
            <a:ext cx="8596668" cy="3880773"/>
          </a:xfrm>
        </p:spPr>
        <p:txBody>
          <a:bodyPr/>
          <a:lstStyle/>
          <a:p>
            <a:r>
              <a:rPr lang="da-DK" dirty="0"/>
              <a:t>Åbne landskab foran isen</a:t>
            </a:r>
          </a:p>
          <a:p>
            <a:r>
              <a:rPr lang="da-DK" dirty="0"/>
              <a:t>Omdannes af smeltevand</a:t>
            </a:r>
          </a:p>
          <a:p>
            <a:r>
              <a:rPr lang="da-DK" dirty="0"/>
              <a:t>Eroderes ikke, men formes og udjævnes – smeltevandsslette/ bakkeøer</a:t>
            </a:r>
          </a:p>
          <a:p>
            <a:r>
              <a:rPr lang="da-DK" dirty="0"/>
              <a:t>Evt. andre processer, eks. sandstorme</a:t>
            </a:r>
          </a:p>
        </p:txBody>
      </p:sp>
    </p:spTree>
    <p:extLst>
      <p:ext uri="{BB962C8B-B14F-4D97-AF65-F5344CB8AC3E}">
        <p14:creationId xmlns:p14="http://schemas.microsoft.com/office/powerpoint/2010/main" val="135208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title="Det Danske Istidslandskab - Smeltevandssletten">
            <a:hlinkClick r:id="" action="ppaction://media"/>
            <a:extLst>
              <a:ext uri="{FF2B5EF4-FFF2-40B4-BE49-F238E27FC236}">
                <a16:creationId xmlns:a16="http://schemas.microsoft.com/office/drawing/2014/main" id="{FF4146DC-FB69-4AF5-8AFB-676D708889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306" y="174243"/>
            <a:ext cx="11556708" cy="65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4" title="Det Danske Istidslandskab - Bakkeøen">
            <a:hlinkClick r:id="" action="ppaction://media"/>
            <a:extLst>
              <a:ext uri="{FF2B5EF4-FFF2-40B4-BE49-F238E27FC236}">
                <a16:creationId xmlns:a16="http://schemas.microsoft.com/office/drawing/2014/main" id="{3928312F-05E9-4E51-B694-81902DDF7E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264" y="232787"/>
            <a:ext cx="11364309" cy="63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B6486-77F5-489B-86F2-E11FA9C2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RANDGLACIALE MILJØ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2482C8-1FD3-4469-8B47-6B342A32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da-DK" dirty="0"/>
              <a:t>Umiddelbart foran isen</a:t>
            </a:r>
          </a:p>
          <a:p>
            <a:r>
              <a:rPr lang="da-DK" dirty="0"/>
              <a:t>Isens vægt og bevægelse trykker underlaget op foran – randmoræne</a:t>
            </a:r>
          </a:p>
          <a:p>
            <a:r>
              <a:rPr lang="da-DK" dirty="0"/>
              <a:t>Materialet til randmorænen er taget tæt på </a:t>
            </a:r>
            <a:r>
              <a:rPr lang="da-DK" dirty="0" err="1"/>
              <a:t>isfronten</a:t>
            </a:r>
            <a:r>
              <a:rPr lang="da-DK" dirty="0"/>
              <a:t> (under isen)</a:t>
            </a:r>
          </a:p>
          <a:p>
            <a:r>
              <a:rPr lang="da-DK" dirty="0"/>
              <a:t>Skaber </a:t>
            </a:r>
            <a:r>
              <a:rPr lang="da-DK" dirty="0" err="1"/>
              <a:t>inderlavning</a:t>
            </a:r>
            <a:endParaRPr lang="da-DK" dirty="0"/>
          </a:p>
          <a:p>
            <a:r>
              <a:rPr lang="da-DK" dirty="0"/>
              <a:t>Evt. smeltevand kan bryde igennem og danne </a:t>
            </a:r>
            <a:r>
              <a:rPr lang="da-DK" dirty="0" err="1"/>
              <a:t>gletscherport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076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title="Det Danske Istidslandskab - Israndslinje">
            <a:hlinkClick r:id="" action="ppaction://media"/>
            <a:extLst>
              <a:ext uri="{FF2B5EF4-FFF2-40B4-BE49-F238E27FC236}">
                <a16:creationId xmlns:a16="http://schemas.microsoft.com/office/drawing/2014/main" id="{7F425990-4503-4D53-937F-2A5D16885E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517" y="142711"/>
            <a:ext cx="11705897" cy="65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6BCB4-4384-4A16-94AF-041EAB87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SUBGLACIALE MILJØ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A05ED8-B3CE-4078-B9E2-4D7AB58E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Processerne foregår under </a:t>
            </a:r>
            <a:r>
              <a:rPr lang="da-DK" dirty="0" err="1"/>
              <a:t>gletscheren</a:t>
            </a:r>
            <a:r>
              <a:rPr lang="da-DK" dirty="0"/>
              <a:t>/ i bunden</a:t>
            </a:r>
          </a:p>
          <a:p>
            <a:r>
              <a:rPr lang="da-DK" dirty="0"/>
              <a:t>Isen ved </a:t>
            </a:r>
            <a:r>
              <a:rPr lang="da-DK" dirty="0" err="1"/>
              <a:t>gletchersålen</a:t>
            </a:r>
            <a:r>
              <a:rPr lang="da-DK" dirty="0"/>
              <a:t> (bunden) er enten kold og frossen eller varm og delvis </a:t>
            </a:r>
            <a:r>
              <a:rPr lang="da-DK" dirty="0" err="1"/>
              <a:t>opsmeltet</a:t>
            </a:r>
            <a:r>
              <a:rPr lang="da-DK" dirty="0"/>
              <a:t>. </a:t>
            </a:r>
          </a:p>
          <a:p>
            <a:r>
              <a:rPr lang="da-DK" dirty="0"/>
              <a:t>Isen transporterer materiale når den bevæger sig over landskabet</a:t>
            </a:r>
          </a:p>
          <a:p>
            <a:r>
              <a:rPr lang="da-DK" dirty="0"/>
              <a:t>Der foregår mere sedimentation end erosion – aflejringer ligger tilbage når isen er væk – bundmorænelandskab (glasur)</a:t>
            </a:r>
          </a:p>
          <a:p>
            <a:r>
              <a:rPr lang="da-DK" dirty="0" err="1"/>
              <a:t>Drumlinbakker</a:t>
            </a:r>
            <a:r>
              <a:rPr lang="da-DK" dirty="0"/>
              <a:t> – bakker der bliver mere aflange orienteret i isens bevægelsesretning</a:t>
            </a:r>
          </a:p>
          <a:p>
            <a:r>
              <a:rPr lang="da-DK" dirty="0"/>
              <a:t>Afsmeltet is vil danne dræningskanaler ved sålen</a:t>
            </a:r>
          </a:p>
          <a:p>
            <a:pPr lvl="1"/>
            <a:r>
              <a:rPr lang="da-DK" dirty="0"/>
              <a:t>Hvis der er nok kraft kan der dannes tunneldale</a:t>
            </a:r>
          </a:p>
          <a:p>
            <a:pPr lvl="1"/>
            <a:r>
              <a:rPr lang="da-DK" dirty="0"/>
              <a:t>Hvis der ikke er så meget kraft kan der dannes tunnelåse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13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title="Det Danske Istidslandskab - Bundmorænen">
            <a:hlinkClick r:id="" action="ppaction://media"/>
            <a:extLst>
              <a:ext uri="{FF2B5EF4-FFF2-40B4-BE49-F238E27FC236}">
                <a16:creationId xmlns:a16="http://schemas.microsoft.com/office/drawing/2014/main" id="{1CF54145-933E-4B50-BAF4-663AACDD82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008" y="188447"/>
            <a:ext cx="11521965" cy="64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273FE-4824-4235-BCA3-032CCEED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86" y="964692"/>
            <a:ext cx="3633636" cy="1188720"/>
          </a:xfrm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a-DK" sz="2800" dirty="0"/>
              <a:t>GEOMORFOLOGI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B93072-D291-4A82-B47B-464C72E7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3633636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Vigtige begreber</a:t>
            </a:r>
          </a:p>
          <a:p>
            <a:r>
              <a:rPr lang="da-DK" dirty="0" err="1"/>
              <a:t>Aktualistiske</a:t>
            </a:r>
            <a:r>
              <a:rPr lang="da-DK" dirty="0"/>
              <a:t> princip	</a:t>
            </a:r>
          </a:p>
          <a:p>
            <a:endParaRPr lang="da-DK" dirty="0"/>
          </a:p>
          <a:p>
            <a:r>
              <a:rPr lang="da-DK" dirty="0"/>
              <a:t>Erosion </a:t>
            </a:r>
          </a:p>
          <a:p>
            <a:r>
              <a:rPr lang="da-DK" dirty="0"/>
              <a:t>Transport </a:t>
            </a:r>
          </a:p>
          <a:p>
            <a:r>
              <a:rPr lang="da-DK" dirty="0"/>
              <a:t>Sedimentation</a:t>
            </a:r>
          </a:p>
          <a:p>
            <a:endParaRPr lang="da-DK" dirty="0"/>
          </a:p>
          <a:p>
            <a:r>
              <a:rPr lang="da-DK" dirty="0"/>
              <a:t>Den geomorfologiske trekant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2CA928-1B52-4F21-8D1F-3E6BF06EEE3C}"/>
              </a:ext>
            </a:extLst>
          </p:cNvPr>
          <p:cNvSpPr txBox="1">
            <a:spLocks/>
          </p:cNvSpPr>
          <p:nvPr/>
        </p:nvSpPr>
        <p:spPr bwMode="black">
          <a:xfrm>
            <a:off x="5774436" y="964692"/>
            <a:ext cx="363363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da-DK" sz="2400" cap="none" dirty="0">
                <a:solidFill>
                  <a:schemeClr val="accent1"/>
                </a:solidFill>
              </a:rPr>
              <a:t>LÆREN OM LANDSKABETS FORMER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5AEF88A-ABB1-4D55-BC2D-A5207275A40B}"/>
              </a:ext>
            </a:extLst>
          </p:cNvPr>
          <p:cNvSpPr txBox="1">
            <a:spLocks/>
          </p:cNvSpPr>
          <p:nvPr/>
        </p:nvSpPr>
        <p:spPr>
          <a:xfrm>
            <a:off x="6327228" y="2638044"/>
            <a:ext cx="363363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Forklaringer</a:t>
            </a:r>
          </a:p>
          <a:p>
            <a:r>
              <a:rPr lang="da-DK" dirty="0"/>
              <a:t>Processer og naturlove ændrer sig ikke med tiden</a:t>
            </a:r>
          </a:p>
          <a:p>
            <a:r>
              <a:rPr lang="da-DK" dirty="0"/>
              <a:t>Nedbrydning</a:t>
            </a:r>
          </a:p>
          <a:p>
            <a:r>
              <a:rPr lang="da-DK" dirty="0"/>
              <a:t>Med vand eller vind </a:t>
            </a:r>
          </a:p>
          <a:p>
            <a:r>
              <a:rPr lang="da-DK" dirty="0"/>
              <a:t>Falde til bunds, ophøre med at være i bevægelse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22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Det Danske Istidslandskab - Tunneldalene">
            <a:hlinkClick r:id="" action="ppaction://media"/>
            <a:extLst>
              <a:ext uri="{FF2B5EF4-FFF2-40B4-BE49-F238E27FC236}">
                <a16:creationId xmlns:a16="http://schemas.microsoft.com/office/drawing/2014/main" id="{7FD74DB6-E16F-410A-AA73-DDB4C6E54F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731" y="150018"/>
            <a:ext cx="116586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15DDC-8EAD-4855-A1EB-78BF431A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EFTER ISTIDERNE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FA059B-AD17-43E5-B053-7D70D5FBF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Isostasi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35FB9F-7064-4CC9-A971-5C87B95B3D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Jordskorpen i ligevægt</a:t>
            </a:r>
          </a:p>
          <a:p>
            <a:r>
              <a:rPr lang="da-DK" dirty="0"/>
              <a:t>Is væk – jord hæver sig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64DA956-52D7-4300-A31D-6119B73B1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err="1"/>
              <a:t>Eustasi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86DF8E4-07FF-4238-860B-165A0A3ACB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a-DK" dirty="0"/>
              <a:t>Ændring i havniveau</a:t>
            </a:r>
          </a:p>
          <a:p>
            <a:r>
              <a:rPr lang="da-DK" dirty="0"/>
              <a:t>Is smelter – hav stiger</a:t>
            </a:r>
          </a:p>
        </p:txBody>
      </p:sp>
    </p:spTree>
    <p:extLst>
      <p:ext uri="{BB962C8B-B14F-4D97-AF65-F5344CB8AC3E}">
        <p14:creationId xmlns:p14="http://schemas.microsoft.com/office/powerpoint/2010/main" val="349685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E8630-DD58-42CC-A0DF-A3A84BE0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GEOMORFOLOGISK TREKANT</a:t>
            </a:r>
          </a:p>
        </p:txBody>
      </p:sp>
      <p:sp>
        <p:nvSpPr>
          <p:cNvPr id="18" name="Pladsholder til indhold 17">
            <a:extLst>
              <a:ext uri="{FF2B5EF4-FFF2-40B4-BE49-F238E27FC236}">
                <a16:creationId xmlns:a16="http://schemas.microsoft.com/office/drawing/2014/main" id="{68BB7FC8-3E49-4844-8B0E-77A88C1F7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799" y="1825625"/>
            <a:ext cx="5990897" cy="4351338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Processer</a:t>
            </a:r>
          </a:p>
          <a:p>
            <a:pPr lvl="1"/>
            <a:r>
              <a:rPr lang="da-DK" dirty="0"/>
              <a:t>Evig cyklus af materiale</a:t>
            </a:r>
          </a:p>
          <a:p>
            <a:pPr lvl="2"/>
            <a:r>
              <a:rPr lang="da-DK" dirty="0"/>
              <a:t>Erosion (nedbrydning)</a:t>
            </a:r>
          </a:p>
          <a:p>
            <a:pPr lvl="2"/>
            <a:r>
              <a:rPr lang="da-DK" dirty="0"/>
              <a:t>Transport</a:t>
            </a:r>
          </a:p>
          <a:p>
            <a:pPr lvl="2"/>
            <a:r>
              <a:rPr lang="da-DK" dirty="0"/>
              <a:t>Sedimentation (aflejring)</a:t>
            </a:r>
          </a:p>
          <a:p>
            <a:pPr lvl="1"/>
            <a:r>
              <a:rPr lang="da-DK" dirty="0"/>
              <a:t>Fysiske, kemiske eller biologiske forhold</a:t>
            </a:r>
          </a:p>
          <a:p>
            <a:pPr lvl="1"/>
            <a:r>
              <a:rPr lang="da-DK" dirty="0"/>
              <a:t>Mennesker påvirker landskabet</a:t>
            </a:r>
          </a:p>
          <a:p>
            <a:r>
              <a:rPr lang="da-DK" dirty="0"/>
              <a:t>Materialer</a:t>
            </a:r>
          </a:p>
          <a:p>
            <a:pPr lvl="1"/>
            <a:r>
              <a:rPr lang="da-DK" dirty="0"/>
              <a:t>Klippegrund eller blødt ler</a:t>
            </a:r>
          </a:p>
          <a:p>
            <a:pPr lvl="1"/>
            <a:r>
              <a:rPr lang="da-DK" dirty="0"/>
              <a:t>Materialer opfører sig forskelligt</a:t>
            </a:r>
          </a:p>
          <a:p>
            <a:r>
              <a:rPr lang="da-DK" dirty="0"/>
              <a:t>Former</a:t>
            </a:r>
          </a:p>
          <a:p>
            <a:pPr lvl="1"/>
            <a:r>
              <a:rPr lang="da-DK" dirty="0"/>
              <a:t>Nuværende form kan præge fremtiden</a:t>
            </a:r>
          </a:p>
          <a:p>
            <a:pPr lvl="1"/>
            <a:r>
              <a:rPr lang="da-DK" dirty="0"/>
              <a:t>Dal kan blive bredere eller fyldt op</a:t>
            </a:r>
          </a:p>
          <a:p>
            <a:r>
              <a:rPr lang="da-DK" dirty="0"/>
              <a:t>Tid</a:t>
            </a:r>
          </a:p>
          <a:p>
            <a:pPr lvl="1"/>
            <a:r>
              <a:rPr lang="da-DK" dirty="0"/>
              <a:t>Landskabsudvikling tager lang tid</a:t>
            </a:r>
          </a:p>
          <a:p>
            <a:pPr lvl="1"/>
            <a:r>
              <a:rPr lang="da-DK" dirty="0"/>
              <a:t>Eller katastrofe kan ændre det hurtigt</a:t>
            </a:r>
          </a:p>
          <a:p>
            <a:pPr lvl="1"/>
            <a:endParaRPr lang="da-DK" dirty="0"/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AB7F59A2-7F4F-4589-9F7A-9BB6C1B6F180}"/>
              </a:ext>
            </a:extLst>
          </p:cNvPr>
          <p:cNvCxnSpPr/>
          <p:nvPr/>
        </p:nvCxnSpPr>
        <p:spPr>
          <a:xfrm>
            <a:off x="1886607" y="5134305"/>
            <a:ext cx="29586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E4F0485E-8FED-4D38-8AB3-93E2809C4159}"/>
              </a:ext>
            </a:extLst>
          </p:cNvPr>
          <p:cNvCxnSpPr>
            <a:cxnSpLocks/>
          </p:cNvCxnSpPr>
          <p:nvPr/>
        </p:nvCxnSpPr>
        <p:spPr>
          <a:xfrm flipV="1">
            <a:off x="1886607" y="2900855"/>
            <a:ext cx="1355834" cy="21458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42C5DFC1-9A68-42E0-868F-4B2C28478863}"/>
              </a:ext>
            </a:extLst>
          </p:cNvPr>
          <p:cNvCxnSpPr>
            <a:cxnSpLocks/>
          </p:cNvCxnSpPr>
          <p:nvPr/>
        </p:nvCxnSpPr>
        <p:spPr>
          <a:xfrm flipH="1" flipV="1">
            <a:off x="3294993" y="2900855"/>
            <a:ext cx="1550276" cy="2145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A98C4D1E-4D05-482F-A65C-C299B853D6A8}"/>
              </a:ext>
            </a:extLst>
          </p:cNvPr>
          <p:cNvSpPr txBox="1"/>
          <p:nvPr/>
        </p:nvSpPr>
        <p:spPr>
          <a:xfrm>
            <a:off x="3061138" y="4156842"/>
            <a:ext cx="46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45C9EB2A-653C-4960-AB64-03BCDDFEA323}"/>
              </a:ext>
            </a:extLst>
          </p:cNvPr>
          <p:cNvSpPr txBox="1"/>
          <p:nvPr/>
        </p:nvSpPr>
        <p:spPr>
          <a:xfrm>
            <a:off x="2824655" y="2548446"/>
            <a:ext cx="100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former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B23DD98-EC98-4D61-929C-62DAEB24DB3F}"/>
              </a:ext>
            </a:extLst>
          </p:cNvPr>
          <p:cNvSpPr txBox="1"/>
          <p:nvPr/>
        </p:nvSpPr>
        <p:spPr>
          <a:xfrm>
            <a:off x="1418895" y="5100995"/>
            <a:ext cx="119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processer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A3C88C6-2FDE-465D-BF3D-6BA60F2A71FE}"/>
              </a:ext>
            </a:extLst>
          </p:cNvPr>
          <p:cNvSpPr txBox="1"/>
          <p:nvPr/>
        </p:nvSpPr>
        <p:spPr>
          <a:xfrm>
            <a:off x="4114801" y="5100995"/>
            <a:ext cx="129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materialer</a:t>
            </a:r>
          </a:p>
        </p:txBody>
      </p:sp>
    </p:spTree>
    <p:extLst>
      <p:ext uri="{BB962C8B-B14F-4D97-AF65-F5344CB8AC3E}">
        <p14:creationId xmlns:p14="http://schemas.microsoft.com/office/powerpoint/2010/main" val="30022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AB3F3-4918-4738-9493-772D575D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48703"/>
            <a:ext cx="3505200" cy="1073697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a-DK" sz="2800" dirty="0"/>
              <a:t>GLACIALMORFOLOGI 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AC2EEBA-86F7-45E9-B8FE-27C4FA75B71F}"/>
              </a:ext>
            </a:extLst>
          </p:cNvPr>
          <p:cNvSpPr txBox="1">
            <a:spLocks/>
          </p:cNvSpPr>
          <p:nvPr/>
        </p:nvSpPr>
        <p:spPr bwMode="black">
          <a:xfrm>
            <a:off x="0" y="1517103"/>
            <a:ext cx="3505200" cy="1073697"/>
          </a:xfrm>
          <a:prstGeom prst="rect">
            <a:avLst/>
          </a:prstGeom>
          <a:solidFill>
            <a:srgbClr val="FFFFFF"/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da-DK" sz="2000" dirty="0">
                <a:solidFill>
                  <a:schemeClr val="accent1"/>
                </a:solidFill>
              </a:rPr>
              <a:t>Læren om landskabets former dannet af is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6A3CC5D-1073-49DB-8DA0-CA2D8E2C5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383"/>
            <a:ext cx="8326142" cy="62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68958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6888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4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DC174-15DE-4704-98BF-F7CFE840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GLACIALMORFOLOGI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9E61D29-7189-4707-ACA8-1ECBD53C9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119" y="1481608"/>
            <a:ext cx="5372955" cy="4351338"/>
          </a:xfrm>
        </p:spPr>
        <p:txBody>
          <a:bodyPr>
            <a:normAutofit/>
          </a:bodyPr>
          <a:lstStyle/>
          <a:p>
            <a:r>
              <a:rPr lang="da-DK" dirty="0"/>
              <a:t>Læren om landskabets former dannet af is</a:t>
            </a:r>
          </a:p>
          <a:p>
            <a:r>
              <a:rPr lang="da-DK" dirty="0"/>
              <a:t>Overfladematerialer i DK lette at ændre (undtagen grundfjeld)</a:t>
            </a:r>
          </a:p>
          <a:p>
            <a:r>
              <a:rPr lang="da-DK" dirty="0"/>
              <a:t>Istid: der er koldt over det hele – men hvorfor?</a:t>
            </a:r>
          </a:p>
          <a:p>
            <a:pPr lvl="1"/>
            <a:r>
              <a:rPr lang="da-DK" dirty="0" err="1"/>
              <a:t>Milankovitch</a:t>
            </a:r>
            <a:r>
              <a:rPr lang="da-DK" dirty="0"/>
              <a:t>: Excentricitet, aksehældning og </a:t>
            </a:r>
            <a:r>
              <a:rPr lang="da-DK" dirty="0" err="1"/>
              <a:t>præcession</a:t>
            </a:r>
            <a:endParaRPr lang="da-DK" dirty="0"/>
          </a:p>
          <a:p>
            <a:r>
              <a:rPr lang="da-DK" dirty="0"/>
              <a:t>Seneste istider og mellemistider</a:t>
            </a:r>
          </a:p>
          <a:p>
            <a:endParaRPr lang="da-DK" dirty="0"/>
          </a:p>
        </p:txBody>
      </p:sp>
      <p:pic>
        <p:nvPicPr>
          <p:cNvPr id="1026" name="Picture 2" descr="kvartære istid">
            <a:extLst>
              <a:ext uri="{FF2B5EF4-FFF2-40B4-BE49-F238E27FC236}">
                <a16:creationId xmlns:a16="http://schemas.microsoft.com/office/drawing/2014/main" id="{43D78771-A988-49BA-A51F-9BBFE2DA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4" y="1387977"/>
            <a:ext cx="3522608" cy="50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3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B1BDE-EA6C-4E93-A590-5383C5D7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ISTID – MILANCHOVICH CYKLER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D41934D-AA4C-4C50-89E7-3B07759B4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894" y="2319270"/>
            <a:ext cx="3352543" cy="262974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B6B591E-D238-4AD0-A57A-D4CB85B76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37" y="2319270"/>
            <a:ext cx="2994236" cy="370859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55FF9EF-9B63-4C30-9B15-C11BCE7F0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73" y="2319270"/>
            <a:ext cx="3293419" cy="412406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B5FE964-24AE-4C83-BF53-5C1130CE098F}"/>
              </a:ext>
            </a:extLst>
          </p:cNvPr>
          <p:cNvSpPr/>
          <p:nvPr/>
        </p:nvSpPr>
        <p:spPr>
          <a:xfrm>
            <a:off x="589754" y="4949017"/>
            <a:ext cx="5300683" cy="1354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Kombinationen af de tre kan give den nordlige halvkugle mindre solindstråling om sommeren </a:t>
            </a:r>
          </a:p>
          <a:p>
            <a:pPr algn="ctr"/>
            <a:r>
              <a:rPr lang="da-DK" dirty="0"/>
              <a:t>=</a:t>
            </a:r>
          </a:p>
          <a:p>
            <a:pPr algn="ctr"/>
            <a:r>
              <a:rPr lang="da-DK" dirty="0"/>
              <a:t>Vinterens is smelter ikke – der opbygges mere is</a:t>
            </a:r>
          </a:p>
        </p:txBody>
      </p:sp>
    </p:spTree>
    <p:extLst>
      <p:ext uri="{BB962C8B-B14F-4D97-AF65-F5344CB8AC3E}">
        <p14:creationId xmlns:p14="http://schemas.microsoft.com/office/powerpoint/2010/main" val="9597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11A5D-E627-4E52-869C-C885A020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Onlinemedier 4" title="Danmark og istiderne">
            <a:hlinkClick r:id="" action="ppaction://media"/>
            <a:extLst>
              <a:ext uri="{FF2B5EF4-FFF2-40B4-BE49-F238E27FC236}">
                <a16:creationId xmlns:a16="http://schemas.microsoft.com/office/drawing/2014/main" id="{3D39EC8C-D47E-4ECD-AB93-63B8502727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560" y="240454"/>
            <a:ext cx="11220957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D6FC4-11E3-467A-AE1F-F42BF1A05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WEICHSEL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C566BA5-FF4B-4ABA-8B1D-CB216D0F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0" y="2299715"/>
            <a:ext cx="6530254" cy="4578201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BEA5BE8-81D1-4E80-ACD9-2167782A6412}"/>
              </a:ext>
            </a:extLst>
          </p:cNvPr>
          <p:cNvSpPr/>
          <p:nvPr/>
        </p:nvSpPr>
        <p:spPr>
          <a:xfrm>
            <a:off x="6547104" y="2307258"/>
            <a:ext cx="4882896" cy="79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117.000-11.500 før nu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D316401-A7B0-4C78-8B31-D4B46F57CA82}"/>
              </a:ext>
            </a:extLst>
          </p:cNvPr>
          <p:cNvSpPr/>
          <p:nvPr/>
        </p:nvSpPr>
        <p:spPr>
          <a:xfrm>
            <a:off x="6547104" y="3125972"/>
            <a:ext cx="4882896" cy="79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Tiden nu: </a:t>
            </a:r>
            <a:r>
              <a:rPr lang="da-DK" dirty="0" err="1"/>
              <a:t>Holocæn</a:t>
            </a:r>
            <a:endParaRPr lang="da-DK" dirty="0"/>
          </a:p>
          <a:p>
            <a:pPr algn="ctr"/>
            <a:r>
              <a:rPr lang="da-DK" dirty="0"/>
              <a:t>Tiden før: </a:t>
            </a:r>
            <a:r>
              <a:rPr lang="da-DK" dirty="0" err="1"/>
              <a:t>Eem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8031E6-0913-4BC6-BB18-3F80F4B7CC35}"/>
              </a:ext>
            </a:extLst>
          </p:cNvPr>
          <p:cNvSpPr/>
          <p:nvPr/>
        </p:nvSpPr>
        <p:spPr>
          <a:xfrm>
            <a:off x="6547104" y="3944679"/>
            <a:ext cx="4882896" cy="1139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94.000 år fra istidens start til et sammenvokset isskjold (Skandinaviske Isskjold) havde </a:t>
            </a:r>
            <a:r>
              <a:rPr lang="da-DK" dirty="0" err="1"/>
              <a:t>sn</a:t>
            </a:r>
            <a:r>
              <a:rPr lang="da-DK" dirty="0"/>
              <a:t> maximale udbredelse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602A1D6-BA52-42E6-9A7A-55B307F7EAE7}"/>
              </a:ext>
            </a:extLst>
          </p:cNvPr>
          <p:cNvSpPr/>
          <p:nvPr/>
        </p:nvSpPr>
        <p:spPr>
          <a:xfrm>
            <a:off x="6547104" y="5103627"/>
            <a:ext cx="4882896" cy="681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Centrale del: 3½-4 km tykt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606F1E-F829-4609-A550-ED677A46493B}"/>
              </a:ext>
            </a:extLst>
          </p:cNvPr>
          <p:cNvSpPr/>
          <p:nvPr/>
        </p:nvSpPr>
        <p:spPr>
          <a:xfrm>
            <a:off x="6547104" y="5805376"/>
            <a:ext cx="4882896" cy="105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Stadialer</a:t>
            </a:r>
            <a:r>
              <a:rPr lang="da-DK" dirty="0"/>
              <a:t>: kolde perioder med fremstød af is</a:t>
            </a:r>
          </a:p>
          <a:p>
            <a:pPr algn="ctr"/>
            <a:r>
              <a:rPr lang="da-DK" dirty="0" err="1"/>
              <a:t>Interstadialer</a:t>
            </a:r>
            <a:r>
              <a:rPr lang="da-DK" dirty="0"/>
              <a:t>: varmere perioder med </a:t>
            </a:r>
            <a:r>
              <a:rPr lang="da-DK" dirty="0" err="1"/>
              <a:t>afsmelstning</a:t>
            </a:r>
            <a:r>
              <a:rPr lang="da-DK" dirty="0"/>
              <a:t> af is</a:t>
            </a:r>
          </a:p>
        </p:txBody>
      </p:sp>
    </p:spTree>
    <p:extLst>
      <p:ext uri="{BB962C8B-B14F-4D97-AF65-F5344CB8AC3E}">
        <p14:creationId xmlns:p14="http://schemas.microsoft.com/office/powerpoint/2010/main" val="15046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125FA-6087-4D8B-A928-B117F70C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SEN WEICHSEL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75B2FC-038A-46A5-8357-119A20F3A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64"/>
          <a:stretch/>
        </p:blipFill>
        <p:spPr>
          <a:xfrm>
            <a:off x="-24384" y="2999232"/>
            <a:ext cx="2959858" cy="385876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A412950-38BB-4051-8335-6DF0C046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474" y="2999231"/>
            <a:ext cx="3041234" cy="385876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A1D3368-1A81-46FF-B07B-3BE1B3A21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08" y="2999231"/>
            <a:ext cx="3041235" cy="385877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F5EADE1-1D8F-4B0C-B2C3-1012E6826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942" y="2999231"/>
            <a:ext cx="3041236" cy="385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1223E39D742F48A864647669D11C36" ma:contentTypeVersion="13" ma:contentTypeDescription="Opret et nyt dokument." ma:contentTypeScope="" ma:versionID="323210401fab91580793a74c8030f0d9">
  <xsd:schema xmlns:xsd="http://www.w3.org/2001/XMLSchema" xmlns:xs="http://www.w3.org/2001/XMLSchema" xmlns:p="http://schemas.microsoft.com/office/2006/metadata/properties" xmlns:ns3="f9a1d921-7455-4524-ba83-031357305d65" xmlns:ns4="4f7df79f-1f30-49d6-b300-feb89e7adefc" targetNamespace="http://schemas.microsoft.com/office/2006/metadata/properties" ma:root="true" ma:fieldsID="9ee515b8713b29746dd4a8b70ce1bccc" ns3:_="" ns4:_="">
    <xsd:import namespace="f9a1d921-7455-4524-ba83-031357305d65"/>
    <xsd:import namespace="4f7df79f-1f30-49d6-b300-feb89e7ade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1d921-7455-4524-ba83-031357305d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df79f-1f30-49d6-b300-feb89e7ad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876B0B-7EC4-4E62-AD40-CA2A4D7547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9D43DD-9AB9-4B0B-8EE7-CCDD9827812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9a1d921-7455-4524-ba83-031357305d65"/>
    <ds:schemaRef ds:uri="http://schemas.microsoft.com/office/2006/documentManagement/types"/>
    <ds:schemaRef ds:uri="http://schemas.microsoft.com/office/2006/metadata/properties"/>
    <ds:schemaRef ds:uri="4f7df79f-1f30-49d6-b300-feb89e7adef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D83C24-43A6-414D-9BFF-9E9758DCA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a1d921-7455-4524-ba83-031357305d65"/>
    <ds:schemaRef ds:uri="4f7df79f-1f30-49d6-b300-feb89e7ade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477</Words>
  <Application>Microsoft Office PowerPoint</Application>
  <PresentationFormat>Widescreen</PresentationFormat>
  <Paragraphs>97</Paragraphs>
  <Slides>21</Slides>
  <Notes>0</Notes>
  <HiddenSlides>0</HiddenSlides>
  <MMClips>7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Facet</vt:lpstr>
      <vt:lpstr>LANDSKABSUDVIKLING</vt:lpstr>
      <vt:lpstr>GEOMORFOLOGI</vt:lpstr>
      <vt:lpstr>DEN GEOMORFOLOGISK TREKANT</vt:lpstr>
      <vt:lpstr>GLACIALMORFOLOGI </vt:lpstr>
      <vt:lpstr>GLACIALMORFOLOGI</vt:lpstr>
      <vt:lpstr>ISTID – MILANCHOVICH CYKLER</vt:lpstr>
      <vt:lpstr>PowerPoint-præsentation</vt:lpstr>
      <vt:lpstr>WEICHSEL</vt:lpstr>
      <vt:lpstr>SEN WEICHSEL</vt:lpstr>
      <vt:lpstr>IS </vt:lpstr>
      <vt:lpstr>DØDIS</vt:lpstr>
      <vt:lpstr>PowerPoint-præsentation</vt:lpstr>
      <vt:lpstr>PROGLACIALE MILJØ</vt:lpstr>
      <vt:lpstr>PowerPoint-præsentation</vt:lpstr>
      <vt:lpstr>PowerPoint-præsentation</vt:lpstr>
      <vt:lpstr>RANDGLACIALE MILJØ</vt:lpstr>
      <vt:lpstr>PowerPoint-præsentation</vt:lpstr>
      <vt:lpstr>SUBGLACIALE MILJØ</vt:lpstr>
      <vt:lpstr>PowerPoint-præsentation</vt:lpstr>
      <vt:lpstr>PowerPoint-præsentation</vt:lpstr>
      <vt:lpstr>EFTER ISTIDERNE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Landskabsudvikling</dc:title>
  <dc:creator>Anna Louise Autzen (ANA | UDC)</dc:creator>
  <cp:lastModifiedBy>Vigga Nørgaard Madsbøll</cp:lastModifiedBy>
  <cp:revision>12</cp:revision>
  <dcterms:created xsi:type="dcterms:W3CDTF">2020-11-03T23:35:08Z</dcterms:created>
  <dcterms:modified xsi:type="dcterms:W3CDTF">2026-03-15T07:13:14Z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0x010100271223E39D742F48A864647669D11C36</vt:lpwstr>
  </property>
</Properties>
</file>