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E13249-A228-40D2-BECE-AFEC3A4D724D}" v="31" dt="2026-03-17T12:43:06.0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254057-0D4D-25EF-749F-76EBB1D43C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DK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6BBF40F-0F77-55C5-77BC-774957522E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DK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8815B11-ABFF-10CE-7D97-511D872AA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4376-E41B-484B-9BF9-677A23DB143F}" type="datetimeFigureOut">
              <a:rPr lang="en-DK" smtClean="0"/>
              <a:t>17/03/2026</a:t>
            </a:fld>
            <a:endParaRPr lang="en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99B650C-ABAF-A6A4-2928-F5D50A6A8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0233311-0C4C-9370-D6C6-48AD580D0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509351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6F13ED-4A57-D9A0-380C-EA6E1B48A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0016B63-15E1-8594-20F8-55724F976B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F0673EB-1375-E7A3-ACE8-AA3654283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4376-E41B-484B-9BF9-677A23DB143F}" type="datetimeFigureOut">
              <a:rPr lang="en-DK" smtClean="0"/>
              <a:t>17/03/2026</a:t>
            </a:fld>
            <a:endParaRPr lang="en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C4EE592-F2E1-D4BB-260F-4FFE8C7D5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3E717B0-C2D1-B92F-99AC-99FE3C2F3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58267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56775C9-2BF4-944A-9F5E-8232121DCA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22E8C48-C58C-DC7C-BF33-3F5C051F7B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691D9CE-4F91-7912-21FC-ECF88855D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4376-E41B-484B-9BF9-677A23DB143F}" type="datetimeFigureOut">
              <a:rPr lang="en-DK" smtClean="0"/>
              <a:t>17/03/2026</a:t>
            </a:fld>
            <a:endParaRPr lang="en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A7CC066-E816-C9FD-3DDD-23941B609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EC3A0DC-46CA-B457-D372-CDF47CB76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936720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71F535-B489-820A-F307-122974F60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6360280-ABE8-378A-86CA-1E7BBE1D4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6D23B77-A876-845D-07C0-4C4603C48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4376-E41B-484B-9BF9-677A23DB143F}" type="datetimeFigureOut">
              <a:rPr lang="en-DK" smtClean="0"/>
              <a:t>17/03/2026</a:t>
            </a:fld>
            <a:endParaRPr lang="en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95B8740-D174-131A-80ED-247053FC8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6E042AC-2338-403A-63B5-6B32EAAC8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798206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DF0B63-2684-B61D-1F62-827D6EA52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DK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12EC5B7-36F7-7E35-A90F-EB6A1609C0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C1ECB9B-9311-D035-3AA5-F65571FFC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4376-E41B-484B-9BF9-677A23DB143F}" type="datetimeFigureOut">
              <a:rPr lang="en-DK" smtClean="0"/>
              <a:t>17/03/2026</a:t>
            </a:fld>
            <a:endParaRPr lang="en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A96F203-E1B6-45A2-046E-A6FAFBC67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5793556-1BC3-92CF-7DF9-57A866D06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580512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C6E1F4-4D64-E4E1-22B8-851AD674A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175D3D1-CF4A-F3B4-9BE1-693487DD4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0A4F1BC-E425-69FE-53DC-2CEF888266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28D7F6B-37F4-820A-B236-3724BB38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4376-E41B-484B-9BF9-677A23DB143F}" type="datetimeFigureOut">
              <a:rPr lang="en-DK" smtClean="0"/>
              <a:t>17/03/2026</a:t>
            </a:fld>
            <a:endParaRPr lang="en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608EDD4-032D-401D-004C-13114DAAF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EB5E652-2576-381C-CAAF-C0AA4F6CE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90719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086621-EE9A-C757-669A-513F0CAE5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8BCBE75-E742-5849-469C-CD27EDA0A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9A4052F-F5B7-84D1-4B03-44A6F40C68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969EBCF-F061-0B8C-C62C-7382A7E283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35B03FC3-E357-6955-7CD3-3B60D3147A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C7251EF-2D4F-3F86-88E5-47DA575B4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4376-E41B-484B-9BF9-677A23DB143F}" type="datetimeFigureOut">
              <a:rPr lang="en-DK" smtClean="0"/>
              <a:t>17/03/2026</a:t>
            </a:fld>
            <a:endParaRPr lang="en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C4436E7-7C62-F99C-1469-690E364A0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3D9F32F-D156-0F54-3CFF-7B7E7BAA4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770897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0C3916-D4E3-3548-2F9D-9872660AF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6AE887B-7757-A51C-38CF-B6313038D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4376-E41B-484B-9BF9-677A23DB143F}" type="datetimeFigureOut">
              <a:rPr lang="en-DK" smtClean="0"/>
              <a:t>17/03/2026</a:t>
            </a:fld>
            <a:endParaRPr lang="en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8B7C0C3-88B7-910D-E087-36F567515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1E561A5-B275-E0E6-A3F8-041C0CFF3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747179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4AEB456-8E03-3957-88C8-C7F94E7AB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4376-E41B-484B-9BF9-677A23DB143F}" type="datetimeFigureOut">
              <a:rPr lang="en-DK" smtClean="0"/>
              <a:t>17/03/2026</a:t>
            </a:fld>
            <a:endParaRPr lang="en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27DA8F8B-9A42-5CF8-83B7-06040ABF2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D0AE30F-F023-3023-BE01-633E84DD0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433333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8B359F-8018-8BEF-0EE8-3C1AE3C93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56B934A-84F1-BDC2-FE92-03A6501D6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C050F9C-8405-C158-BB78-3FD2ED8370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4A25E75-7547-8988-4A61-171CEEB00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4376-E41B-484B-9BF9-677A23DB143F}" type="datetimeFigureOut">
              <a:rPr lang="en-DK" smtClean="0"/>
              <a:t>17/03/2026</a:t>
            </a:fld>
            <a:endParaRPr lang="en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296010A-693A-105D-C618-86E737D65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0FAE6FF-2E6B-30C7-B578-51610C90C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4135702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93A8EE-6DC0-B3B2-C373-16A75B365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DK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F9DC7BB7-CDF6-4394-DEC9-7636BCCFA0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B0C1A4C-47E0-09AC-E02D-F28C37B21E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D9360AE-24D5-CD27-9794-9D779DFF8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24376-E41B-484B-9BF9-677A23DB143F}" type="datetimeFigureOut">
              <a:rPr lang="en-DK" smtClean="0"/>
              <a:t>17/03/2026</a:t>
            </a:fld>
            <a:endParaRPr lang="en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6F61925-203D-5FD2-3477-E7BE6E53C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721741A-DF75-D16E-E034-30CB1E2E1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452232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76FCA161-1391-56C7-43EE-750F2C4F6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D8A5249-D87F-85F1-F591-809563B306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8FB2A0D-BAFD-4A85-D5BE-1919473C06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524376-E41B-484B-9BF9-677A23DB143F}" type="datetimeFigureOut">
              <a:rPr lang="en-DK" smtClean="0"/>
              <a:t>17/03/2026</a:t>
            </a:fld>
            <a:endParaRPr lang="en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F56628-B667-2D23-68D7-59946A047F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D9C098D-C96D-8B09-511E-FEF21AC07D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050C87-3075-4C8D-9A08-CEF70ABDB37A}" type="slidenum">
              <a:rPr lang="en-DK" smtClean="0"/>
              <a:t>‹nr.›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140403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509894-A139-8A5B-871B-D67960DAA2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Organiske reaktionstyper</a:t>
            </a:r>
            <a:endParaRPr lang="en-DK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2FCE6D3-F50E-9854-F87D-548A1DBB55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140749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F49683-6423-A80C-F478-A54A37026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Additionsreaktion</a:t>
            </a:r>
            <a:endParaRPr lang="en-DK" dirty="0"/>
          </a:p>
        </p:txBody>
      </p:sp>
      <p:pic>
        <p:nvPicPr>
          <p:cNvPr id="5" name="Pladsholder til indhold 4" descr="Et billede, der indeholder tekst, Font/skrifttype&#10;&#10;AI-genereret indhold kan være ukorrekt.">
            <a:extLst>
              <a:ext uri="{FF2B5EF4-FFF2-40B4-BE49-F238E27FC236}">
                <a16:creationId xmlns:a16="http://schemas.microsoft.com/office/drawing/2014/main" id="{59B9DFFF-609A-F411-032A-0DB475C40E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26170"/>
            <a:ext cx="7106669" cy="1602830"/>
          </a:xfrm>
          <a:prstGeom prst="rect">
            <a:avLst/>
          </a:prstGeom>
        </p:spPr>
      </p:pic>
      <p:pic>
        <p:nvPicPr>
          <p:cNvPr id="7" name="Billede 6" descr="Et billede, der indeholder diagram, linje/række&#10;&#10;AI-genereret indhold kan være ukorrekt.">
            <a:extLst>
              <a:ext uri="{FF2B5EF4-FFF2-40B4-BE49-F238E27FC236}">
                <a16:creationId xmlns:a16="http://schemas.microsoft.com/office/drawing/2014/main" id="{2ADE441A-0632-FD31-1B1F-C82E45DDD3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7160" y="3732409"/>
            <a:ext cx="7018034" cy="2156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721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3C3447-A5CA-8F52-3DAE-070EE72E2C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FEDED4-AA64-183F-823E-47691EA83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Eliminationsreaktion</a:t>
            </a:r>
            <a:endParaRPr lang="en-DK" dirty="0"/>
          </a:p>
        </p:txBody>
      </p:sp>
      <p:pic>
        <p:nvPicPr>
          <p:cNvPr id="8" name="Billede 7" descr="Et billede, der indeholder tekst, Font/skrifttype&#10;&#10;AI-genereret indhold kan være ukorrekt.">
            <a:extLst>
              <a:ext uri="{FF2B5EF4-FFF2-40B4-BE49-F238E27FC236}">
                <a16:creationId xmlns:a16="http://schemas.microsoft.com/office/drawing/2014/main" id="{B6B5A5A4-953E-9924-5D34-1842E713E5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1825625"/>
            <a:ext cx="7042679" cy="1527175"/>
          </a:xfrm>
          <a:prstGeom prst="rect">
            <a:avLst/>
          </a:prstGeom>
        </p:spPr>
      </p:pic>
      <p:pic>
        <p:nvPicPr>
          <p:cNvPr id="10" name="Billede 9" descr="Et billede, der indeholder diagram, skærmbillede, linje/række&#10;&#10;AI-genereret indhold kan være ukorrekt.">
            <a:extLst>
              <a:ext uri="{FF2B5EF4-FFF2-40B4-BE49-F238E27FC236}">
                <a16:creationId xmlns:a16="http://schemas.microsoft.com/office/drawing/2014/main" id="{2E12F0B3-F93E-666E-145E-9D5D8331AA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702" y="3643836"/>
            <a:ext cx="6639852" cy="2248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24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810167-BF55-28B7-6244-3D907AB4A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Substitutionsreaktion</a:t>
            </a:r>
            <a:endParaRPr lang="en-DK" dirty="0"/>
          </a:p>
        </p:txBody>
      </p:sp>
      <p:pic>
        <p:nvPicPr>
          <p:cNvPr id="11" name="Billede 10" descr="Et billede, der indeholder tekst, Font/skrifttype&#10;&#10;AI-genereret indhold kan være ukorrekt.">
            <a:extLst>
              <a:ext uri="{FF2B5EF4-FFF2-40B4-BE49-F238E27FC236}">
                <a16:creationId xmlns:a16="http://schemas.microsoft.com/office/drawing/2014/main" id="{2E949A02-3F14-1314-3B74-AA4ED5C13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7409161" cy="1226683"/>
          </a:xfrm>
          <a:prstGeom prst="rect">
            <a:avLst/>
          </a:prstGeom>
        </p:spPr>
      </p:pic>
      <p:pic>
        <p:nvPicPr>
          <p:cNvPr id="13" name="Billede 12" descr="Et billede, der indeholder Font/skrifttype, tekst, Grafik, typografi&#10;&#10;AI-genereret indhold kan være ukorrekt.">
            <a:extLst>
              <a:ext uri="{FF2B5EF4-FFF2-40B4-BE49-F238E27FC236}">
                <a16:creationId xmlns:a16="http://schemas.microsoft.com/office/drawing/2014/main" id="{6513A8A0-A682-4FC4-0F65-C762FDC40A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875" y="3200388"/>
            <a:ext cx="6901188" cy="925298"/>
          </a:xfrm>
          <a:prstGeom prst="rect">
            <a:avLst/>
          </a:prstGeom>
        </p:spPr>
      </p:pic>
      <p:pic>
        <p:nvPicPr>
          <p:cNvPr id="17" name="Billede 16">
            <a:extLst>
              <a:ext uri="{FF2B5EF4-FFF2-40B4-BE49-F238E27FC236}">
                <a16:creationId xmlns:a16="http://schemas.microsoft.com/office/drawing/2014/main" id="{6B907E19-6328-E521-CA92-F9C4F8CDB8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8249" y="4833705"/>
            <a:ext cx="6222782" cy="667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053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F88D07-D00B-B8D4-5EAD-11812A99C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Kondensation og hydrolyse</a:t>
            </a:r>
            <a:endParaRPr lang="en-DK" dirty="0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8D6F9CE7-5E9F-6F40-B702-F3ADE983DD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026595"/>
            <a:ext cx="7049582" cy="1325563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EE0EF75E-3150-587C-EEE9-8E3CF41B29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998417"/>
            <a:ext cx="7140786" cy="1430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818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3B3835-F0F8-5E4E-98A4-A35F3D940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Kondensation og hydrolyse (</a:t>
            </a:r>
            <a:r>
              <a:rPr lang="da-DK" dirty="0" err="1"/>
              <a:t>esterificering</a:t>
            </a:r>
            <a:r>
              <a:rPr lang="da-DK" dirty="0"/>
              <a:t>)</a:t>
            </a:r>
            <a:endParaRPr lang="en-DK" dirty="0"/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C6AEA624-19D4-D8FF-7359-7DBC1F209D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981288"/>
            <a:ext cx="10585838" cy="1325563"/>
          </a:xfrm>
          <a:prstGeom prst="rect">
            <a:avLst/>
          </a:prstGeom>
        </p:spPr>
      </p:pic>
      <p:sp>
        <p:nvSpPr>
          <p:cNvPr id="10" name="Tekstfelt 9">
            <a:extLst>
              <a:ext uri="{FF2B5EF4-FFF2-40B4-BE49-F238E27FC236}">
                <a16:creationId xmlns:a16="http://schemas.microsoft.com/office/drawing/2014/main" id="{0AD01E7D-E237-EBEA-1B00-406C192A0E2C}"/>
              </a:ext>
            </a:extLst>
          </p:cNvPr>
          <p:cNvSpPr txBox="1"/>
          <p:nvPr/>
        </p:nvSpPr>
        <p:spPr>
          <a:xfrm>
            <a:off x="979715" y="3920015"/>
            <a:ext cx="94574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3600" dirty="0"/>
              <a:t>Hvis ligevægten er forskudt mod højre, så er det en kondensation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3600" dirty="0"/>
              <a:t>Hvis ligevægten er forskudt mod venstre, så er den en hydrolyse</a:t>
            </a:r>
            <a:endParaRPr lang="en-DK" sz="3600" dirty="0"/>
          </a:p>
        </p:txBody>
      </p:sp>
    </p:spTree>
    <p:extLst>
      <p:ext uri="{BB962C8B-B14F-4D97-AF65-F5344CB8AC3E}">
        <p14:creationId xmlns:p14="http://schemas.microsoft.com/office/powerpoint/2010/main" val="810598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5FEAC6-1096-4BF0-3F48-3AEDA1525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Fuldstændig forbrænding</a:t>
            </a:r>
            <a:endParaRPr lang="en-DK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AA92871A-2D9F-661F-B45E-CDB7EB62D20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5"/>
                <a:ext cx="10787743" cy="4351338"/>
              </a:xfrm>
            </p:spPr>
            <p:txBody>
              <a:bodyPr/>
              <a:lstStyle/>
              <a:p>
                <a:r>
                  <a:rPr lang="da-DK" dirty="0"/>
                  <a:t>Ved en </a:t>
                </a:r>
                <a:r>
                  <a:rPr lang="da-DK" i="1" dirty="0"/>
                  <a:t>fuldstændig </a:t>
                </a:r>
                <a:r>
                  <a:rPr lang="da-DK" dirty="0"/>
                  <a:t>forbrænding dannes udelukkende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a-DK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𝐶𝑂</m:t>
                        </m:r>
                      </m:e>
                      <m:sub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da-DK" dirty="0"/>
                  <a:t>og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a-DK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a-DK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da-DK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a-DK" i="1">
                        <a:latin typeface="Cambria Math" panose="02040503050406030204" pitchFamily="18" charset="0"/>
                      </a:rPr>
                      <m:t>𝑂</m:t>
                    </m:r>
                  </m:oMath>
                </a14:m>
                <a:endParaRPr lang="da-DK" dirty="0"/>
              </a:p>
              <a:p>
                <a:endParaRPr lang="en-DK" dirty="0"/>
              </a:p>
            </p:txBody>
          </p:sp>
        </mc:Choice>
        <mc:Fallback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AA92871A-2D9F-661F-B45E-CDB7EB62D2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5"/>
                <a:ext cx="10787743" cy="4351338"/>
              </a:xfrm>
              <a:blipFill>
                <a:blip r:embed="rId2"/>
                <a:stretch>
                  <a:fillRect l="-960" t="-2381"/>
                </a:stretch>
              </a:blipFill>
            </p:spPr>
            <p:txBody>
              <a:bodyPr/>
              <a:lstStyle/>
              <a:p>
                <a:r>
                  <a:rPr lang="en-D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Billede 4">
            <a:extLst>
              <a:ext uri="{FF2B5EF4-FFF2-40B4-BE49-F238E27FC236}">
                <a16:creationId xmlns:a16="http://schemas.microsoft.com/office/drawing/2014/main" id="{0BA2D49F-AE71-11BB-B634-8D9E0E9C35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9219" y="2914176"/>
            <a:ext cx="5967626" cy="1875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86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0B7869-FBA0-22E7-C5DE-F5C52D3E4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52F143-C1F4-DFD4-C5E2-D3FE71EED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Ufuldstændig forbrænding</a:t>
            </a:r>
            <a:endParaRPr lang="en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6B5534F-DAE4-F93A-611B-415E39F10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87743" cy="4351338"/>
          </a:xfrm>
        </p:spPr>
        <p:txBody>
          <a:bodyPr/>
          <a:lstStyle/>
          <a:p>
            <a:r>
              <a:rPr lang="da-DK" dirty="0"/>
              <a:t>Ved en </a:t>
            </a:r>
            <a:r>
              <a:rPr lang="da-DK" i="1" dirty="0"/>
              <a:t>ufuldstændig </a:t>
            </a:r>
            <a:r>
              <a:rPr lang="da-DK" dirty="0"/>
              <a:t>forbrænding dannes der andre stoffer</a:t>
            </a:r>
          </a:p>
          <a:p>
            <a:endParaRPr lang="en-DK" dirty="0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70482A3B-195B-2334-F053-80F426B221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0326" y="2918500"/>
            <a:ext cx="6142731" cy="1020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04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60</Words>
  <Application>Microsoft Office PowerPoint</Application>
  <PresentationFormat>Widescreen</PresentationFormat>
  <Paragraphs>12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Cambria Math</vt:lpstr>
      <vt:lpstr>Office-tema</vt:lpstr>
      <vt:lpstr>Organiske reaktionstyper</vt:lpstr>
      <vt:lpstr>Additionsreaktion</vt:lpstr>
      <vt:lpstr>Eliminationsreaktion</vt:lpstr>
      <vt:lpstr>Substitutionsreaktion</vt:lpstr>
      <vt:lpstr>Kondensation og hydrolyse</vt:lpstr>
      <vt:lpstr>Kondensation og hydrolyse (esterificering)</vt:lpstr>
      <vt:lpstr>Fuldstændig forbrænding</vt:lpstr>
      <vt:lpstr>Ufuldstændig forbrænding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Kennie Fischer</dc:creator>
  <cp:lastModifiedBy>Kennie Fischer</cp:lastModifiedBy>
  <cp:revision>2</cp:revision>
  <dcterms:created xsi:type="dcterms:W3CDTF">2026-02-03T12:15:54Z</dcterms:created>
  <dcterms:modified xsi:type="dcterms:W3CDTF">2026-03-17T12:53:52Z</dcterms:modified>
</cp:coreProperties>
</file>