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29"/>
  </p:notesMasterIdLst>
  <p:sldIdLst>
    <p:sldId id="295" r:id="rId2"/>
    <p:sldId id="296" r:id="rId3"/>
    <p:sldId id="297" r:id="rId4"/>
    <p:sldId id="299" r:id="rId5"/>
    <p:sldId id="300" r:id="rId6"/>
    <p:sldId id="283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94" r:id="rId17"/>
    <p:sldId id="256" r:id="rId18"/>
    <p:sldId id="257" r:id="rId19"/>
    <p:sldId id="258" r:id="rId20"/>
    <p:sldId id="259" r:id="rId21"/>
    <p:sldId id="260" r:id="rId22"/>
    <p:sldId id="261" r:id="rId23"/>
    <p:sldId id="262" r:id="rId24"/>
    <p:sldId id="263" r:id="rId25"/>
    <p:sldId id="264" r:id="rId26"/>
    <p:sldId id="265" r:id="rId27"/>
    <p:sldId id="298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9D2F07-5D4B-435C-B988-550736C4C244}" v="176" dt="2026-04-08T19:13:01.884"/>
    <p1510:client id="{58A0C135-570C-4967-9262-50F4ABF6CB57}" v="2" dt="2026-04-08T19:32:37.3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9" autoAdjust="0"/>
    <p:restoredTop sz="94660"/>
  </p:normalViewPr>
  <p:slideViewPr>
    <p:cSldViewPr snapToGrid="0">
      <p:cViewPr varScale="1">
        <p:scale>
          <a:sx n="53" d="100"/>
          <a:sy n="53" d="100"/>
        </p:scale>
        <p:origin x="4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gga Nørgaard Madsbøll" userId="3eea0757-9a96-4303-b32f-c3361534074e" providerId="ADAL" clId="{9AD265C6-3C5F-4B2A-B333-CD41DF8ADCEB}"/>
    <pc:docChg chg="undo custSel addSld modSld">
      <pc:chgData name="Vigga Nørgaard Madsbøll" userId="3eea0757-9a96-4303-b32f-c3361534074e" providerId="ADAL" clId="{9AD265C6-3C5F-4B2A-B333-CD41DF8ADCEB}" dt="2026-04-08T19:32:37.306" v="7"/>
      <pc:docMkLst>
        <pc:docMk/>
      </pc:docMkLst>
      <pc:sldChg chg="add">
        <pc:chgData name="Vigga Nørgaard Madsbøll" userId="3eea0757-9a96-4303-b32f-c3361534074e" providerId="ADAL" clId="{9AD265C6-3C5F-4B2A-B333-CD41DF8ADCEB}" dt="2026-04-08T19:32:37.306" v="7"/>
        <pc:sldMkLst>
          <pc:docMk/>
          <pc:sldMk cId="0" sldId="283"/>
        </pc:sldMkLst>
      </pc:sldChg>
      <pc:sldChg chg="addSp delSp modSp new mod setBg">
        <pc:chgData name="Vigga Nørgaard Madsbøll" userId="3eea0757-9a96-4303-b32f-c3361534074e" providerId="ADAL" clId="{9AD265C6-3C5F-4B2A-B333-CD41DF8ADCEB}" dt="2026-04-08T19:32:32.235" v="5" actId="14100"/>
        <pc:sldMkLst>
          <pc:docMk/>
          <pc:sldMk cId="67458301" sldId="299"/>
        </pc:sldMkLst>
        <pc:spChg chg="add del">
          <ac:chgData name="Vigga Nørgaard Madsbøll" userId="3eea0757-9a96-4303-b32f-c3361534074e" providerId="ADAL" clId="{9AD265C6-3C5F-4B2A-B333-CD41DF8ADCEB}" dt="2026-04-08T19:32:22.538" v="3" actId="26606"/>
          <ac:spMkLst>
            <pc:docMk/>
            <pc:sldMk cId="67458301" sldId="299"/>
            <ac:spMk id="7" creationId="{466A9AE5-69DF-4153-B35A-94BDEF32EB06}"/>
          </ac:spMkLst>
        </pc:spChg>
        <pc:spChg chg="add del">
          <ac:chgData name="Vigga Nørgaard Madsbøll" userId="3eea0757-9a96-4303-b32f-c3361534074e" providerId="ADAL" clId="{9AD265C6-3C5F-4B2A-B333-CD41DF8ADCEB}" dt="2026-04-08T19:32:22.538" v="3" actId="26606"/>
          <ac:spMkLst>
            <pc:docMk/>
            <pc:sldMk cId="67458301" sldId="299"/>
            <ac:spMk id="9" creationId="{159B5318-27A8-4E50-80D9-B92D4F28EA61}"/>
          </ac:spMkLst>
        </pc:spChg>
        <pc:picChg chg="add mod">
          <ac:chgData name="Vigga Nørgaard Madsbøll" userId="3eea0757-9a96-4303-b32f-c3361534074e" providerId="ADAL" clId="{9AD265C6-3C5F-4B2A-B333-CD41DF8ADCEB}" dt="2026-04-08T19:32:32.235" v="5" actId="14100"/>
          <ac:picMkLst>
            <pc:docMk/>
            <pc:sldMk cId="67458301" sldId="299"/>
            <ac:picMk id="2" creationId="{ECC9537C-F752-270E-40CB-0C9BAB076E24}"/>
          </ac:picMkLst>
        </pc:picChg>
      </pc:sldChg>
      <pc:sldChg chg="new">
        <pc:chgData name="Vigga Nørgaard Madsbøll" userId="3eea0757-9a96-4303-b32f-c3361534074e" providerId="ADAL" clId="{9AD265C6-3C5F-4B2A-B333-CD41DF8ADCEB}" dt="2026-04-08T19:32:36.634" v="6" actId="680"/>
        <pc:sldMkLst>
          <pc:docMk/>
          <pc:sldMk cId="2041023390" sldId="30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3CA4CD-8B09-4328-BC67-C1331A83642F}" type="datetimeFigureOut">
              <a:rPr lang="da-DK" smtClean="0"/>
              <a:t>08-04-2026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360C82-321B-4AA6-A7DA-0548B8335B7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86219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Ved alkohol er der påvirkning af de to neurotransmittere GABA og glutamat. GABA er normal hæmmende, idet den sikrer indstrømning af </a:t>
            </a:r>
            <a:r>
              <a:rPr lang="da-DK" dirty="0" err="1"/>
              <a:t>clorid</a:t>
            </a:r>
            <a:r>
              <a:rPr lang="da-DK" dirty="0"/>
              <a:t> ion hvorved neuronet bliver mere negativt ladet på indersiden. Glutamat er fremmende, men alkohol blokerer glutamat. Hvad gør det </a:t>
            </a:r>
            <a:r>
              <a:rPr lang="da-DK"/>
              <a:t>ved nervesignalet?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82F2D-BA76-4644-B49D-9F7D5110CD04}" type="slidenum">
              <a:rPr lang="da-DK" smtClean="0"/>
              <a:t>24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77445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Nikotin kan binde sig til samme receptor som neurotransmitteren </a:t>
            </a:r>
            <a:r>
              <a:rPr lang="da-DK" dirty="0" err="1"/>
              <a:t>acetylcholin</a:t>
            </a:r>
            <a:r>
              <a:rPr lang="da-DK" dirty="0"/>
              <a:t>. Det kan den fordi den har samme egenskaber som ses på fig. 90. </a:t>
            </a:r>
            <a:r>
              <a:rPr lang="da-DK" dirty="0" err="1"/>
              <a:t>Acetylcolin</a:t>
            </a:r>
            <a:r>
              <a:rPr lang="da-DK" dirty="0"/>
              <a:t> er oftest en del af en fremmende synapse – den kan aktivere musklers sammentrækning og fx også pulsen. Nikotin fungerer derved som en agonist til </a:t>
            </a:r>
            <a:r>
              <a:rPr lang="da-DK" dirty="0" err="1"/>
              <a:t>acetylcholin</a:t>
            </a:r>
            <a:r>
              <a:rPr lang="da-DK" dirty="0"/>
              <a:t>, og natrium ioner kan strømme ind i nervecellen. Bliver der </a:t>
            </a:r>
            <a:r>
              <a:rPr lang="da-DK" dirty="0" err="1"/>
              <a:t>sta</a:t>
            </a:r>
            <a:r>
              <a:rPr lang="da-DK" dirty="0"/>
              <a:t> gang i aktionspotentialet? Forklar ud fra figur.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82F2D-BA76-4644-B49D-9F7D5110CD04}" type="slidenum">
              <a:rPr lang="da-DK" smtClean="0"/>
              <a:t>25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22001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Koffein kan binde sig til de receptorer der normalt binder </a:t>
            </a:r>
            <a:r>
              <a:rPr lang="da-DK" dirty="0" err="1"/>
              <a:t>adenosin</a:t>
            </a:r>
            <a:r>
              <a:rPr lang="da-DK" dirty="0"/>
              <a:t>. Dog på en anden måde end med nikotin. Koffein blokerer for </a:t>
            </a:r>
            <a:r>
              <a:rPr lang="da-DK" dirty="0" err="1"/>
              <a:t>adenosin</a:t>
            </a:r>
            <a:r>
              <a:rPr lang="da-DK" dirty="0"/>
              <a:t> og virker derfor som en antagonist. </a:t>
            </a:r>
            <a:r>
              <a:rPr lang="da-DK" dirty="0" err="1"/>
              <a:t>Adenosin</a:t>
            </a:r>
            <a:r>
              <a:rPr lang="da-DK" dirty="0"/>
              <a:t> virker normalt hæmmende, ved at åbne kalium kanaler så cellen bliver mere negativ ladet på indersiden. Når koffein blokerer for dette, hæmmes aktiviteten dermed ikke. Koffein findes i en række produkter som set på figur 88. Men hvad med aktionspotentialet, når der er koffein tilstede vs. når der ikke er?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82F2D-BA76-4644-B49D-9F7D5110CD04}" type="slidenum">
              <a:rPr lang="da-DK" smtClean="0"/>
              <a:t>26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12912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360C82-321B-4AA6-A7DA-0548B8335B77}" type="slidenum">
              <a:rPr lang="da-DK" smtClean="0"/>
              <a:t>27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60212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4/8/2026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4/8/2026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4/8/2026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4/8/2026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4/8/2026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4/8/2026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4/8/2026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4/8/2026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4/8/2026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4/8/2026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4/8/2026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4/8/2026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upload.wikimedia.org/wikipedia/commons/4/49/Human_brain_NIH.jpg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98D4FB-423B-FF08-73BF-051FEA259C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Nervesystemets opbygning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94B04836-6610-F09C-A177-D499EA2725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03433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CAFD17-CD24-9AFA-EE0C-8A3631CC3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7599" y="4928136"/>
            <a:ext cx="7729728" cy="1134402"/>
          </a:xfrm>
        </p:spPr>
        <p:txBody>
          <a:bodyPr>
            <a:normAutofit/>
          </a:bodyPr>
          <a:lstStyle/>
          <a:p>
            <a:r>
              <a:rPr lang="da-DK" dirty="0"/>
              <a:t>Membrantransport</a:t>
            </a:r>
            <a:br>
              <a:rPr lang="da-DK" dirty="0"/>
            </a:br>
            <a:r>
              <a:rPr lang="da-DK" dirty="0"/>
              <a:t>aktiv transport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E7530FB5-4B12-C4F2-91EF-474FE39F1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883" y="203240"/>
            <a:ext cx="9130234" cy="472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225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110AA3-428C-75AF-F1C8-5F9328377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439" y="2404872"/>
            <a:ext cx="4913522" cy="1627792"/>
          </a:xfrm>
        </p:spPr>
        <p:txBody>
          <a:bodyPr vert="horz" lIns="274320" tIns="182880" rIns="274320" bIns="182880" rtlCol="0" anchor="ctr" anchorCtr="1">
            <a:noAutofit/>
          </a:bodyPr>
          <a:lstStyle/>
          <a:p>
            <a:r>
              <a:rPr lang="en-US" dirty="0" err="1"/>
              <a:t>Membrantransport</a:t>
            </a:r>
            <a:br>
              <a:rPr lang="en-US" dirty="0"/>
            </a:br>
            <a:r>
              <a:rPr lang="en-US" dirty="0"/>
              <a:t>endocytose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exocytose</a:t>
            </a:r>
            <a:endParaRPr lang="en-US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4D3007CD-8C9B-9BBD-7669-B24EC88D2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6946" y="-29395"/>
            <a:ext cx="5255854" cy="680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769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33137F-A371-448C-8FFF-2786D5E37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4230036" cy="1627792"/>
          </a:xfrm>
        </p:spPr>
        <p:txBody>
          <a:bodyPr vert="horz" lIns="274320" tIns="182880" rIns="274320" bIns="182880" rtlCol="0" anchor="ctr" anchorCtr="1">
            <a:noAutofit/>
          </a:bodyPr>
          <a:lstStyle/>
          <a:p>
            <a:r>
              <a:rPr lang="en-US" sz="2400" dirty="0" err="1"/>
              <a:t>Spændingsforskel</a:t>
            </a:r>
            <a:r>
              <a:rPr lang="en-US" sz="2400" dirty="0"/>
              <a:t> over </a:t>
            </a:r>
            <a:r>
              <a:rPr lang="en-US" sz="2400" dirty="0" err="1"/>
              <a:t>cellemembranen</a:t>
            </a:r>
            <a:endParaRPr lang="en-US" sz="2400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6C3D8479-B46D-E6B4-DCE4-B38653CB04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1992" y="95004"/>
            <a:ext cx="6400635" cy="658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253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08419A-0CB0-F60A-32F1-3F08BE2D2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4396" y="5172665"/>
            <a:ext cx="8991600" cy="126476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200"/>
              <a:t>hvilemembranpotentialet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31D5D3FB-A46F-AC00-CC4E-E1C5DE48A6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696" y="128142"/>
            <a:ext cx="4546304" cy="4642162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47D75E5B-734A-C3FA-9F4C-24F67BB12B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8315" y="601976"/>
            <a:ext cx="4854821" cy="369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205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DAD29B-8375-674B-1CDD-D97D3EBC9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199" y="5139614"/>
            <a:ext cx="8991600" cy="126476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200"/>
              <a:t>aktionspotentialet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C15C206E-57F4-5547-9680-B36E2229F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0998" y="-18080"/>
            <a:ext cx="7451457" cy="4936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22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6">
            <a:extLst>
              <a:ext uri="{FF2B5EF4-FFF2-40B4-BE49-F238E27FC236}">
                <a16:creationId xmlns:a16="http://schemas.microsoft.com/office/drawing/2014/main" id="{0F6C3ABB-5168-111F-397A-0C1B299996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204"/>
          <a:stretch>
            <a:fillRect/>
          </a:stretch>
        </p:blipFill>
        <p:spPr bwMode="auto">
          <a:xfrm>
            <a:off x="3378201" y="-11113"/>
            <a:ext cx="7286625" cy="3283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56DB94AA-593B-40EB-B82D-D5B20D3A60F0}"/>
              </a:ext>
            </a:extLst>
          </p:cNvPr>
          <p:cNvSpPr/>
          <p:nvPr/>
        </p:nvSpPr>
        <p:spPr>
          <a:xfrm>
            <a:off x="1524001" y="14288"/>
            <a:ext cx="1763713" cy="2305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a-DK" dirty="0"/>
              <a:t>Membranpotentialet er på -70 mV (hvilemembran-potentialet)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4523F60D-657C-4258-8073-C6B83A999017}"/>
              </a:ext>
            </a:extLst>
          </p:cNvPr>
          <p:cNvSpPr/>
          <p:nvPr/>
        </p:nvSpPr>
        <p:spPr>
          <a:xfrm>
            <a:off x="1533526" y="388938"/>
            <a:ext cx="1763713" cy="193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da-DK" dirty="0"/>
              <a:t>Der sker en påvirkning af neuronets </a:t>
            </a:r>
            <a:r>
              <a:rPr lang="da-DK" dirty="0" err="1"/>
              <a:t>soma</a:t>
            </a:r>
            <a:r>
              <a:rPr lang="da-DK" dirty="0"/>
              <a:t> eller dendrit (fx tryk, varme, kulde).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32D73E66-C390-476B-8FD4-95C2EC5D2D69}"/>
              </a:ext>
            </a:extLst>
          </p:cNvPr>
          <p:cNvSpPr/>
          <p:nvPr/>
        </p:nvSpPr>
        <p:spPr>
          <a:xfrm>
            <a:off x="1524001" y="765175"/>
            <a:ext cx="1763713" cy="2420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da-DK" dirty="0"/>
              <a:t>Membranen bliver mere gennemtrængelig for Na</a:t>
            </a:r>
            <a:r>
              <a:rPr lang="da-DK" baseline="30000" dirty="0"/>
              <a:t>+</a:t>
            </a:r>
            <a:r>
              <a:rPr lang="da-DK" dirty="0"/>
              <a:t>-ioner, fordi disses kanaler åbnes kortvarigt.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2181C60B-43AB-4C94-AF8E-F72A1BBCE007}"/>
              </a:ext>
            </a:extLst>
          </p:cNvPr>
          <p:cNvSpPr/>
          <p:nvPr/>
        </p:nvSpPr>
        <p:spPr>
          <a:xfrm>
            <a:off x="1533526" y="1157288"/>
            <a:ext cx="1763713" cy="155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da-DK" dirty="0"/>
              <a:t>Der er et overskud af Na</a:t>
            </a:r>
            <a:r>
              <a:rPr lang="da-DK" baseline="30000" dirty="0"/>
              <a:t>+ </a:t>
            </a:r>
            <a:r>
              <a:rPr lang="da-DK" dirty="0"/>
              <a:t> udenfor cellen og Na</a:t>
            </a:r>
            <a:r>
              <a:rPr lang="da-DK" baseline="30000" dirty="0"/>
              <a:t>+</a:t>
            </a:r>
            <a:r>
              <a:rPr lang="da-DK" dirty="0"/>
              <a:t> strømmer ind. 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E144D033-D852-42E3-959A-FC90EA57278F}"/>
              </a:ext>
            </a:extLst>
          </p:cNvPr>
          <p:cNvSpPr/>
          <p:nvPr/>
        </p:nvSpPr>
        <p:spPr>
          <a:xfrm>
            <a:off x="1546226" y="1462089"/>
            <a:ext cx="1763713" cy="10937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da-DK" dirty="0"/>
              <a:t>Dette sker ved faciliteret diffusion.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E5E10DAB-BBB8-4401-83E3-B2406DFA7E98}"/>
              </a:ext>
            </a:extLst>
          </p:cNvPr>
          <p:cNvSpPr/>
          <p:nvPr/>
        </p:nvSpPr>
        <p:spPr>
          <a:xfrm>
            <a:off x="1554163" y="1806576"/>
            <a:ext cx="1763712" cy="16557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da-DK" dirty="0"/>
              <a:t>Membranpotentialets tærskelværdi (-50 mV) overskrides.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23EC8971-F299-4F3B-BA26-A170ECE4FB8D}"/>
              </a:ext>
            </a:extLst>
          </p:cNvPr>
          <p:cNvSpPr/>
          <p:nvPr/>
        </p:nvSpPr>
        <p:spPr>
          <a:xfrm>
            <a:off x="1560513" y="2132013"/>
            <a:ext cx="1763712" cy="19478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da-DK" dirty="0"/>
              <a:t>Na</a:t>
            </a:r>
            <a:r>
              <a:rPr lang="da-DK" baseline="30000" dirty="0"/>
              <a:t>+</a:t>
            </a:r>
            <a:r>
              <a:rPr lang="da-DK" dirty="0"/>
              <a:t> fortsætter med at strømme ind i høj grad, så aktionspotentialet udløses.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806C8842-C77D-4290-A089-260ACEB1E1B8}"/>
              </a:ext>
            </a:extLst>
          </p:cNvPr>
          <p:cNvSpPr/>
          <p:nvPr/>
        </p:nvSpPr>
        <p:spPr>
          <a:xfrm>
            <a:off x="1531938" y="2520951"/>
            <a:ext cx="1763712" cy="20177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a-DK" dirty="0"/>
              <a:t>Membranen </a:t>
            </a:r>
            <a:r>
              <a:rPr lang="da-DK" dirty="0" err="1"/>
              <a:t>depolariseres</a:t>
            </a:r>
            <a:r>
              <a:rPr lang="da-DK" dirty="0"/>
              <a:t> (dvs. spændingen over membranen bliver positiv).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9D190C7B-BBA4-4C05-BDEF-D976A878547E}"/>
              </a:ext>
            </a:extLst>
          </p:cNvPr>
          <p:cNvSpPr/>
          <p:nvPr/>
        </p:nvSpPr>
        <p:spPr>
          <a:xfrm>
            <a:off x="1522413" y="2836863"/>
            <a:ext cx="1763713" cy="177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da-DK" dirty="0"/>
              <a:t>K</a:t>
            </a:r>
            <a:r>
              <a:rPr lang="da-DK" baseline="30000" dirty="0"/>
              <a:t>+ </a:t>
            </a:r>
            <a:r>
              <a:rPr lang="da-DK" dirty="0"/>
              <a:t>-kanaler åbnes, og K</a:t>
            </a:r>
            <a:r>
              <a:rPr lang="da-DK" baseline="30000" dirty="0"/>
              <a:t>+ </a:t>
            </a:r>
            <a:r>
              <a:rPr lang="da-DK" dirty="0"/>
              <a:t>strømmer ud, fordi der er overskud af K</a:t>
            </a:r>
            <a:r>
              <a:rPr lang="da-DK" baseline="30000" dirty="0"/>
              <a:t>+</a:t>
            </a:r>
            <a:r>
              <a:rPr lang="da-DK" dirty="0"/>
              <a:t> inde i cellen. 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08B32DEA-DFFA-419C-88AE-4CCFA16BFE83}"/>
              </a:ext>
            </a:extLst>
          </p:cNvPr>
          <p:cNvSpPr/>
          <p:nvPr/>
        </p:nvSpPr>
        <p:spPr>
          <a:xfrm>
            <a:off x="1522413" y="3105151"/>
            <a:ext cx="1763713" cy="1000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da-DK" dirty="0"/>
              <a:t>Dette sker ved faciliteret diffusion.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CE923DE7-F1DF-4A33-8AD0-CDEEC56CB053}"/>
              </a:ext>
            </a:extLst>
          </p:cNvPr>
          <p:cNvSpPr/>
          <p:nvPr/>
        </p:nvSpPr>
        <p:spPr>
          <a:xfrm>
            <a:off x="1524001" y="3484563"/>
            <a:ext cx="1763713" cy="172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da-DK" dirty="0"/>
              <a:t>Dette kaldes </a:t>
            </a:r>
            <a:r>
              <a:rPr lang="da-DK" dirty="0" err="1"/>
              <a:t>repolarisering</a:t>
            </a:r>
            <a:r>
              <a:rPr lang="da-DK" dirty="0"/>
              <a:t>, og spændingen er igen negativ over membranen.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BC91265C-91DE-4FD8-A873-7A49B5FF1E87}"/>
              </a:ext>
            </a:extLst>
          </p:cNvPr>
          <p:cNvSpPr/>
          <p:nvPr/>
        </p:nvSpPr>
        <p:spPr>
          <a:xfrm>
            <a:off x="1546226" y="3814763"/>
            <a:ext cx="1763713" cy="27987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a-DK" dirty="0"/>
              <a:t>Når en ion-kanal har været åben, kan den ikke stimuleres til at åbnes straks efter – derfor kan processen ikke løbe baglæns. 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AA398FF8-5EF0-496B-A356-34E1C5608FC5}"/>
              </a:ext>
            </a:extLst>
          </p:cNvPr>
          <p:cNvSpPr/>
          <p:nvPr/>
        </p:nvSpPr>
        <p:spPr>
          <a:xfrm>
            <a:off x="1530351" y="4129088"/>
            <a:ext cx="1763713" cy="1847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da-DK" dirty="0"/>
              <a:t>Dette sker fordi den negative spænding når under hvilemembran-potentialet. 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EDF1D3EE-A515-490F-A383-B942FAFB4C95}"/>
              </a:ext>
            </a:extLst>
          </p:cNvPr>
          <p:cNvSpPr/>
          <p:nvPr/>
        </p:nvSpPr>
        <p:spPr>
          <a:xfrm>
            <a:off x="1550988" y="3881439"/>
            <a:ext cx="1763712" cy="2962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da-DK" dirty="0"/>
              <a:t>Na</a:t>
            </a:r>
            <a:r>
              <a:rPr lang="da-DK" baseline="30000" dirty="0"/>
              <a:t>+</a:t>
            </a:r>
            <a:r>
              <a:rPr lang="da-DK" dirty="0"/>
              <a:t>/ K</a:t>
            </a:r>
            <a:r>
              <a:rPr lang="da-DK" baseline="30000" dirty="0"/>
              <a:t>+</a:t>
            </a:r>
            <a:r>
              <a:rPr lang="da-DK" dirty="0"/>
              <a:t>-pumperne sørger for at der hurtigt genoprettes ion-ubalance, så nye nerveimpulser kan sendes afsted. 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89378951-4C65-4105-BE73-628F6F261499}"/>
              </a:ext>
            </a:extLst>
          </p:cNvPr>
          <p:cNvSpPr/>
          <p:nvPr/>
        </p:nvSpPr>
        <p:spPr>
          <a:xfrm>
            <a:off x="1568451" y="5195888"/>
            <a:ext cx="1763713" cy="1611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da-DK" dirty="0"/>
              <a:t>Membranpotentialet er igen på -70 mV (hvilemembranpotentialet).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D74B16E8-194E-E002-FD36-01166F5BC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6449" y="3272010"/>
            <a:ext cx="7321549" cy="3419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E2A05C-F2BC-4851-9CD9-595A9E630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44" y="272136"/>
            <a:ext cx="3851275" cy="1143000"/>
          </a:xfrm>
        </p:spPr>
        <p:txBody>
          <a:bodyPr/>
          <a:lstStyle/>
          <a:p>
            <a:pPr>
              <a:defRPr/>
            </a:pPr>
            <a:r>
              <a:rPr lang="da-DK" dirty="0" err="1"/>
              <a:t>Myelinisering</a:t>
            </a:r>
            <a:endParaRPr lang="da-DK" dirty="0"/>
          </a:p>
        </p:txBody>
      </p:sp>
      <p:pic>
        <p:nvPicPr>
          <p:cNvPr id="34819" name="Picture 2">
            <a:extLst>
              <a:ext uri="{FF2B5EF4-FFF2-40B4-BE49-F238E27FC236}">
                <a16:creationId xmlns:a16="http://schemas.microsoft.com/office/drawing/2014/main" id="{96891166-4684-4982-EEA7-E1FACC319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631" y="42294"/>
            <a:ext cx="6036425" cy="66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119EE3AE-54C9-400D-83B0-ECEEC1D05F8B}"/>
              </a:ext>
            </a:extLst>
          </p:cNvPr>
          <p:cNvSpPr/>
          <p:nvPr/>
        </p:nvSpPr>
        <p:spPr>
          <a:xfrm>
            <a:off x="112944" y="1705894"/>
            <a:ext cx="3851274" cy="1800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a-DK" dirty="0"/>
              <a:t>Ionkanaler åbnes når de stimuleres af spændingsændring over membranen – ”små skridt” – langsom ledning på 25 m/</a:t>
            </a:r>
            <a:r>
              <a:rPr lang="da-DK" dirty="0" err="1"/>
              <a:t>sek</a:t>
            </a:r>
            <a:r>
              <a:rPr lang="da-DK" dirty="0"/>
              <a:t> (90 km/t).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4DB2F6DB-D689-48BE-AB3D-2B68889AD80A}"/>
              </a:ext>
            </a:extLst>
          </p:cNvPr>
          <p:cNvSpPr/>
          <p:nvPr/>
        </p:nvSpPr>
        <p:spPr>
          <a:xfrm>
            <a:off x="112944" y="3777576"/>
            <a:ext cx="3851274" cy="2808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a-DK" dirty="0"/>
              <a:t>Ionkanaler åbnes når de stimuleres af spændingsændring over membranen – men kun mellem </a:t>
            </a:r>
            <a:r>
              <a:rPr lang="da-DK" dirty="0" err="1"/>
              <a:t>myelinskederne</a:t>
            </a:r>
            <a:r>
              <a:rPr lang="da-DK" dirty="0"/>
              <a:t> (</a:t>
            </a:r>
            <a:r>
              <a:rPr lang="da-DK" dirty="0" err="1"/>
              <a:t>Ranvierske</a:t>
            </a:r>
            <a:r>
              <a:rPr lang="da-DK" dirty="0"/>
              <a:t> indsnøringer) – springende impulsledning = </a:t>
            </a:r>
            <a:r>
              <a:rPr lang="da-DK" dirty="0" err="1"/>
              <a:t>saltorisk</a:t>
            </a:r>
            <a:r>
              <a:rPr lang="da-DK" dirty="0"/>
              <a:t> ledning. ”Store skridt” – hurtig ledning – 100 m/</a:t>
            </a:r>
            <a:r>
              <a:rPr lang="da-DK" dirty="0" err="1"/>
              <a:t>sek</a:t>
            </a:r>
            <a:r>
              <a:rPr lang="da-DK" dirty="0"/>
              <a:t> (360 km/t)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AAA6F5-8290-D4FE-9ECD-E288B2C9FC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synapse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361CA7E-1374-541F-DBC3-CF887F4584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157960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66A9AE5-69DF-4153-B35A-94BDEF32E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A6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9B5318-27A8-4E50-80D9-B92D4F28E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6" y="804672"/>
            <a:ext cx="10579608" cy="5248656"/>
          </a:xfrm>
          <a:prstGeom prst="rect">
            <a:avLst/>
          </a:prstGeom>
          <a:solidFill>
            <a:schemeClr val="bg1"/>
          </a:solidFill>
          <a:ln w="2540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00AF0A2E-431D-4EFA-3249-D06BBCCC3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8002" y="1124712"/>
            <a:ext cx="7035995" cy="460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375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66A9AE5-69DF-4153-B35A-94BDEF32E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9B5318-27A8-4E50-80D9-B92D4F28E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6" y="804672"/>
            <a:ext cx="10579608" cy="5248656"/>
          </a:xfrm>
          <a:prstGeom prst="rect">
            <a:avLst/>
          </a:prstGeom>
          <a:solidFill>
            <a:schemeClr val="bg1"/>
          </a:solidFill>
          <a:ln w="2540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C8244BBF-B3C7-7DF4-81E9-443758298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8478" y="1124712"/>
            <a:ext cx="7555044" cy="460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864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2953D3E5-4266-CFDF-FC7C-352FCA15E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5141" y="0"/>
            <a:ext cx="55817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1839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66A9AE5-69DF-4153-B35A-94BDEF32E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770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9B5318-27A8-4E50-80D9-B92D4F28E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6" y="804672"/>
            <a:ext cx="10579608" cy="5248656"/>
          </a:xfrm>
          <a:prstGeom prst="rect">
            <a:avLst/>
          </a:prstGeom>
          <a:solidFill>
            <a:schemeClr val="bg1"/>
          </a:solidFill>
          <a:ln w="2540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8B9B6D6B-E975-C37D-BFC4-E5F52ACCD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929" y="1801957"/>
            <a:ext cx="9936142" cy="3254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780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66A9AE5-69DF-4153-B35A-94BDEF32E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9B5318-27A8-4E50-80D9-B92D4F28E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6" y="804672"/>
            <a:ext cx="10579608" cy="5248656"/>
          </a:xfrm>
          <a:prstGeom prst="rect">
            <a:avLst/>
          </a:prstGeom>
          <a:solidFill>
            <a:schemeClr val="bg1"/>
          </a:solidFill>
          <a:ln w="2540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FD3973C6-1838-5FED-342F-AED0021857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2044" y="1124712"/>
            <a:ext cx="3867911" cy="460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4781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67AC8C2-7CB1-4E9C-8AB7-47B632D43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920" y="804334"/>
            <a:ext cx="10550161" cy="5102266"/>
          </a:xfrm>
          <a:prstGeom prst="rect">
            <a:avLst/>
          </a:prstGeom>
          <a:noFill/>
          <a:ln w="31750" cap="sq">
            <a:solidFill>
              <a:srgbClr val="98CEF5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98CEC4-AAEA-44CE-9159-E949362D4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968883"/>
            <a:ext cx="10222992" cy="4773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8AA136E3-2F22-EC15-C5C0-A570F090DC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896" y="1288923"/>
            <a:ext cx="3564208" cy="413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9155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8ACE33-45CD-2275-E32D-4B843CD3FF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18841" y="2375728"/>
            <a:ext cx="8436166" cy="1645920"/>
          </a:xfrm>
        </p:spPr>
        <p:txBody>
          <a:bodyPr/>
          <a:lstStyle/>
          <a:p>
            <a:r>
              <a:rPr lang="da-DK"/>
              <a:t>Alkohol, nikotin og koffein i nervesystemet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826600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>
            <a:extLst>
              <a:ext uri="{FF2B5EF4-FFF2-40B4-BE49-F238E27FC236}">
                <a16:creationId xmlns:a16="http://schemas.microsoft.com/office/drawing/2014/main" id="{EF1BB4DD-7187-B467-21AF-2F5897741F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1808" y="3023077"/>
            <a:ext cx="6222950" cy="181937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1983AE4-A9FF-E4B1-02B7-8ACF10E55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5" y="89380"/>
            <a:ext cx="7729728" cy="1188720"/>
          </a:xfrm>
        </p:spPr>
        <p:txBody>
          <a:bodyPr/>
          <a:lstStyle/>
          <a:p>
            <a:r>
              <a:rPr lang="da-DK" dirty="0"/>
              <a:t>alkohol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4D48EFF1-6D63-7607-47C0-574173AA4D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28" y="3026474"/>
            <a:ext cx="5908859" cy="3831526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FDE61F27-D51B-7E5D-BAD8-75C445722D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9081" y="3607136"/>
            <a:ext cx="6488098" cy="3217567"/>
          </a:xfrm>
          <a:prstGeom prst="rect">
            <a:avLst/>
          </a:prstGeom>
        </p:spPr>
      </p:pic>
      <p:sp>
        <p:nvSpPr>
          <p:cNvPr id="6" name="Hjælp 5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F11BD0E-A225-C5AB-5F20-3BB8AB3FC145}"/>
              </a:ext>
            </a:extLst>
          </p:cNvPr>
          <p:cNvSpPr/>
          <p:nvPr/>
        </p:nvSpPr>
        <p:spPr>
          <a:xfrm>
            <a:off x="10809778" y="3732957"/>
            <a:ext cx="1233889" cy="806986"/>
          </a:xfrm>
          <a:prstGeom prst="actionButtonHelp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78183AE1-AF73-09A3-224B-B44EB5DB285B}"/>
              </a:ext>
            </a:extLst>
          </p:cNvPr>
          <p:cNvSpPr/>
          <p:nvPr/>
        </p:nvSpPr>
        <p:spPr>
          <a:xfrm>
            <a:off x="3292510" y="6136395"/>
            <a:ext cx="6488098" cy="66101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Adaptation: GABA receptorerne bliver mindre følsomme. Glutamatudskillelsen øges – dette kan give rystelser ved afvænning 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F761535E-2080-E96E-EDD0-6CF6248D72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28" y="1312825"/>
            <a:ext cx="12156651" cy="171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412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1A36FB-FB32-442B-E84D-BDDAFC327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94467"/>
            <a:ext cx="7729728" cy="1188720"/>
          </a:xfrm>
        </p:spPr>
        <p:txBody>
          <a:bodyPr/>
          <a:lstStyle/>
          <a:p>
            <a:r>
              <a:rPr lang="da-DK" dirty="0"/>
              <a:t>nikotin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8F9C32DB-3FB2-2B22-8E2A-D71EC064E4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98" y="1492018"/>
            <a:ext cx="12006804" cy="780060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C5F268FB-9B02-4FCA-F8EE-1CBDDE8486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98" y="2343934"/>
            <a:ext cx="3805976" cy="4514065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065CE9C5-7C7C-AB6B-E0B8-9271B64F15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7331" y="2343933"/>
            <a:ext cx="5057730" cy="4514065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BE3AA332-98BC-4DCA-D806-9810C68084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9868" y="2379738"/>
            <a:ext cx="8241604" cy="4087163"/>
          </a:xfrm>
          <a:prstGeom prst="rect">
            <a:avLst/>
          </a:prstGeom>
        </p:spPr>
      </p:pic>
      <p:sp>
        <p:nvSpPr>
          <p:cNvPr id="7" name="Hjælp 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E0CF5C65-3936-7698-59DF-C7C206E3F394}"/>
              </a:ext>
            </a:extLst>
          </p:cNvPr>
          <p:cNvSpPr/>
          <p:nvPr/>
        </p:nvSpPr>
        <p:spPr>
          <a:xfrm>
            <a:off x="10763479" y="2540765"/>
            <a:ext cx="1233889" cy="806986"/>
          </a:xfrm>
          <a:prstGeom prst="actionButtonHelp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6BFDAEC-989C-0B6B-D07F-D5A2BB2731AB}"/>
              </a:ext>
            </a:extLst>
          </p:cNvPr>
          <p:cNvSpPr/>
          <p:nvPr/>
        </p:nvSpPr>
        <p:spPr>
          <a:xfrm>
            <a:off x="3095740" y="6114361"/>
            <a:ext cx="5919321" cy="66101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Adaptation: der dannes flere receptorer, men de er mindre følsomme for nikotin, stadig følsomme overfor </a:t>
            </a:r>
            <a:r>
              <a:rPr lang="da-DK" dirty="0" err="1"/>
              <a:t>acetylcholin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11084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689CAC-4E00-4EC5-1A88-1E84048BE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2069"/>
            <a:ext cx="7729728" cy="1188720"/>
          </a:xfrm>
        </p:spPr>
        <p:txBody>
          <a:bodyPr/>
          <a:lstStyle/>
          <a:p>
            <a:r>
              <a:rPr lang="da-DK" dirty="0"/>
              <a:t>koffein</a:t>
            </a: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C7D2B2C4-A94C-86CF-209D-CF02D639F2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85" y="3174505"/>
            <a:ext cx="8202170" cy="3591426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817FB70E-E162-303A-3808-030D201E61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3395" y="3193557"/>
            <a:ext cx="2829320" cy="3572374"/>
          </a:xfrm>
          <a:prstGeom prst="rect">
            <a:avLst/>
          </a:prstGeom>
        </p:spPr>
      </p:pic>
      <p:pic>
        <p:nvPicPr>
          <p:cNvPr id="16" name="Billede 15">
            <a:extLst>
              <a:ext uri="{FF2B5EF4-FFF2-40B4-BE49-F238E27FC236}">
                <a16:creationId xmlns:a16="http://schemas.microsoft.com/office/drawing/2014/main" id="{C0AFFD8F-48C9-E927-75DC-E324635E91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786" y="1345544"/>
            <a:ext cx="12083923" cy="945963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C92D209D-C0A2-3E60-6F95-CE2B645C02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285" y="92069"/>
            <a:ext cx="6089977" cy="3020132"/>
          </a:xfrm>
          <a:prstGeom prst="rect">
            <a:avLst/>
          </a:prstGeom>
        </p:spPr>
      </p:pic>
      <p:sp>
        <p:nvSpPr>
          <p:cNvPr id="12" name="Hjælp 1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EF303C4D-57D4-CE7C-3273-2B3449DE329B}"/>
              </a:ext>
            </a:extLst>
          </p:cNvPr>
          <p:cNvSpPr/>
          <p:nvPr/>
        </p:nvSpPr>
        <p:spPr>
          <a:xfrm>
            <a:off x="4862111" y="201123"/>
            <a:ext cx="1233889" cy="806986"/>
          </a:xfrm>
          <a:prstGeom prst="actionButtonHelp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3729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E6F41AA-79DE-B7F8-A3C3-5EBDAC055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372" y="2404872"/>
            <a:ext cx="2852058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2400" dirty="0" err="1"/>
              <a:t>Belønnings-systemet</a:t>
            </a:r>
            <a:endParaRPr lang="en-US" sz="2400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6C7A3F29-9C91-160F-78F3-480B4AE12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749" y="640080"/>
            <a:ext cx="5720798" cy="5263134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715734B4-2936-399C-C3AC-587251A739E9}"/>
              </a:ext>
            </a:extLst>
          </p:cNvPr>
          <p:cNvSpPr/>
          <p:nvPr/>
        </p:nvSpPr>
        <p:spPr>
          <a:xfrm>
            <a:off x="674915" y="456329"/>
            <a:ext cx="4767943" cy="162779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VTA kommunikerer med </a:t>
            </a:r>
            <a:r>
              <a:rPr lang="da-DK" dirty="0" err="1"/>
              <a:t>Nucleus</a:t>
            </a:r>
            <a:r>
              <a:rPr lang="da-DK" dirty="0"/>
              <a:t> </a:t>
            </a:r>
            <a:r>
              <a:rPr lang="da-DK" dirty="0" err="1"/>
              <a:t>accumbens</a:t>
            </a:r>
            <a:r>
              <a:rPr lang="da-DK" dirty="0"/>
              <a:t> med transmitterstoffet dopamin; belønning og motivation 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857569C2-8312-1D41-EC83-B48EA4B97E6B}"/>
              </a:ext>
            </a:extLst>
          </p:cNvPr>
          <p:cNvSpPr/>
          <p:nvPr/>
        </p:nvSpPr>
        <p:spPr>
          <a:xfrm>
            <a:off x="908453" y="4631436"/>
            <a:ext cx="4767943" cy="162779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…belønningssystemets opgave er at sikre vores overlevelse.  </a:t>
            </a:r>
          </a:p>
        </p:txBody>
      </p:sp>
      <p:pic>
        <p:nvPicPr>
          <p:cNvPr id="14" name="Billede 13">
            <a:extLst>
              <a:ext uri="{FF2B5EF4-FFF2-40B4-BE49-F238E27FC236}">
                <a16:creationId xmlns:a16="http://schemas.microsoft.com/office/drawing/2014/main" id="{CFD8C38E-3062-ABDA-729F-874E553E5D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2999" y="5807111"/>
            <a:ext cx="4182059" cy="819264"/>
          </a:xfrm>
          <a:prstGeom prst="rect">
            <a:avLst/>
          </a:prstGeom>
        </p:spPr>
      </p:pic>
      <p:sp>
        <p:nvSpPr>
          <p:cNvPr id="15" name="Ellipse 14">
            <a:extLst>
              <a:ext uri="{FF2B5EF4-FFF2-40B4-BE49-F238E27FC236}">
                <a16:creationId xmlns:a16="http://schemas.microsoft.com/office/drawing/2014/main" id="{4D5D8A96-647E-E86F-33A5-C30A8D1F0A28}"/>
              </a:ext>
            </a:extLst>
          </p:cNvPr>
          <p:cNvSpPr/>
          <p:nvPr/>
        </p:nvSpPr>
        <p:spPr>
          <a:xfrm>
            <a:off x="2708519" y="2861200"/>
            <a:ext cx="2967877" cy="162779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Mange rusmidler aktiverer belønningssystemet = velvære til eufori</a:t>
            </a:r>
          </a:p>
        </p:txBody>
      </p:sp>
    </p:spTree>
    <p:extLst>
      <p:ext uri="{BB962C8B-B14F-4D97-AF65-F5344CB8AC3E}">
        <p14:creationId xmlns:p14="http://schemas.microsoft.com/office/powerpoint/2010/main" val="1042430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912978BA-DC82-9E8C-53E2-317AB4065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258" y="1304628"/>
            <a:ext cx="7049484" cy="424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628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ECC9537C-F752-270E-40CB-0C9BAB076E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697" y="708"/>
            <a:ext cx="3040292" cy="685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58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1023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>
            <a:extLst>
              <a:ext uri="{FF2B5EF4-FFF2-40B4-BE49-F238E27FC236}">
                <a16:creationId xmlns:a16="http://schemas.microsoft.com/office/drawing/2014/main" id="{7C9FDBFB-74A9-D560-35C8-F6376F820E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95418" y="49214"/>
            <a:ext cx="7729728" cy="1188720"/>
          </a:xfrm>
        </p:spPr>
        <p:txBody>
          <a:bodyPr/>
          <a:lstStyle/>
          <a:p>
            <a:pPr eaLnBrk="1" hangingPunct="1">
              <a:defRPr/>
            </a:pPr>
            <a:r>
              <a:rPr lang="da-DK"/>
              <a:t>Centralnervesystemet</a:t>
            </a:r>
          </a:p>
        </p:txBody>
      </p:sp>
      <p:pic>
        <p:nvPicPr>
          <p:cNvPr id="19459" name="Picture 10" descr="Billede:Human brain NIH.jpg">
            <a:hlinkClick r:id="rId2"/>
            <a:extLst>
              <a:ext uri="{FF2B5EF4-FFF2-40B4-BE49-F238E27FC236}">
                <a16:creationId xmlns:a16="http://schemas.microsoft.com/office/drawing/2014/main" id="{1EF2B723-9F4D-6D55-F71D-0F191A05A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4" y="1700213"/>
            <a:ext cx="5976937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73CCAEA3-50FE-F1FD-5AB0-100CFA66A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4" y="1350948"/>
            <a:ext cx="6192837" cy="542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F67CD322-692F-6B1E-DC10-6B811BBC8CE7}"/>
              </a:ext>
            </a:extLst>
          </p:cNvPr>
          <p:cNvSpPr/>
          <p:nvPr/>
        </p:nvSpPr>
        <p:spPr>
          <a:xfrm>
            <a:off x="82193" y="1350948"/>
            <a:ext cx="2773721" cy="13614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/>
              <a:t>bevidsthed, tænkning, hukommelse, sprog, følelser samt kontrol af viljestyrede bevægelser og sanseindtryk</a:t>
            </a:r>
          </a:p>
        </p:txBody>
      </p:sp>
      <p:cxnSp>
        <p:nvCxnSpPr>
          <p:cNvPr id="4" name="Lige pilforbindelse 3">
            <a:extLst>
              <a:ext uri="{FF2B5EF4-FFF2-40B4-BE49-F238E27FC236}">
                <a16:creationId xmlns:a16="http://schemas.microsoft.com/office/drawing/2014/main" id="{3949EE80-AF70-4990-27E6-AC715144C734}"/>
              </a:ext>
            </a:extLst>
          </p:cNvPr>
          <p:cNvCxnSpPr>
            <a:stCxn id="2" idx="3"/>
          </p:cNvCxnSpPr>
          <p:nvPr/>
        </p:nvCxnSpPr>
        <p:spPr>
          <a:xfrm flipV="1">
            <a:off x="2855914" y="1700213"/>
            <a:ext cx="740041" cy="33145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ktangel 4">
            <a:extLst>
              <a:ext uri="{FF2B5EF4-FFF2-40B4-BE49-F238E27FC236}">
                <a16:creationId xmlns:a16="http://schemas.microsoft.com/office/drawing/2014/main" id="{929EC7C9-6E84-62BC-8F34-91843B00D6A2}"/>
              </a:ext>
            </a:extLst>
          </p:cNvPr>
          <p:cNvSpPr/>
          <p:nvPr/>
        </p:nvSpPr>
        <p:spPr>
          <a:xfrm>
            <a:off x="8455631" y="5588303"/>
            <a:ext cx="3736369" cy="118872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styrer vitale, automatiske kropsfunktioner som vejrtrækning, hjerterytme, blodtryk, søvn og synkning</a:t>
            </a:r>
          </a:p>
        </p:txBody>
      </p:sp>
      <p:cxnSp>
        <p:nvCxnSpPr>
          <p:cNvPr id="6" name="Lige pilforbindelse 5">
            <a:extLst>
              <a:ext uri="{FF2B5EF4-FFF2-40B4-BE49-F238E27FC236}">
                <a16:creationId xmlns:a16="http://schemas.microsoft.com/office/drawing/2014/main" id="{B608F0CB-0F38-A24E-F464-CE18568DD0E8}"/>
              </a:ext>
            </a:extLst>
          </p:cNvPr>
          <p:cNvCxnSpPr>
            <a:cxnSpLocks/>
            <a:stCxn id="5" idx="1"/>
          </p:cNvCxnSpPr>
          <p:nvPr/>
        </p:nvCxnSpPr>
        <p:spPr>
          <a:xfrm flipH="1">
            <a:off x="7570342" y="6182663"/>
            <a:ext cx="885289" cy="2820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ktangel 7">
            <a:extLst>
              <a:ext uri="{FF2B5EF4-FFF2-40B4-BE49-F238E27FC236}">
                <a16:creationId xmlns:a16="http://schemas.microsoft.com/office/drawing/2014/main" id="{ECA7474D-DAE1-6A45-2739-985A63145648}"/>
              </a:ext>
            </a:extLst>
          </p:cNvPr>
          <p:cNvSpPr/>
          <p:nvPr/>
        </p:nvSpPr>
        <p:spPr>
          <a:xfrm>
            <a:off x="1" y="4982966"/>
            <a:ext cx="2855914" cy="75001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forplantning, vækst, stofskifte og stressrespons</a:t>
            </a:r>
          </a:p>
        </p:txBody>
      </p:sp>
      <p:cxnSp>
        <p:nvCxnSpPr>
          <p:cNvPr id="9" name="Lige pilforbindelse 8">
            <a:extLst>
              <a:ext uri="{FF2B5EF4-FFF2-40B4-BE49-F238E27FC236}">
                <a16:creationId xmlns:a16="http://schemas.microsoft.com/office/drawing/2014/main" id="{DDFF5EB0-CD7C-6E5D-81E7-D0CFEC78D610}"/>
              </a:ext>
            </a:extLst>
          </p:cNvPr>
          <p:cNvCxnSpPr>
            <a:cxnSpLocks/>
          </p:cNvCxnSpPr>
          <p:nvPr/>
        </p:nvCxnSpPr>
        <p:spPr>
          <a:xfrm flipV="1">
            <a:off x="2783994" y="5357973"/>
            <a:ext cx="1027718" cy="13126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ktangel 10">
            <a:extLst>
              <a:ext uri="{FF2B5EF4-FFF2-40B4-BE49-F238E27FC236}">
                <a16:creationId xmlns:a16="http://schemas.microsoft.com/office/drawing/2014/main" id="{588FC434-E32E-8428-E46D-ED7B97CAD40E}"/>
              </a:ext>
            </a:extLst>
          </p:cNvPr>
          <p:cNvSpPr/>
          <p:nvPr/>
        </p:nvSpPr>
        <p:spPr>
          <a:xfrm>
            <a:off x="9048751" y="2253694"/>
            <a:ext cx="3143249" cy="68071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kropstemperatur, sult, tørst, søvn, blodtryk og sexlyst</a:t>
            </a:r>
          </a:p>
        </p:txBody>
      </p:sp>
      <p:cxnSp>
        <p:nvCxnSpPr>
          <p:cNvPr id="12" name="Lige pilforbindelse 11">
            <a:extLst>
              <a:ext uri="{FF2B5EF4-FFF2-40B4-BE49-F238E27FC236}">
                <a16:creationId xmlns:a16="http://schemas.microsoft.com/office/drawing/2014/main" id="{DFE16E46-3978-9E6A-4FDD-E6A21DE80A1D}"/>
              </a:ext>
            </a:extLst>
          </p:cNvPr>
          <p:cNvCxnSpPr>
            <a:cxnSpLocks/>
            <a:stCxn id="11" idx="1"/>
          </p:cNvCxnSpPr>
          <p:nvPr/>
        </p:nvCxnSpPr>
        <p:spPr>
          <a:xfrm flipH="1" flipV="1">
            <a:off x="8678730" y="2206295"/>
            <a:ext cx="370021" cy="38775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ktangel 13">
            <a:extLst>
              <a:ext uri="{FF2B5EF4-FFF2-40B4-BE49-F238E27FC236}">
                <a16:creationId xmlns:a16="http://schemas.microsoft.com/office/drawing/2014/main" id="{AF3F3CE3-EE30-76A4-0C8D-8F62A5A38777}"/>
              </a:ext>
            </a:extLst>
          </p:cNvPr>
          <p:cNvSpPr/>
          <p:nvPr/>
        </p:nvSpPr>
        <p:spPr>
          <a:xfrm>
            <a:off x="8763856" y="4869951"/>
            <a:ext cx="3428143" cy="67725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koordination af bevægelser, balance og finmotorik</a:t>
            </a:r>
          </a:p>
        </p:txBody>
      </p:sp>
      <p:cxnSp>
        <p:nvCxnSpPr>
          <p:cNvPr id="15" name="Lige pilforbindelse 14">
            <a:extLst>
              <a:ext uri="{FF2B5EF4-FFF2-40B4-BE49-F238E27FC236}">
                <a16:creationId xmlns:a16="http://schemas.microsoft.com/office/drawing/2014/main" id="{60313578-B893-7B8B-BE7F-2BFEAFBBB3EB}"/>
              </a:ext>
            </a:extLst>
          </p:cNvPr>
          <p:cNvCxnSpPr>
            <a:cxnSpLocks/>
          </p:cNvCxnSpPr>
          <p:nvPr/>
        </p:nvCxnSpPr>
        <p:spPr>
          <a:xfrm flipH="1">
            <a:off x="7722742" y="5357973"/>
            <a:ext cx="1041114" cy="26974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ktangel 16">
            <a:extLst>
              <a:ext uri="{FF2B5EF4-FFF2-40B4-BE49-F238E27FC236}">
                <a16:creationId xmlns:a16="http://schemas.microsoft.com/office/drawing/2014/main" id="{95FA4137-820A-1EE0-39E6-A41EE8AA44B7}"/>
              </a:ext>
            </a:extLst>
          </p:cNvPr>
          <p:cNvSpPr/>
          <p:nvPr/>
        </p:nvSpPr>
        <p:spPr>
          <a:xfrm>
            <a:off x="8959064" y="4006921"/>
            <a:ext cx="3232935" cy="8219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knudepunkt for syns- og høreimpulser samt kontrol af motorik</a:t>
            </a:r>
          </a:p>
        </p:txBody>
      </p:sp>
      <p:cxnSp>
        <p:nvCxnSpPr>
          <p:cNvPr id="20" name="Lige pilforbindelse 19">
            <a:extLst>
              <a:ext uri="{FF2B5EF4-FFF2-40B4-BE49-F238E27FC236}">
                <a16:creationId xmlns:a16="http://schemas.microsoft.com/office/drawing/2014/main" id="{FE80661C-D04B-4CF5-90E7-EEECE7AF1C13}"/>
              </a:ext>
            </a:extLst>
          </p:cNvPr>
          <p:cNvCxnSpPr>
            <a:cxnSpLocks/>
          </p:cNvCxnSpPr>
          <p:nvPr/>
        </p:nvCxnSpPr>
        <p:spPr>
          <a:xfrm flipH="1">
            <a:off x="8012986" y="4384693"/>
            <a:ext cx="1186301" cy="79342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ktangel 21">
            <a:extLst>
              <a:ext uri="{FF2B5EF4-FFF2-40B4-BE49-F238E27FC236}">
                <a16:creationId xmlns:a16="http://schemas.microsoft.com/office/drawing/2014/main" id="{50F5D884-3FED-DAA5-A5C1-D877FC018E2B}"/>
              </a:ext>
            </a:extLst>
          </p:cNvPr>
          <p:cNvSpPr/>
          <p:nvPr/>
        </p:nvSpPr>
        <p:spPr>
          <a:xfrm>
            <a:off x="1" y="3256907"/>
            <a:ext cx="2783994" cy="148231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/>
              <a:t>vitale funktioner som øjenbevægelser, samsyn, pupildilatation, hørelse samt motorisk kontrol (tonus) og smerteregulering</a:t>
            </a:r>
          </a:p>
        </p:txBody>
      </p:sp>
      <p:cxnSp>
        <p:nvCxnSpPr>
          <p:cNvPr id="23" name="Lige pilforbindelse 22">
            <a:extLst>
              <a:ext uri="{FF2B5EF4-FFF2-40B4-BE49-F238E27FC236}">
                <a16:creationId xmlns:a16="http://schemas.microsoft.com/office/drawing/2014/main" id="{5FD97F89-7B05-1B75-FFD1-29C25B85EA84}"/>
              </a:ext>
            </a:extLst>
          </p:cNvPr>
          <p:cNvCxnSpPr>
            <a:cxnSpLocks/>
          </p:cNvCxnSpPr>
          <p:nvPr/>
        </p:nvCxnSpPr>
        <p:spPr>
          <a:xfrm>
            <a:off x="2702355" y="4035176"/>
            <a:ext cx="523579" cy="70404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ktangel 24">
            <a:extLst>
              <a:ext uri="{FF2B5EF4-FFF2-40B4-BE49-F238E27FC236}">
                <a16:creationId xmlns:a16="http://schemas.microsoft.com/office/drawing/2014/main" id="{D1A9F011-4DA1-606C-ED29-595CC8121361}"/>
              </a:ext>
            </a:extLst>
          </p:cNvPr>
          <p:cNvSpPr/>
          <p:nvPr/>
        </p:nvSpPr>
        <p:spPr>
          <a:xfrm>
            <a:off x="7804934" y="1298253"/>
            <a:ext cx="4387065" cy="81639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modtager, sorterer og videresender næsten al sensorisk information (syn, hørelse, følesans) til hjernebarken</a:t>
            </a:r>
          </a:p>
        </p:txBody>
      </p:sp>
      <p:cxnSp>
        <p:nvCxnSpPr>
          <p:cNvPr id="27" name="Lige pilforbindelse 26">
            <a:extLst>
              <a:ext uri="{FF2B5EF4-FFF2-40B4-BE49-F238E27FC236}">
                <a16:creationId xmlns:a16="http://schemas.microsoft.com/office/drawing/2014/main" id="{9E8BDD5D-7EC7-FDE1-5D91-97C7A689B7CB}"/>
              </a:ext>
            </a:extLst>
          </p:cNvPr>
          <p:cNvCxnSpPr>
            <a:cxnSpLocks/>
          </p:cNvCxnSpPr>
          <p:nvPr/>
        </p:nvCxnSpPr>
        <p:spPr>
          <a:xfrm flipH="1">
            <a:off x="7161088" y="1606746"/>
            <a:ext cx="739481" cy="9346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allAtOnce" animBg="1"/>
      <p:bldP spid="8" grpId="0" animBg="1"/>
      <p:bldP spid="11" grpId="0" animBg="1"/>
      <p:bldP spid="14" grpId="0" animBg="1"/>
      <p:bldP spid="17" grpId="0" animBg="1"/>
      <p:bldP spid="22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C10AEE-B2A5-5C0A-86FE-077B5F1341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nervesignalet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7BFEA1C4-8443-E237-C966-09B554ACAE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10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E8598C-15FA-1B3C-7A84-9D4D3D002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7599" y="4928136"/>
            <a:ext cx="7729728" cy="1134402"/>
          </a:xfrm>
        </p:spPr>
        <p:txBody>
          <a:bodyPr>
            <a:normAutofit/>
          </a:bodyPr>
          <a:lstStyle/>
          <a:p>
            <a:r>
              <a:rPr lang="da-DK" dirty="0"/>
              <a:t>cellemembranen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742F34F5-D03E-1814-80C1-D255AC9B83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53" y="238111"/>
            <a:ext cx="11884847" cy="427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725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EB940C-19F5-9064-6D57-48D2C715B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7599" y="4928136"/>
            <a:ext cx="7729728" cy="1134402"/>
          </a:xfrm>
        </p:spPr>
        <p:txBody>
          <a:bodyPr>
            <a:normAutofit/>
          </a:bodyPr>
          <a:lstStyle/>
          <a:p>
            <a:r>
              <a:rPr lang="da-DK" dirty="0"/>
              <a:t>Membrantransport </a:t>
            </a:r>
            <a:br>
              <a:rPr lang="da-DK" dirty="0"/>
            </a:br>
            <a:r>
              <a:rPr lang="da-DK" dirty="0"/>
              <a:t>passiv transport - diffusion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FA9F71F8-A36C-61B8-68AB-720C2DFD7E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11" y="583894"/>
            <a:ext cx="11714481" cy="383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725573"/>
      </p:ext>
    </p:extLst>
  </p:cSld>
  <p:clrMapOvr>
    <a:masterClrMapping/>
  </p:clrMapOvr>
</p:sld>
</file>

<file path=ppt/theme/theme1.xml><?xml version="1.0" encoding="utf-8"?>
<a:theme xmlns:a="http://schemas.openxmlformats.org/drawingml/2006/main" name="Pakke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TM10001115[[fn=Pakke]]</Template>
  <TotalTime>29</TotalTime>
  <Words>696</Words>
  <Application>Microsoft Office PowerPoint</Application>
  <PresentationFormat>Widescreen</PresentationFormat>
  <Paragraphs>54</Paragraphs>
  <Slides>27</Slides>
  <Notes>4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27</vt:i4>
      </vt:variant>
    </vt:vector>
  </HeadingPairs>
  <TitlesOfParts>
    <vt:vector size="31" baseType="lpstr">
      <vt:lpstr>Aptos</vt:lpstr>
      <vt:lpstr>Arial</vt:lpstr>
      <vt:lpstr>Gill Sans MT</vt:lpstr>
      <vt:lpstr>Pakke</vt:lpstr>
      <vt:lpstr>Nervesystemets opbygning</vt:lpstr>
      <vt:lpstr>PowerPoint-præsentation</vt:lpstr>
      <vt:lpstr>PowerPoint-præsentation</vt:lpstr>
      <vt:lpstr>PowerPoint-præsentation</vt:lpstr>
      <vt:lpstr>PowerPoint-præsentation</vt:lpstr>
      <vt:lpstr>Centralnervesystemet</vt:lpstr>
      <vt:lpstr>nervesignalet</vt:lpstr>
      <vt:lpstr>cellemembranen</vt:lpstr>
      <vt:lpstr>Membrantransport  passiv transport - diffusion</vt:lpstr>
      <vt:lpstr>Membrantransport aktiv transport</vt:lpstr>
      <vt:lpstr>Membrantransport endocytose og exocytose</vt:lpstr>
      <vt:lpstr>Spændingsforskel over cellemembranen</vt:lpstr>
      <vt:lpstr>hvilemembranpotentialet</vt:lpstr>
      <vt:lpstr>aktionspotentialet</vt:lpstr>
      <vt:lpstr>PowerPoint-præsentation</vt:lpstr>
      <vt:lpstr>Myelinisering</vt:lpstr>
      <vt:lpstr>synapse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Alkohol, nikotin og koffein i nervesystemet</vt:lpstr>
      <vt:lpstr>alkohol</vt:lpstr>
      <vt:lpstr>nikotin</vt:lpstr>
      <vt:lpstr>koffein</vt:lpstr>
      <vt:lpstr>Belønnings-systemet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Vigga Nørgaard Madsbøll</dc:creator>
  <cp:lastModifiedBy>Vigga Nørgaard Madsbøll</cp:lastModifiedBy>
  <cp:revision>2</cp:revision>
  <dcterms:created xsi:type="dcterms:W3CDTF">2026-04-07T10:39:54Z</dcterms:created>
  <dcterms:modified xsi:type="dcterms:W3CDTF">2026-04-08T19:32:40Z</dcterms:modified>
</cp:coreProperties>
</file>