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336202-D53B-724A-E58F-C9ECAC7C2C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B9E659C-5BC9-D383-A99B-2CBADD3E19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0BD3FFF-3E51-1F96-37F1-BDD54B3D3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7EFC9-8AC1-463E-9CB3-38D635EBA3F3}" type="datetimeFigureOut">
              <a:rPr lang="da-DK" smtClean="0"/>
              <a:t>16-04-2026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5AD6B56-631E-75CA-CCEF-95A28E710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00D2151-D94D-26FC-FDE6-1FB38B187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5E1A9-46DD-401F-8A9F-356D1747BE2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47978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B1C508-085F-E625-9C5D-3DBB9D655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977D7686-828A-ADCA-D78D-D71D787F1C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E3C8EEC-A976-5924-64A8-F64D5CF5B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7EFC9-8AC1-463E-9CB3-38D635EBA3F3}" type="datetimeFigureOut">
              <a:rPr lang="da-DK" smtClean="0"/>
              <a:t>16-04-2026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54486A1-D01E-39FE-3A21-A5120B88A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DCFEBD5-5CB2-0592-F16F-D0144202D4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5E1A9-46DD-401F-8A9F-356D1747BE2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82514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0754259-0D63-620E-8AD1-D0A3C40318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DE9AF0CA-E6D1-0368-6539-F7D928DEBD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F783B36-D06C-FCB2-3F18-D3A3FB2B3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7EFC9-8AC1-463E-9CB3-38D635EBA3F3}" type="datetimeFigureOut">
              <a:rPr lang="da-DK" smtClean="0"/>
              <a:t>16-04-2026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2C32245-944D-3D58-F95E-BF2CBC78D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4124B2C-0366-6DAF-CB94-6EB2E9158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5E1A9-46DD-401F-8A9F-356D1747BE2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36421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6A6239-A64F-CE72-2547-A0CDEBF812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C2154B1-00DF-2F66-BC57-290C0706FC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83E6473-3073-3B7F-70AC-7DF4E3BFF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7EFC9-8AC1-463E-9CB3-38D635EBA3F3}" type="datetimeFigureOut">
              <a:rPr lang="da-DK" smtClean="0"/>
              <a:t>16-04-2026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CF6A9FC-5BE7-F8C0-44A0-50B36139C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7AF2A29-89E0-CC22-1FB3-C869A44D2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5E1A9-46DD-401F-8A9F-356D1747BE2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29970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D17142-A7D0-8A72-B9A1-F0412891C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F3AC1C7-C218-F3DD-DC65-D8B959EE7B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3151D2E-DE65-5D9F-EDFB-02F5F28C9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7EFC9-8AC1-463E-9CB3-38D635EBA3F3}" type="datetimeFigureOut">
              <a:rPr lang="da-DK" smtClean="0"/>
              <a:t>16-04-2026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50D14AF-EFD4-4A7D-626C-9059F8F81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8B3F27C-AFB3-F27C-388C-60C09A9C2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5E1A9-46DD-401F-8A9F-356D1747BE2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48974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34658F9-495F-A2EB-0DA5-9674E4B23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872F3F4-D49E-BA12-7427-C6BC0D8FA0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B1A71C3-CEA4-5ECB-BC8B-962AE86EEC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8B3C0FA-F210-F84A-FDFB-E8F266DF4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7EFC9-8AC1-463E-9CB3-38D635EBA3F3}" type="datetimeFigureOut">
              <a:rPr lang="da-DK" smtClean="0"/>
              <a:t>16-04-2026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4588F4A-72CE-079A-F7D8-926C78751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AD240EE-D66A-E909-0B7A-04E432B55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5E1A9-46DD-401F-8A9F-356D1747BE2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67891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77B77E-9C5C-0A2B-E791-F0B81D3AE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9CE839D-4381-79F1-9E5F-DCB62258D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1994A41-EC07-0055-9C47-ADB486F75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F32FBF0C-3184-D4FA-0ADD-5A584FE42D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607AC299-44C1-1DCA-8EB6-3473F669EB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EE9D2849-099F-958A-32EC-7354A91DE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7EFC9-8AC1-463E-9CB3-38D635EBA3F3}" type="datetimeFigureOut">
              <a:rPr lang="da-DK" smtClean="0"/>
              <a:t>16-04-2026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04CD7DFE-E553-1170-5832-CA6919F154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75139853-76FE-E622-0872-E0542BE0F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5E1A9-46DD-401F-8A9F-356D1747BE2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7981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5D9DDC-8807-FDED-7F35-49BD80C5B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ED3B506F-ABBD-0E39-FE9F-9EC0245F2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7EFC9-8AC1-463E-9CB3-38D635EBA3F3}" type="datetimeFigureOut">
              <a:rPr lang="da-DK" smtClean="0"/>
              <a:t>16-04-2026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85F2BA56-E556-F431-6C6D-66AD1661C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3FECC9AF-353B-71BE-8812-DE1BC8DB9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5E1A9-46DD-401F-8A9F-356D1747BE2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28323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B5F39CC9-5751-9A11-5B85-92B1A0B18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7EFC9-8AC1-463E-9CB3-38D635EBA3F3}" type="datetimeFigureOut">
              <a:rPr lang="da-DK" smtClean="0"/>
              <a:t>16-04-2026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8D253E8B-7CF0-439C-0537-C5304679B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8D565B8C-ED3E-A40B-2A0C-517321AD8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5E1A9-46DD-401F-8A9F-356D1747BE2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22288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74844E-2E6E-0E9F-6C71-92D90F0B1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30355F2-6898-4707-E683-665FABAC1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D6A89B4-C5CA-DB5E-A3A9-D1DFCD658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D79C631-D33C-D40D-8FD8-10DB622919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7EFC9-8AC1-463E-9CB3-38D635EBA3F3}" type="datetimeFigureOut">
              <a:rPr lang="da-DK" smtClean="0"/>
              <a:t>16-04-2026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DAE8CD33-056F-7364-D04F-0FF8EF128C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2B152C8-6C58-4E0B-AE6E-EA714C4D2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5E1A9-46DD-401F-8A9F-356D1747BE2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75964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3A2389-E652-D7D9-322D-F3E24DD03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4ECDAAE8-1C0E-FD99-DB25-7A35CE8181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E757614-EABA-057D-1E85-68C48FA96D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F3AEE6B1-DED0-D03C-FF1C-A212BA75F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7EFC9-8AC1-463E-9CB3-38D635EBA3F3}" type="datetimeFigureOut">
              <a:rPr lang="da-DK" smtClean="0"/>
              <a:t>16-04-2026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9E87A3F-1691-03FC-B275-DC15494AAA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7187D55-A3FE-F1F0-450A-4C2CB5CA7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5E1A9-46DD-401F-8A9F-356D1747BE2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59853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E8A3D182-B3F7-81EF-AF6C-4D1E7B18E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A76C706-BCB1-4DEE-084F-32F60C840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59D22C25-73FD-FB97-52FD-8A7D6D5235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77EFC9-8AC1-463E-9CB3-38D635EBA3F3}" type="datetimeFigureOut">
              <a:rPr lang="da-DK" smtClean="0"/>
              <a:t>16-04-2026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6D6B5C7-C851-DC84-1106-0CE798F960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EDA2296-648C-628B-B96D-A1377E4270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85E1A9-46DD-401F-8A9F-356D1747BE23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67599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geerthofstede.com/country-comparison-bar-charts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integration.drc.ngo/bliv-klogere/videnscenterforintegration-dk/danskerne-tror-integrationen-gar-meget-vaerre-end-i-virkeligheden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940DA5-86F9-8298-2A37-0C4BB720BF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Danskernes syn på indvandring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8BA87B6-AB39-8B39-D606-11ADA15ED6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51927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9FD8E8-0764-34DA-A68C-2F498DFB6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Fra i går: Danmark sammenlignet med andre lande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B6BCD54-4F4E-0FCF-9A22-0387B2B863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 b="1" dirty="0"/>
              <a:t>Opgave 3: Lande sammenlignet med Danmark</a:t>
            </a:r>
          </a:p>
          <a:p>
            <a:pPr lvl="0"/>
            <a:r>
              <a:rPr lang="da-DK" dirty="0"/>
              <a:t>I skal gå ind på følgende link: </a:t>
            </a:r>
            <a:r>
              <a:rPr lang="da-DK" u="sng" dirty="0">
                <a:hlinkClick r:id="rId2"/>
              </a:rPr>
              <a:t>https://geerthofstede.com/country-comparison-bar-charts/</a:t>
            </a:r>
            <a:r>
              <a:rPr lang="da-DK" dirty="0"/>
              <a:t> </a:t>
            </a:r>
          </a:p>
          <a:p>
            <a:pPr lvl="0"/>
            <a:r>
              <a:rPr lang="nb-NO" dirty="0"/>
              <a:t>Skriv ’Denmark’ og det land, I har fået tildelt (husk at skrive det på engelsk)</a:t>
            </a:r>
            <a:endParaRPr lang="da-DK" dirty="0"/>
          </a:p>
          <a:p>
            <a:pPr lvl="1"/>
            <a:r>
              <a:rPr lang="nb-NO" dirty="0"/>
              <a:t>Alle grupper skal sammenligne Danmark og Tyrkiet</a:t>
            </a:r>
            <a:endParaRPr lang="da-DK" dirty="0"/>
          </a:p>
          <a:p>
            <a:pPr lvl="1"/>
            <a:r>
              <a:rPr lang="nb-NO" dirty="0"/>
              <a:t>Samf-engelsk-gruppen skal derefter sammenligne USA og Mexico</a:t>
            </a:r>
            <a:endParaRPr lang="da-DK" dirty="0"/>
          </a:p>
          <a:p>
            <a:pPr lvl="1"/>
            <a:r>
              <a:rPr lang="nb-NO" dirty="0"/>
              <a:t>Samf-fransk-gruppen skal derefter sammenligne Frankrig og Marokko</a:t>
            </a:r>
            <a:endParaRPr lang="da-DK" dirty="0"/>
          </a:p>
          <a:p>
            <a:pPr lvl="1"/>
            <a:r>
              <a:rPr lang="nb-NO" dirty="0"/>
              <a:t>Til de hurtige: sammenlign med et selvvalgt land.</a:t>
            </a:r>
            <a:endParaRPr lang="da-DK" dirty="0"/>
          </a:p>
          <a:p>
            <a:pPr lvl="0"/>
            <a:r>
              <a:rPr lang="da-DK" dirty="0"/>
              <a:t>Kom vha. Hofstedes teori med en argumentation for, hvorvidt det vil være let eller svært for personer fra det pågældende land at integrere sig i Danmark.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15006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B761B8-5744-E1B8-7F28-DCB5853A7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Danskernes syn på indvandring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54E5817-DF8A-C772-8FC2-59A1560E2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Gå ind på følgende hjemmeside: </a:t>
            </a:r>
            <a:r>
              <a:rPr lang="da-DK" dirty="0">
                <a:hlinkClick r:id="rId2"/>
              </a:rPr>
              <a:t>https://integration.drc.ngo/bliv-klogere/videnscenterforintegration-dk/danskerne-tror-integrationen-gar-meget-vaerre-end-i-virkeligheden/</a:t>
            </a:r>
            <a:endParaRPr lang="da-DK" dirty="0"/>
          </a:p>
          <a:p>
            <a:r>
              <a:rPr lang="da-DK" dirty="0"/>
              <a:t>Gå sammen i mindre grupper og lav en analyse af alle figurerne i linket. </a:t>
            </a:r>
          </a:p>
          <a:p>
            <a:r>
              <a:rPr lang="da-DK" dirty="0"/>
              <a:t>Lav derefter en karakteristik af typen, der tror, at integrationen går værst og derefter en beskrivelse af typen, der tror det går bedre eller mindst værst.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54132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5281218-DFBF-A18A-D1F4-DE9431C59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Brainstorm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04C2662-8C49-0452-5811-E3E571200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Hvorfor tror I, at danskerne tror at integrationen går meget værre end det gør i virkeligheden?</a:t>
            </a:r>
          </a:p>
        </p:txBody>
      </p:sp>
    </p:spTree>
    <p:extLst>
      <p:ext uri="{BB962C8B-B14F-4D97-AF65-F5344CB8AC3E}">
        <p14:creationId xmlns:p14="http://schemas.microsoft.com/office/powerpoint/2010/main" val="547162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532AF4-ADDA-DC46-5C4D-4EBA974C5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Fordomme og stereotyper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EFFE64E-FFE9-3616-7465-BAEDB66FCD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/>
              <a:t>Læs s. 85 til overskriften ”Hvordan opstår fordomme - kontaktteorien” på s. 90 og besvar nedenstående spørgsmål:</a:t>
            </a:r>
          </a:p>
          <a:p>
            <a:pPr marL="514350" indent="-514350">
              <a:buAutoNum type="arabicPeriod"/>
            </a:pPr>
            <a:r>
              <a:rPr lang="da-DK" dirty="0"/>
              <a:t>Hvad er fordomme og stereotyper? Og hvilke stereotyper kender I til om hhv. danskere og etniske minoriteter?</a:t>
            </a:r>
          </a:p>
          <a:p>
            <a:pPr marL="514350" indent="-514350">
              <a:buAutoNum type="arabicPeriod"/>
            </a:pPr>
            <a:r>
              <a:rPr lang="da-DK" dirty="0"/>
              <a:t>Hvad menes der med det ”kulturelle argument”?</a:t>
            </a:r>
          </a:p>
          <a:p>
            <a:pPr marL="514350" indent="-514350">
              <a:buAutoNum type="arabicPeriod"/>
            </a:pPr>
            <a:r>
              <a:rPr lang="da-DK" dirty="0"/>
              <a:t>Hvad gik Robert Rosenthals eksperiment ud på, og hvilken teori kom han frem tid?</a:t>
            </a:r>
          </a:p>
          <a:p>
            <a:pPr marL="514350" indent="-514350">
              <a:buAutoNum type="arabicPeriod"/>
            </a:pPr>
            <a:r>
              <a:rPr lang="da-DK" dirty="0"/>
              <a:t>Hvad mener </a:t>
            </a:r>
            <a:r>
              <a:rPr lang="da-DK" dirty="0" err="1"/>
              <a:t>Kushel</a:t>
            </a:r>
            <a:r>
              <a:rPr lang="da-DK" dirty="0"/>
              <a:t> og </a:t>
            </a:r>
            <a:r>
              <a:rPr lang="da-DK" dirty="0" err="1"/>
              <a:t>Zand</a:t>
            </a:r>
            <a:r>
              <a:rPr lang="da-DK" dirty="0"/>
              <a:t> med stereotypitrussel?</a:t>
            </a:r>
          </a:p>
          <a:p>
            <a:pPr marL="514350" indent="-514350">
              <a:buAutoNum type="arabicPeriod"/>
            </a:pPr>
            <a:r>
              <a:rPr lang="da-DK" dirty="0"/>
              <a:t>Hvem har ifølge bogen flest fordomme og hvem er mindst?</a:t>
            </a:r>
          </a:p>
          <a:p>
            <a:pPr marL="514350" indent="-514350">
              <a:buAutoNum type="arabicPeriod"/>
            </a:pPr>
            <a:r>
              <a:rPr lang="da-DK" dirty="0"/>
              <a:t>Går fordomme og stereotyper begge veje?</a:t>
            </a:r>
          </a:p>
        </p:txBody>
      </p:sp>
    </p:spTree>
    <p:extLst>
      <p:ext uri="{BB962C8B-B14F-4D97-AF65-F5344CB8AC3E}">
        <p14:creationId xmlns:p14="http://schemas.microsoft.com/office/powerpoint/2010/main" val="1213963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9548F1F-669D-E5CA-1E92-6969E06FE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Kontaktteorien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80310E3-2BD3-2FA9-8933-254F39204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Brainstorm: </a:t>
            </a:r>
          </a:p>
          <a:p>
            <a:pPr lvl="1"/>
            <a:r>
              <a:rPr lang="da-DK" dirty="0"/>
              <a:t>Hvordan kan man forhindre og nedbryde fordomme og stereotyper?</a:t>
            </a:r>
          </a:p>
          <a:p>
            <a:r>
              <a:rPr lang="da-DK" dirty="0"/>
              <a:t>Læs s. 90-91 og find ud af hvordan man kan nedbryde fordomme og stereotyper.</a:t>
            </a:r>
          </a:p>
          <a:p>
            <a:r>
              <a:rPr lang="da-DK" dirty="0"/>
              <a:t>Kom herefter selv med flere konkrete eksempler på, hvordan man kunne nedbryde fordomme og generaliseringer om andre kulturer. Hvilke initiativer ville være gode?</a:t>
            </a:r>
          </a:p>
        </p:txBody>
      </p:sp>
    </p:spTree>
    <p:extLst>
      <p:ext uri="{BB962C8B-B14F-4D97-AF65-F5344CB8AC3E}">
        <p14:creationId xmlns:p14="http://schemas.microsoft.com/office/powerpoint/2010/main" val="13420756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3380FF-1B8F-6977-0C3C-1519CD7228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Dagens program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A4BEF99-61D2-449E-30AE-48EC436700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Hængeparti fra i går: Hofstedes kulturelle dimensioner</a:t>
            </a:r>
          </a:p>
          <a:p>
            <a:r>
              <a:rPr lang="da-DK" dirty="0"/>
              <a:t>Lande sammenlignet med Danmark</a:t>
            </a:r>
          </a:p>
          <a:p>
            <a:r>
              <a:rPr lang="da-DK" dirty="0"/>
              <a:t>Analyse af danskernes syn på indvandring</a:t>
            </a:r>
          </a:p>
          <a:p>
            <a:r>
              <a:rPr lang="da-DK" dirty="0"/>
              <a:t>Fordomme og stereotyper – hvorfor opstår de og hvordan kan de forhindres?</a:t>
            </a:r>
          </a:p>
        </p:txBody>
      </p:sp>
    </p:spTree>
    <p:extLst>
      <p:ext uri="{BB962C8B-B14F-4D97-AF65-F5344CB8AC3E}">
        <p14:creationId xmlns:p14="http://schemas.microsoft.com/office/powerpoint/2010/main" val="26626717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9B1BED-CD23-B574-821F-06FF04637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Hofstedes kulturelle dimensioner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6DB165C-971C-6D39-54AD-ADA5B848A6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Seks dimensioner:</a:t>
            </a:r>
          </a:p>
          <a:p>
            <a:pPr lvl="1"/>
            <a:r>
              <a:rPr lang="da-DK" dirty="0"/>
              <a:t>Magtdistance</a:t>
            </a:r>
          </a:p>
          <a:p>
            <a:pPr lvl="1"/>
            <a:r>
              <a:rPr lang="da-DK" dirty="0"/>
              <a:t>Kollektivisme versus individualisme</a:t>
            </a:r>
          </a:p>
          <a:p>
            <a:pPr lvl="1"/>
            <a:r>
              <a:rPr lang="da-DK" dirty="0"/>
              <a:t>Femininitet versus maskulinitet</a:t>
            </a:r>
          </a:p>
          <a:p>
            <a:pPr lvl="1"/>
            <a:r>
              <a:rPr lang="da-DK" dirty="0"/>
              <a:t>Usikkerhedsundvigelse</a:t>
            </a:r>
          </a:p>
          <a:p>
            <a:pPr lvl="1"/>
            <a:r>
              <a:rPr lang="da-DK" dirty="0"/>
              <a:t>Langsigtet versus kortsigtet livsorientering</a:t>
            </a:r>
          </a:p>
          <a:p>
            <a:pPr lvl="1"/>
            <a:r>
              <a:rPr lang="da-DK" dirty="0"/>
              <a:t>Behovsudskydelse eller ej</a:t>
            </a:r>
          </a:p>
          <a:p>
            <a:r>
              <a:rPr lang="da-DK" dirty="0" err="1"/>
              <a:t>Hofstede</a:t>
            </a:r>
            <a:r>
              <a:rPr lang="da-DK" dirty="0"/>
              <a:t> har lavet en model, hvor man kan måle på disse seks dimensioner. Skalaen går fra 0 til 100 for at illustrere, hvordan befolkningerne i de enkelte lande er placeret ift. dimensionerne.</a:t>
            </a:r>
          </a:p>
        </p:txBody>
      </p:sp>
    </p:spTree>
    <p:extLst>
      <p:ext uri="{BB962C8B-B14F-4D97-AF65-F5344CB8AC3E}">
        <p14:creationId xmlns:p14="http://schemas.microsoft.com/office/powerpoint/2010/main" val="3222654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23FE733-F95B-4DF6-AFC5-BEEB3577C4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080D120-BD54-46E1-BA37-82F5E8089E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3" y="633619"/>
            <a:ext cx="6852464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D39D478-1E6F-4E1B-7A81-657624B3C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6" y="978408"/>
            <a:ext cx="6007608" cy="1106424"/>
          </a:xfrm>
        </p:spPr>
        <p:txBody>
          <a:bodyPr>
            <a:normAutofit/>
          </a:bodyPr>
          <a:lstStyle/>
          <a:p>
            <a:r>
              <a:rPr lang="da-DK" sz="2800"/>
              <a:t>Magtdistance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1D83946-74FA-498A-AC80-9926F041B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5" y="1181536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060D983-8B52-443A-8183-2A1DE0561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4" y="2121408"/>
            <a:ext cx="5824728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007E6A2-503D-491B-9D4B-0C7872013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4" y="2359152"/>
            <a:ext cx="6007608" cy="3429000"/>
          </a:xfrm>
        </p:spPr>
        <p:txBody>
          <a:bodyPr>
            <a:normAutofit/>
          </a:bodyPr>
          <a:lstStyle/>
          <a:p>
            <a:r>
              <a:rPr lang="da-DK" sz="2000" dirty="0"/>
              <a:t>Forskellige holdninger til magt og ulighed.</a:t>
            </a:r>
          </a:p>
          <a:p>
            <a:r>
              <a:rPr lang="da-DK" sz="2000" dirty="0"/>
              <a:t>I hvor høj grad accepterer den gruppe af mennesker, der ikke har så meget magt, den gruppe der har mere eller meget magt. </a:t>
            </a:r>
          </a:p>
          <a:p>
            <a:r>
              <a:rPr lang="da-DK" sz="2000" dirty="0"/>
              <a:t>Magtdistancen stor, accepteres ulighed og hierarki</a:t>
            </a:r>
          </a:p>
          <a:p>
            <a:r>
              <a:rPr lang="da-DK" sz="2000" dirty="0"/>
              <a:t>Magtdistancen lille, accepteres ulighed og hierarki i mindre grad.</a:t>
            </a:r>
          </a:p>
          <a:p>
            <a:r>
              <a:rPr lang="da-DK" sz="2000" dirty="0"/>
              <a:t>0 = lille magtdistance</a:t>
            </a:r>
          </a:p>
          <a:p>
            <a:r>
              <a:rPr lang="da-DK" sz="2000" dirty="0"/>
              <a:t>100 = Stor magtdistance</a:t>
            </a:r>
          </a:p>
          <a:p>
            <a:endParaRPr lang="da-DK" sz="2000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62E86A3A-E391-CC93-27DF-7241EE7A52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1431" y="124276"/>
            <a:ext cx="6444577" cy="3012839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F3AC5D8B-A5DF-5F27-F4ED-4227B1BEE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5804" y="3779973"/>
            <a:ext cx="5346196" cy="290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544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4DF55BE-B4AB-4BA1-BDE1-E9F7FB3F1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80F2E9A-2A02-09F8-2692-194A32E56A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9" y="539578"/>
            <a:ext cx="5981278" cy="1684638"/>
          </a:xfrm>
        </p:spPr>
        <p:txBody>
          <a:bodyPr>
            <a:normAutofit/>
          </a:bodyPr>
          <a:lstStyle/>
          <a:p>
            <a:r>
              <a:rPr lang="da-DK" sz="4000"/>
              <a:t>Kollektivisme versus individualisme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DEE3EFC-935F-7B63-A4D7-822D19C809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409568"/>
            <a:ext cx="4744452" cy="3690551"/>
          </a:xfrm>
        </p:spPr>
        <p:txBody>
          <a:bodyPr>
            <a:normAutofit lnSpcReduction="10000"/>
          </a:bodyPr>
          <a:lstStyle/>
          <a:p>
            <a:r>
              <a:rPr lang="da-DK" sz="2000" dirty="0"/>
              <a:t>Det kollektive over for det individuelle</a:t>
            </a:r>
          </a:p>
          <a:p>
            <a:r>
              <a:rPr lang="da-DK" sz="2000" dirty="0"/>
              <a:t>Spørgsmålet er i hvor høj grad der fokuseres på det enkelte individ i forhold til fællesskabet.</a:t>
            </a:r>
          </a:p>
          <a:p>
            <a:r>
              <a:rPr lang="da-DK" sz="2000" dirty="0"/>
              <a:t>Kollektivet – intet er frivilligt, men båndene er noget naturgivent – vi-kultur</a:t>
            </a:r>
          </a:p>
          <a:p>
            <a:r>
              <a:rPr lang="da-DK" sz="2000" dirty="0"/>
              <a:t>Individualisme – at sige sin personlige mening og være et individ fremfor en del af en familie.</a:t>
            </a:r>
          </a:p>
          <a:p>
            <a:r>
              <a:rPr lang="da-DK" sz="2000" dirty="0"/>
              <a:t>0 = kollektivistisk</a:t>
            </a:r>
          </a:p>
          <a:p>
            <a:r>
              <a:rPr lang="da-DK" sz="2000" dirty="0"/>
              <a:t>100 = individualistisk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60C8D6C0-993E-6517-A218-EC0AAC13C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0321" y="234043"/>
            <a:ext cx="6272178" cy="3261532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ED29C162-53FB-58C5-B795-5666886FE3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0321" y="3588250"/>
            <a:ext cx="6178420" cy="3506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8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BF583D4-2FF1-3055-A5EB-62F567E51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r>
              <a:rPr lang="da-DK" sz="5400"/>
              <a:t>Femininitet versus maskulinitet</a:t>
            </a: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EA96565-6887-534A-8A59-76EF18C4A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>
            <a:normAutofit fontScale="92500" lnSpcReduction="20000"/>
          </a:bodyPr>
          <a:lstStyle/>
          <a:p>
            <a:r>
              <a:rPr lang="da-DK" sz="2200" dirty="0"/>
              <a:t>Er kulturen baseret på feminine værdier eller maskuline værdier.</a:t>
            </a:r>
          </a:p>
          <a:p>
            <a:r>
              <a:rPr lang="da-DK" sz="2200" dirty="0"/>
              <a:t>Med feminine værdier forsøges der at finde en balance mellem familie og arbejdslivet, både mænd og kvinder repræsenterer det følelsesmæssige og det faktuelle; det er tilladt for drenge at græde også.</a:t>
            </a:r>
          </a:p>
          <a:p>
            <a:r>
              <a:rPr lang="da-DK" sz="2200" dirty="0"/>
              <a:t>Den maskuline kultur er kendetegnet ved, at arbejde ofte bliver prioriteret på bekostning af familien, kvinder repræsenterer det følelsesmæssige og mændene det faktuelle.</a:t>
            </a:r>
          </a:p>
          <a:p>
            <a:r>
              <a:rPr lang="da-DK" sz="2200" dirty="0"/>
              <a:t>0 = feminin kultur</a:t>
            </a:r>
          </a:p>
          <a:p>
            <a:r>
              <a:rPr lang="da-DK" sz="2200" dirty="0"/>
              <a:t>100 = maskulin kultur</a:t>
            </a:r>
          </a:p>
          <a:p>
            <a:endParaRPr lang="da-DK" sz="2200" dirty="0"/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708C1448-AE9B-6FAA-CE4D-8A9554A94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5193" y="788527"/>
            <a:ext cx="4835572" cy="2647474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3E5263A7-2F14-EBAF-C7C6-A77E9DD427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0821" y="3934486"/>
            <a:ext cx="5138281" cy="2402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127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99071F5-BF3C-8CB8-F7CD-2DB8320588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da-DK" sz="3800"/>
              <a:t>Sikkerhedsundvigelse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9A8F994-8EF0-0F41-4788-2A8E24ACC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3"/>
            <a:ext cx="4818888" cy="3964485"/>
          </a:xfrm>
        </p:spPr>
        <p:txBody>
          <a:bodyPr anchor="t">
            <a:normAutofit fontScale="92500" lnSpcReduction="10000"/>
          </a:bodyPr>
          <a:lstStyle/>
          <a:p>
            <a:r>
              <a:rPr lang="da-DK" sz="1900" dirty="0"/>
              <a:t>Hvor god en kultur er til at håndtere usikkerhed.</a:t>
            </a:r>
          </a:p>
          <a:p>
            <a:r>
              <a:rPr lang="da-DK" sz="1900" dirty="0"/>
              <a:t>Stærk sikkerhedsundvigelse lader intet være tilfældigt. Fx forventes det, at læreren er faglig kompetent. Lærerne er fageksperter. Tør ikke i samme grad udfordre sig selv med fx jobskifte.</a:t>
            </a:r>
          </a:p>
          <a:p>
            <a:r>
              <a:rPr lang="da-DK" sz="1900" dirty="0"/>
              <a:t>Svag sikkerhedsundvigelse lader det i nogen grad være op til tilfældighederne. Det er tilladt for læreren at sige ” det ved jeg ikke”. Tør i høj grad godt udfordre sig selv med jobskifte.</a:t>
            </a:r>
          </a:p>
          <a:p>
            <a:r>
              <a:rPr lang="da-DK" sz="1900" dirty="0"/>
              <a:t>0 = svag sikkerhedsundvigelse</a:t>
            </a:r>
          </a:p>
          <a:p>
            <a:r>
              <a:rPr lang="da-DK" sz="1900" dirty="0"/>
              <a:t>100 = Stærk sikkerhedsundvigelse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1B0D3530-1862-11B8-D7A3-7021AFB5F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047" y="883756"/>
            <a:ext cx="6406697" cy="597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087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E574F1-D1EB-DC47-627F-45E79303A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Langsigtet versus kortsigtet livsorientering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20E7D1A-6E51-3A7E-B002-0C291C0B0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2126"/>
            <a:ext cx="4904874" cy="4920749"/>
          </a:xfrm>
        </p:spPr>
        <p:txBody>
          <a:bodyPr>
            <a:normAutofit fontScale="85000" lnSpcReduction="20000"/>
          </a:bodyPr>
          <a:lstStyle/>
          <a:p>
            <a:r>
              <a:rPr lang="da-DK" dirty="0"/>
              <a:t>Ses der langt ud i fremtiden, eller er kulturen i højere grad kendetegnet ved, at den fokuserer på nutiden og den nære fremtid?</a:t>
            </a:r>
          </a:p>
          <a:p>
            <a:r>
              <a:rPr lang="da-DK" dirty="0"/>
              <a:t>Kulturen præget af langsigtet orientering, har i højere grad fokus rettet mod andre og er kompromissøgende, når der skal findes løsninger.</a:t>
            </a:r>
          </a:p>
          <a:p>
            <a:r>
              <a:rPr lang="da-DK" dirty="0"/>
              <a:t>Kulturen der er mere kortsigtet orienteret har mere fokus på traditionen og nutiden og er ikke rettet mod andre men er stolt af sit eget. </a:t>
            </a:r>
          </a:p>
          <a:p>
            <a:r>
              <a:rPr lang="da-DK" dirty="0"/>
              <a:t>0 = kortsigtet orienteret</a:t>
            </a:r>
          </a:p>
          <a:p>
            <a:r>
              <a:rPr lang="da-DK" dirty="0"/>
              <a:t>100 = langsigtet orienteret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A113BC36-552C-3B52-E880-30C727C703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1180786"/>
            <a:ext cx="6315956" cy="2248214"/>
          </a:xfrm>
          <a:prstGeom prst="rect">
            <a:avLst/>
          </a:prstGeom>
        </p:spPr>
      </p:pic>
      <p:pic>
        <p:nvPicPr>
          <p:cNvPr id="7" name="Billede 6">
            <a:extLst>
              <a:ext uri="{FF2B5EF4-FFF2-40B4-BE49-F238E27FC236}">
                <a16:creationId xmlns:a16="http://schemas.microsoft.com/office/drawing/2014/main" id="{DEDDC51C-8AE3-1485-33B5-9C266B36A5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8294" y="3437552"/>
            <a:ext cx="5983705" cy="337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636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83E36EC-BB3F-3AED-91D8-9AF1E803B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Behovsudskydelse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FD2B592-B1EA-509F-D96C-7C0A4C9B2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 dirty="0"/>
              <a:t>I hvor høj grad er kulturen tilbøjelig til at give efter for sine behov.</a:t>
            </a:r>
          </a:p>
          <a:p>
            <a:r>
              <a:rPr lang="da-DK" dirty="0"/>
              <a:t>Det handler om selvkontrol. </a:t>
            </a:r>
          </a:p>
          <a:p>
            <a:r>
              <a:rPr lang="da-DK" dirty="0"/>
              <a:t>Kulturer, der er eftergivende eller overbærende, har en tendens til at tillade det enkelte menneske at nyde livet og have det sjovt nu og her.</a:t>
            </a:r>
          </a:p>
          <a:p>
            <a:r>
              <a:rPr lang="da-DK" dirty="0"/>
              <a:t>Modsat er det for kulturer, der fokuserer mere på kontrol og selvkontrol, og er optaget af, at tilfredsstillelse skal begrænses og reguleres af strenge normer.</a:t>
            </a:r>
          </a:p>
          <a:p>
            <a:r>
              <a:rPr lang="da-DK" dirty="0"/>
              <a:t>0 = selvbeherskelse</a:t>
            </a:r>
          </a:p>
          <a:p>
            <a:r>
              <a:rPr lang="da-DK" dirty="0"/>
              <a:t>100 = nydelse</a:t>
            </a:r>
          </a:p>
        </p:txBody>
      </p:sp>
    </p:spTree>
    <p:extLst>
      <p:ext uri="{BB962C8B-B14F-4D97-AF65-F5344CB8AC3E}">
        <p14:creationId xmlns:p14="http://schemas.microsoft.com/office/powerpoint/2010/main" val="2085810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909</Words>
  <Application>Microsoft Office PowerPoint</Application>
  <PresentationFormat>Widescreen</PresentationFormat>
  <Paragraphs>82</Paragraphs>
  <Slides>14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14</vt:i4>
      </vt:variant>
    </vt:vector>
  </HeadingPairs>
  <TitlesOfParts>
    <vt:vector size="19" baseType="lpstr">
      <vt:lpstr>Aptos</vt:lpstr>
      <vt:lpstr>Aptos Display</vt:lpstr>
      <vt:lpstr>Arial</vt:lpstr>
      <vt:lpstr>Calibri</vt:lpstr>
      <vt:lpstr>Office-tema</vt:lpstr>
      <vt:lpstr>Danskernes syn på indvandring</vt:lpstr>
      <vt:lpstr>Dagens program</vt:lpstr>
      <vt:lpstr>Hofstedes kulturelle dimensioner</vt:lpstr>
      <vt:lpstr>Magtdistance</vt:lpstr>
      <vt:lpstr>Kollektivisme versus individualisme</vt:lpstr>
      <vt:lpstr>Femininitet versus maskulinitet</vt:lpstr>
      <vt:lpstr>Sikkerhedsundvigelse</vt:lpstr>
      <vt:lpstr>Langsigtet versus kortsigtet livsorientering</vt:lpstr>
      <vt:lpstr>Behovsudskydelse</vt:lpstr>
      <vt:lpstr>Fra i går: Danmark sammenlignet med andre lande</vt:lpstr>
      <vt:lpstr>Danskernes syn på indvandring</vt:lpstr>
      <vt:lpstr>Brainstorm</vt:lpstr>
      <vt:lpstr>Fordomme og stereotyper</vt:lpstr>
      <vt:lpstr>Kontaktteorien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Natasja Bøge Droob</dc:creator>
  <cp:lastModifiedBy>Natasja Bøge Droob</cp:lastModifiedBy>
  <cp:revision>4</cp:revision>
  <dcterms:created xsi:type="dcterms:W3CDTF">2026-04-15T11:52:37Z</dcterms:created>
  <dcterms:modified xsi:type="dcterms:W3CDTF">2026-04-16T09:34:24Z</dcterms:modified>
</cp:coreProperties>
</file>