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98" d="100"/>
          <a:sy n="98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460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347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018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43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37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781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83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04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14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89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06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5957B-8B6E-4A44-8A52-A844D0B2BBE6}" type="datetimeFigureOut">
              <a:rPr lang="da-DK" smtClean="0"/>
              <a:t>29/09/19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6AFE-DC27-F544-92B8-4EBA16F8F81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07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13" Type="http://schemas.openxmlformats.org/officeDocument/2006/relationships/image" Target="../media/image16.jpg"/><Relationship Id="rId14" Type="http://schemas.openxmlformats.org/officeDocument/2006/relationships/image" Target="../media/image17.jpg"/><Relationship Id="rId1" Type="http://schemas.microsoft.com/office/2007/relationships/media" Target="../media/media12.mp3"/><Relationship Id="rId2" Type="http://schemas.openxmlformats.org/officeDocument/2006/relationships/audio" Target="../media/media12.mp3"/><Relationship Id="rId3" Type="http://schemas.microsoft.com/office/2007/relationships/media" Target="../media/media13.mp3"/><Relationship Id="rId4" Type="http://schemas.openxmlformats.org/officeDocument/2006/relationships/audio" Target="../media/media13.mp3"/><Relationship Id="rId5" Type="http://schemas.microsoft.com/office/2007/relationships/media" Target="../media/media14.mp3"/><Relationship Id="rId6" Type="http://schemas.openxmlformats.org/officeDocument/2006/relationships/audio" Target="../media/media14.mp3"/><Relationship Id="rId7" Type="http://schemas.microsoft.com/office/2007/relationships/media" Target="../media/media15.mp3"/><Relationship Id="rId8" Type="http://schemas.openxmlformats.org/officeDocument/2006/relationships/audio" Target="../media/media15.mp3"/><Relationship Id="rId9" Type="http://schemas.microsoft.com/office/2007/relationships/media" Target="../media/media16.mp3"/><Relationship Id="rId10" Type="http://schemas.openxmlformats.org/officeDocument/2006/relationships/audio" Target="../media/media16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4" Type="http://schemas.openxmlformats.org/officeDocument/2006/relationships/audio" Target="../media/media18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7" Type="http://schemas.openxmlformats.org/officeDocument/2006/relationships/hyperlink" Target="https://www.youtube.com/watch?v=1uYWYWPc9HU" TargetMode="External"/><Relationship Id="rId8" Type="http://schemas.openxmlformats.org/officeDocument/2006/relationships/image" Target="../media/image6.png"/><Relationship Id="rId1" Type="http://schemas.microsoft.com/office/2007/relationships/media" Target="../media/media17.mp3"/><Relationship Id="rId2" Type="http://schemas.openxmlformats.org/officeDocument/2006/relationships/audio" Target="../media/media17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d8yw2rYgNw" TargetMode="Externa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7" Type="http://schemas.openxmlformats.org/officeDocument/2006/relationships/hyperlink" Target="https://www.youtube.com/watch?v=cH8hG1Thac4" TargetMode="External"/><Relationship Id="rId8" Type="http://schemas.openxmlformats.org/officeDocument/2006/relationships/image" Target="../media/image9.png"/><Relationship Id="rId9" Type="http://schemas.openxmlformats.org/officeDocument/2006/relationships/image" Target="../media/image6.png"/><Relationship Id="rId10" Type="http://schemas.openxmlformats.org/officeDocument/2006/relationships/image" Target="../media/image10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microsoft.com/office/2007/relationships/media" Target="../media/media10.mp3"/><Relationship Id="rId6" Type="http://schemas.openxmlformats.org/officeDocument/2006/relationships/audio" Target="../media/media10.mp3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2.jpg"/><Relationship Id="rId9" Type="http://schemas.openxmlformats.org/officeDocument/2006/relationships/image" Target="../media/image6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hi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231675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Hook, Break &amp; Gimmick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 smtClean="0"/>
              <a:t>3 vigtige elementer i et HIT</a:t>
            </a:r>
          </a:p>
          <a:p>
            <a:r>
              <a:rPr lang="da-DK" dirty="0" smtClean="0"/>
              <a:t>Centrale elementer for vores oplevelse af musikken og derfor et godt sted at starte sin analyse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14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GIMMICK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 smtClean="0"/>
              <a:t>Noget mærkeligt</a:t>
            </a:r>
          </a:p>
          <a:p>
            <a:r>
              <a:rPr lang="da-DK" dirty="0" smtClean="0"/>
              <a:t>En joke</a:t>
            </a:r>
          </a:p>
          <a:p>
            <a:r>
              <a:rPr lang="da-DK" dirty="0" smtClean="0"/>
              <a:t>Noget malplaceret</a:t>
            </a:r>
          </a:p>
          <a:p>
            <a:r>
              <a:rPr lang="da-DK" dirty="0" smtClean="0"/>
              <a:t>Noget særpræget</a:t>
            </a:r>
          </a:p>
          <a:p>
            <a:r>
              <a:rPr lang="da-DK" dirty="0" smtClean="0"/>
              <a:t>Ikke altid umiddelbart hørbart ved første gennemlytning</a:t>
            </a:r>
          </a:p>
          <a:p>
            <a:r>
              <a:rPr lang="da-DK" dirty="0" smtClean="0"/>
              <a:t>Et signal om nummerets dybereliggende betydning</a:t>
            </a:r>
          </a:p>
          <a:p>
            <a:r>
              <a:rPr lang="da-DK" dirty="0" smtClean="0"/>
              <a:t>Til </a:t>
            </a:r>
            <a:r>
              <a:rPr lang="da-DK" dirty="0" err="1" smtClean="0"/>
              <a:t>underbyggelse</a:t>
            </a:r>
            <a:r>
              <a:rPr lang="da-DK" dirty="0" smtClean="0"/>
              <a:t> af en bestemt stemning eller et særligt udtryk i nummeret</a:t>
            </a:r>
            <a:endParaRPr lang="da-DK" dirty="0"/>
          </a:p>
        </p:txBody>
      </p:sp>
      <p:pic>
        <p:nvPicPr>
          <p:cNvPr id="4" name="Billede 3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90" y="414867"/>
            <a:ext cx="918633" cy="918633"/>
          </a:xfrm>
          <a:prstGeom prst="rect">
            <a:avLst/>
          </a:prstGeom>
        </p:spPr>
      </p:pic>
      <p:pic>
        <p:nvPicPr>
          <p:cNvPr id="5" name="Billede 4" descr="Screen-Shot-2013-09-05-at-11.05.14-AM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59" y="1333500"/>
            <a:ext cx="3116024" cy="18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GIMMICK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Langt fra alle hits har gimmicks, men her er 5 gode eksempler </a:t>
            </a:r>
            <a:r>
              <a:rPr lang="mr-IN" dirty="0" smtClean="0"/>
              <a:t>–</a:t>
            </a:r>
            <a:r>
              <a:rPr lang="da-DK" dirty="0" smtClean="0"/>
              <a:t> overvej hvad gimmicken er og deres bidrag til udtrykket:</a:t>
            </a:r>
          </a:p>
          <a:p>
            <a:pPr>
              <a:buFontTx/>
              <a:buChar char="-"/>
            </a:pPr>
            <a:r>
              <a:rPr lang="da-DK" dirty="0" smtClean="0"/>
              <a:t>AC/DC: Hells Bells</a:t>
            </a:r>
          </a:p>
          <a:p>
            <a:pPr>
              <a:buFontTx/>
              <a:buChar char="-"/>
            </a:pPr>
            <a:r>
              <a:rPr lang="da-DK" dirty="0" smtClean="0"/>
              <a:t>Pink Floyd: Money</a:t>
            </a:r>
          </a:p>
          <a:p>
            <a:pPr>
              <a:buFontTx/>
              <a:buChar char="-"/>
            </a:pPr>
            <a:r>
              <a:rPr lang="da-DK" dirty="0" smtClean="0"/>
              <a:t>Monsters and Men: Little Talks (skibs- og    sømandstema i tekst og video) </a:t>
            </a:r>
          </a:p>
          <a:p>
            <a:pPr>
              <a:buFontTx/>
              <a:buChar char="-"/>
            </a:pPr>
            <a:r>
              <a:rPr lang="da-DK" dirty="0" smtClean="0"/>
              <a:t>Little Talks: Breakdown </a:t>
            </a:r>
          </a:p>
          <a:p>
            <a:pPr>
              <a:buFontTx/>
              <a:buChar char="-"/>
            </a:pPr>
            <a:r>
              <a:rPr lang="da-DK" dirty="0" err="1" smtClean="0"/>
              <a:t>Rag’n</a:t>
            </a:r>
            <a:r>
              <a:rPr lang="da-DK" dirty="0" smtClean="0"/>
              <a:t> Bone Man: Human </a:t>
            </a:r>
          </a:p>
          <a:p>
            <a:endParaRPr lang="da-DK" dirty="0"/>
          </a:p>
        </p:txBody>
      </p:sp>
      <p:pic>
        <p:nvPicPr>
          <p:cNvPr id="4" name="Hells Bells gimmi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0000" y="3031066"/>
            <a:ext cx="321733" cy="321733"/>
          </a:xfrm>
          <a:prstGeom prst="rect">
            <a:avLst/>
          </a:prstGeom>
        </p:spPr>
      </p:pic>
      <p:pic>
        <p:nvPicPr>
          <p:cNvPr id="5" name="Money gimmic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94665" y="3513666"/>
            <a:ext cx="321733" cy="321733"/>
          </a:xfrm>
          <a:prstGeom prst="rect">
            <a:avLst/>
          </a:prstGeom>
        </p:spPr>
      </p:pic>
      <p:pic>
        <p:nvPicPr>
          <p:cNvPr id="6" name="Little Talks HEY gimmic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57332" y="4497915"/>
            <a:ext cx="332317" cy="332317"/>
          </a:xfrm>
          <a:prstGeom prst="rect">
            <a:avLst/>
          </a:prstGeom>
        </p:spPr>
      </p:pic>
      <p:pic>
        <p:nvPicPr>
          <p:cNvPr id="7" name="Little Talks Skibs gimmick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99517" y="4927601"/>
            <a:ext cx="357715" cy="357715"/>
          </a:xfrm>
          <a:prstGeom prst="rect">
            <a:avLst/>
          </a:prstGeom>
        </p:spPr>
      </p:pic>
      <p:pic>
        <p:nvPicPr>
          <p:cNvPr id="8" name="Human gimmick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57232" y="5429250"/>
            <a:ext cx="321734" cy="321734"/>
          </a:xfrm>
          <a:prstGeom prst="rect">
            <a:avLst/>
          </a:prstGeom>
        </p:spPr>
      </p:pic>
      <p:pic>
        <p:nvPicPr>
          <p:cNvPr id="9" name="Billede 8" descr="bfe2cc5a-b811-40c9-b1ef-3c4f64bacf03_l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62" y="4656668"/>
            <a:ext cx="1421807" cy="947128"/>
          </a:xfrm>
          <a:prstGeom prst="rect">
            <a:avLst/>
          </a:prstGeom>
        </p:spPr>
      </p:pic>
      <p:pic>
        <p:nvPicPr>
          <p:cNvPr id="10" name="Billede 9" descr="photo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32" y="4927601"/>
            <a:ext cx="910167" cy="4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2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9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4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10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maxresdefaul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717" cy="17039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GIMMICK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Se hele musikvideoen og find mindst 2 musikalske gimmicks, som underbygger noget i fortællingen</a:t>
            </a:r>
          </a:p>
          <a:p>
            <a:r>
              <a:rPr lang="da-DK" dirty="0" smtClean="0">
                <a:hlinkClick r:id="rId7"/>
              </a:rPr>
              <a:t>Karma Police </a:t>
            </a:r>
            <a:r>
              <a:rPr lang="mr-IN" dirty="0" smtClean="0">
                <a:hlinkClick r:id="rId7"/>
              </a:rPr>
              <a:t>–</a:t>
            </a:r>
            <a:r>
              <a:rPr lang="da-DK" dirty="0" smtClean="0">
                <a:hlinkClick r:id="rId7"/>
              </a:rPr>
              <a:t> musikvideo</a:t>
            </a:r>
            <a:endParaRPr lang="da-DK" dirty="0" smtClean="0"/>
          </a:p>
          <a:p>
            <a:r>
              <a:rPr lang="da-DK" dirty="0" smtClean="0"/>
              <a:t>Gimmick 1: </a:t>
            </a:r>
          </a:p>
          <a:p>
            <a:pPr marL="0" indent="0">
              <a:buNone/>
            </a:pPr>
            <a:r>
              <a:rPr lang="da-DK" dirty="0" smtClean="0"/>
              <a:t>- Forvrænget baggrundsvokal 2. vers</a:t>
            </a:r>
          </a:p>
          <a:p>
            <a:r>
              <a:rPr lang="da-DK" dirty="0" smtClean="0"/>
              <a:t>Gimmick 2:</a:t>
            </a:r>
          </a:p>
          <a:p>
            <a:pPr>
              <a:buFontTx/>
              <a:buChar char="-"/>
            </a:pPr>
            <a:r>
              <a:rPr lang="da-DK" dirty="0" smtClean="0"/>
              <a:t>Dissonerende og forvrænget guitar i </a:t>
            </a:r>
            <a:r>
              <a:rPr lang="da-DK" dirty="0" err="1" smtClean="0"/>
              <a:t>outro</a:t>
            </a:r>
            <a:endParaRPr lang="da-DK" dirty="0" smtClean="0"/>
          </a:p>
          <a:p>
            <a:pPr>
              <a:buFontTx/>
              <a:buChar char="-"/>
            </a:pPr>
            <a:r>
              <a:rPr lang="da-DK" dirty="0" smtClean="0"/>
              <a:t>HVORFOR? </a:t>
            </a:r>
            <a:endParaRPr lang="da-DK" dirty="0"/>
          </a:p>
        </p:txBody>
      </p:sp>
      <p:pic>
        <p:nvPicPr>
          <p:cNvPr id="5" name="Karma baggrundsvokalgimmi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33067" y="3979333"/>
            <a:ext cx="353484" cy="353484"/>
          </a:xfrm>
          <a:prstGeom prst="rect">
            <a:avLst/>
          </a:prstGeom>
        </p:spPr>
      </p:pic>
      <p:pic>
        <p:nvPicPr>
          <p:cNvPr id="6" name="Karma dissonerende guitargimmic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0365" y="5115984"/>
            <a:ext cx="321734" cy="32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8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9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h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10" y="0"/>
            <a:ext cx="3382789" cy="29091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HOOK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Får lytteren til at ”bide på”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Det der umiddelbart rammer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Det der sætter sig på hjernen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Er typisk en simpel, sangbar melodi, som kommer mange gange enten i vokal (omkvæd) eller instrumentalt (mellemspil)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Kan også være en særlig rytme eller akkordprogression uden særlige melodiske kvaliteter</a:t>
            </a:r>
          </a:p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ali-upperc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28" y="0"/>
            <a:ext cx="9198928" cy="67399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HOOK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Et nummer kan have flere hook-lines, men måske ét centralt hook (hovedmotiv)</a:t>
            </a:r>
          </a:p>
          <a:p>
            <a:r>
              <a:rPr lang="da-DK" dirty="0" smtClean="0"/>
              <a:t>Enkelte numre har et ”</a:t>
            </a:r>
            <a:r>
              <a:rPr lang="da-DK" dirty="0" err="1" smtClean="0"/>
              <a:t>killer</a:t>
            </a:r>
            <a:r>
              <a:rPr lang="da-DK" dirty="0" smtClean="0"/>
              <a:t>-hook”- melodier som bliver til historiske evergreens, eller lige præcis de linjer i en sang, som et band kan få alle på stadion til at synge med på</a:t>
            </a:r>
          </a:p>
        </p:txBody>
      </p:sp>
    </p:spTree>
    <p:extLst>
      <p:ext uri="{BB962C8B-B14F-4D97-AF65-F5344CB8AC3E}">
        <p14:creationId xmlns:p14="http://schemas.microsoft.com/office/powerpoint/2010/main" val="31803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HOOK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To principper er særligt vigtige at fokusere på i sin hook-analyse:</a:t>
            </a:r>
          </a:p>
          <a:p>
            <a:r>
              <a:rPr lang="da-DK" b="1" dirty="0" smtClean="0"/>
              <a:t>Det simple (kompleksitetsgrad)</a:t>
            </a:r>
            <a:r>
              <a:rPr lang="da-DK" dirty="0" smtClean="0"/>
              <a:t>: </a:t>
            </a:r>
          </a:p>
          <a:p>
            <a:pPr>
              <a:buFontTx/>
              <a:buChar char="-"/>
            </a:pPr>
            <a:r>
              <a:rPr lang="da-DK" dirty="0" smtClean="0"/>
              <a:t>Hvori består det simple?</a:t>
            </a:r>
          </a:p>
          <a:p>
            <a:pPr>
              <a:buFontTx/>
              <a:buChar char="-"/>
            </a:pPr>
            <a:r>
              <a:rPr lang="da-DK" dirty="0" smtClean="0"/>
              <a:t>Hvorfor er det nemt at synge med på?</a:t>
            </a:r>
          </a:p>
          <a:p>
            <a:r>
              <a:rPr lang="da-DK" b="1" dirty="0" smtClean="0"/>
              <a:t>Gentagelsen:</a:t>
            </a:r>
          </a:p>
          <a:p>
            <a:pPr>
              <a:buFontTx/>
              <a:buChar char="-"/>
            </a:pPr>
            <a:r>
              <a:rPr lang="da-DK" dirty="0" smtClean="0"/>
              <a:t>Hvordan gentages det?</a:t>
            </a:r>
          </a:p>
          <a:p>
            <a:pPr>
              <a:buFontTx/>
              <a:buChar char="-"/>
            </a:pPr>
            <a:r>
              <a:rPr lang="da-DK" dirty="0" smtClean="0"/>
              <a:t>Hvor og hvor ofte gentages det?</a:t>
            </a:r>
          </a:p>
          <a:p>
            <a:r>
              <a:rPr lang="da-DK" dirty="0" smtClean="0">
                <a:hlinkClick r:id="rId2"/>
              </a:rPr>
              <a:t>How to write a great hook</a:t>
            </a:r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 rot="1285942">
            <a:off x="6985000" y="2804090"/>
            <a:ext cx="1542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 err="1" smtClean="0"/>
              <a:t>Keep</a:t>
            </a:r>
            <a:r>
              <a:rPr lang="da-DK" i="1" dirty="0" smtClean="0"/>
              <a:t> it short</a:t>
            </a:r>
          </a:p>
          <a:p>
            <a:r>
              <a:rPr lang="da-DK" i="1" dirty="0" err="1" smtClean="0"/>
              <a:t>Keep</a:t>
            </a:r>
            <a:r>
              <a:rPr lang="da-DK" i="1" dirty="0" smtClean="0"/>
              <a:t> it simple</a:t>
            </a:r>
            <a:endParaRPr lang="da-DK" i="1" dirty="0"/>
          </a:p>
        </p:txBody>
      </p:sp>
      <p:sp>
        <p:nvSpPr>
          <p:cNvPr id="5" name="Tekstfelt 4"/>
          <p:cNvSpPr txBox="1"/>
          <p:nvPr/>
        </p:nvSpPr>
        <p:spPr>
          <a:xfrm rot="1295250">
            <a:off x="6275916" y="4783666"/>
            <a:ext cx="2513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 smtClean="0"/>
              <a:t>The longer the hook</a:t>
            </a:r>
          </a:p>
          <a:p>
            <a:r>
              <a:rPr lang="da-DK" i="1" dirty="0" smtClean="0"/>
              <a:t>The </a:t>
            </a:r>
            <a:r>
              <a:rPr lang="da-DK" i="1" dirty="0" err="1" smtClean="0"/>
              <a:t>harder</a:t>
            </a:r>
            <a:r>
              <a:rPr lang="da-DK" i="1" dirty="0" smtClean="0"/>
              <a:t> to </a:t>
            </a:r>
            <a:r>
              <a:rPr lang="da-DK" i="1" dirty="0" err="1" smtClean="0"/>
              <a:t>remember</a:t>
            </a:r>
            <a:endParaRPr lang="da-DK" i="1" dirty="0"/>
          </a:p>
        </p:txBody>
      </p:sp>
      <p:pic>
        <p:nvPicPr>
          <p:cNvPr id="6" name="Billede 5" descr="www.mx.d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0"/>
            <a:ext cx="3670300" cy="1053450"/>
          </a:xfrm>
          <a:prstGeom prst="rect">
            <a:avLst/>
          </a:prstGeom>
        </p:spPr>
      </p:pic>
      <p:pic>
        <p:nvPicPr>
          <p:cNvPr id="7" name="Billede 6" descr="logo_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83" y="5718526"/>
            <a:ext cx="4828116" cy="10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HOOK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 smtClean="0"/>
              <a:t>Øvelse: Hvilke sange stammer disse 10 ”</a:t>
            </a:r>
            <a:r>
              <a:rPr lang="da-DK" dirty="0" err="1" smtClean="0"/>
              <a:t>killer</a:t>
            </a:r>
            <a:r>
              <a:rPr lang="da-DK" dirty="0" smtClean="0"/>
              <a:t>-hooks” fra?</a:t>
            </a:r>
          </a:p>
          <a:p>
            <a:pPr>
              <a:buFontTx/>
              <a:buChar char="-"/>
            </a:pPr>
            <a:r>
              <a:rPr lang="da-DK" dirty="0" smtClean="0"/>
              <a:t>Skriv navn på sang og kunstner.</a:t>
            </a:r>
          </a:p>
          <a:p>
            <a:pPr>
              <a:buFontTx/>
              <a:buChar char="-"/>
            </a:pPr>
            <a:r>
              <a:rPr lang="da-DK" dirty="0" smtClean="0"/>
              <a:t>Skriv om hooket ligger i vokal, instrument (hvilket instrument?) eller begge dele.</a:t>
            </a:r>
          </a:p>
          <a:p>
            <a:r>
              <a:rPr lang="da-DK" dirty="0" smtClean="0"/>
              <a:t>Hookkavalkade:</a:t>
            </a:r>
          </a:p>
          <a:p>
            <a:r>
              <a:rPr lang="da-DK" dirty="0" smtClean="0"/>
              <a:t>Hook i vokal:</a:t>
            </a:r>
          </a:p>
          <a:p>
            <a:r>
              <a:rPr lang="da-DK" dirty="0" smtClean="0"/>
              <a:t>Instrumentalt hook:</a:t>
            </a:r>
          </a:p>
          <a:p>
            <a:r>
              <a:rPr lang="da-DK" dirty="0"/>
              <a:t>Hook båret af rytme og </a:t>
            </a:r>
            <a:r>
              <a:rPr lang="da-DK" dirty="0" smtClean="0"/>
              <a:t>akkordprogression:</a:t>
            </a:r>
          </a:p>
          <a:p>
            <a:r>
              <a:rPr lang="da-DK" dirty="0" smtClean="0"/>
              <a:t>Alle dele på én gang:</a:t>
            </a:r>
          </a:p>
          <a:p>
            <a:endParaRPr lang="da-DK" dirty="0"/>
          </a:p>
        </p:txBody>
      </p:sp>
      <p:pic>
        <p:nvPicPr>
          <p:cNvPr id="4" name="Hookkavalka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18415" y="3752850"/>
            <a:ext cx="359833" cy="359833"/>
          </a:xfrm>
          <a:prstGeom prst="rect">
            <a:avLst/>
          </a:prstGeom>
        </p:spPr>
      </p:pic>
      <p:pic>
        <p:nvPicPr>
          <p:cNvPr id="5" name="No Woman, No Cr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86663" y="4197351"/>
            <a:ext cx="381001" cy="381001"/>
          </a:xfrm>
          <a:prstGeom prst="rect">
            <a:avLst/>
          </a:prstGeom>
        </p:spPr>
      </p:pic>
      <p:pic>
        <p:nvPicPr>
          <p:cNvPr id="6" name="Sweet Child O Min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27500" y="4652436"/>
            <a:ext cx="342899" cy="342899"/>
          </a:xfrm>
          <a:prstGeom prst="rect">
            <a:avLst/>
          </a:prstGeom>
        </p:spPr>
      </p:pic>
      <p:pic>
        <p:nvPicPr>
          <p:cNvPr id="7" name="Viva La Vida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98833" y="5164666"/>
            <a:ext cx="385233" cy="385233"/>
          </a:xfrm>
          <a:prstGeom prst="rect">
            <a:avLst/>
          </a:prstGeom>
        </p:spPr>
      </p:pic>
      <p:pic>
        <p:nvPicPr>
          <p:cNvPr id="8" name="Shape of You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6765" y="5630332"/>
            <a:ext cx="395817" cy="395817"/>
          </a:xfrm>
          <a:prstGeom prst="rect">
            <a:avLst/>
          </a:prstGeom>
        </p:spPr>
      </p:pic>
      <p:pic>
        <p:nvPicPr>
          <p:cNvPr id="9" name="Billede 8" descr="Tina-Album-Greatest-Hits-Mc-Donalds-Logo-Titl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82" y="4112683"/>
            <a:ext cx="4249032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94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7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5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24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13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maxresdefaul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717" cy="17039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HOOK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r>
              <a:rPr lang="da-DK" dirty="0" smtClean="0">
                <a:hlinkClick r:id="rId7"/>
              </a:rPr>
              <a:t>Radiohead: Karma Police</a:t>
            </a:r>
            <a:endParaRPr lang="da-DK" dirty="0" smtClean="0"/>
          </a:p>
          <a:p>
            <a:pPr>
              <a:buFontTx/>
              <a:buChar char="-"/>
            </a:pPr>
            <a:r>
              <a:rPr lang="da-DK" dirty="0" smtClean="0"/>
              <a:t>Nummeret er uden et klart omkvæd, men indeholder mindst 2 centrale hooks (</a:t>
            </a:r>
            <a:r>
              <a:rPr lang="da-DK" dirty="0" err="1" smtClean="0"/>
              <a:t>killer</a:t>
            </a:r>
            <a:r>
              <a:rPr lang="da-DK" dirty="0" smtClean="0"/>
              <a:t>-hooks?) Kan I finde dem?</a:t>
            </a:r>
          </a:p>
          <a:p>
            <a:r>
              <a:rPr lang="da-DK" dirty="0" smtClean="0"/>
              <a:t>Hook 1: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Hook 2: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Analyse: Sig noget om kompleksitetsgrad og gentagelse </a:t>
            </a:r>
            <a:r>
              <a:rPr lang="mr-IN" dirty="0" smtClean="0"/>
              <a:t>–</a:t>
            </a:r>
            <a:r>
              <a:rPr lang="da-DK" dirty="0" smtClean="0"/>
              <a:t> hvorfor er det hooks?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083" y="4447116"/>
            <a:ext cx="7418916" cy="990509"/>
          </a:xfrm>
          <a:prstGeom prst="rect">
            <a:avLst/>
          </a:prstGeom>
        </p:spPr>
      </p:pic>
      <p:pic>
        <p:nvPicPr>
          <p:cNvPr id="9" name="Karma Police Hook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59232" y="5621534"/>
            <a:ext cx="341115" cy="34111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6286" y="3390227"/>
            <a:ext cx="4691832" cy="915004"/>
          </a:xfrm>
          <a:prstGeom prst="rect">
            <a:avLst/>
          </a:prstGeom>
        </p:spPr>
      </p:pic>
      <p:pic>
        <p:nvPicPr>
          <p:cNvPr id="4" name="Karma Police Hook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80703" y="3741506"/>
            <a:ext cx="357057" cy="35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2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break-481819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BREAK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Et break skaber (fornyet) </a:t>
            </a:r>
            <a:r>
              <a:rPr lang="da-DK" b="1" dirty="0" smtClean="0"/>
              <a:t>fokus</a:t>
            </a:r>
            <a:r>
              <a:rPr lang="da-DK" dirty="0" smtClean="0"/>
              <a:t>/opmærksomhed</a:t>
            </a:r>
          </a:p>
          <a:p>
            <a:r>
              <a:rPr lang="da-DK" dirty="0" smtClean="0"/>
              <a:t>Peger ofte på en </a:t>
            </a:r>
            <a:r>
              <a:rPr lang="da-DK" b="1" dirty="0" smtClean="0"/>
              <a:t>pointe </a:t>
            </a:r>
            <a:r>
              <a:rPr lang="da-DK" dirty="0" smtClean="0"/>
              <a:t>i teksten</a:t>
            </a:r>
          </a:p>
          <a:p>
            <a:r>
              <a:rPr lang="da-DK" dirty="0" smtClean="0"/>
              <a:t>”Vækker” lytteren, skaber </a:t>
            </a:r>
            <a:r>
              <a:rPr lang="da-DK" b="1" dirty="0" smtClean="0"/>
              <a:t>afveksling</a:t>
            </a:r>
          </a:p>
          <a:p>
            <a:r>
              <a:rPr lang="da-DK" dirty="0" smtClean="0"/>
              <a:t>Skaber </a:t>
            </a:r>
            <a:r>
              <a:rPr lang="da-DK" b="1" dirty="0" smtClean="0"/>
              <a:t>spænding</a:t>
            </a:r>
            <a:r>
              <a:rPr lang="da-DK" dirty="0" smtClean="0"/>
              <a:t>, sætter lytteren i venteposition (forventning) </a:t>
            </a:r>
            <a:r>
              <a:rPr lang="mr-IN" dirty="0" smtClean="0"/>
              <a:t>–</a:t>
            </a:r>
            <a:r>
              <a:rPr lang="da-DK" dirty="0" smtClean="0"/>
              <a:t> forløsningen kommer, når det grundlæggende </a:t>
            </a:r>
            <a:r>
              <a:rPr lang="da-DK" dirty="0" err="1" smtClean="0"/>
              <a:t>groove</a:t>
            </a:r>
            <a:r>
              <a:rPr lang="da-DK" dirty="0" smtClean="0"/>
              <a:t> vender tilbage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637739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9fe3ebf900c3a69f007210bdde87879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68" y="1"/>
            <a:ext cx="6254750" cy="16001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 smtClean="0"/>
              <a:t>Et break betyder ikke nødvendigvis at musikken stopper</a:t>
            </a:r>
          </a:p>
          <a:p>
            <a:r>
              <a:rPr lang="da-DK" dirty="0" smtClean="0"/>
              <a:t>Et break kan være kort</a:t>
            </a:r>
          </a:p>
          <a:p>
            <a:pPr>
              <a:buFontTx/>
              <a:buChar char="-"/>
            </a:pPr>
            <a:r>
              <a:rPr lang="da-DK" dirty="0" err="1" smtClean="0"/>
              <a:t>Hello</a:t>
            </a:r>
            <a:r>
              <a:rPr lang="da-DK" dirty="0" smtClean="0"/>
              <a:t>: 1 takt break inden omkvæd</a:t>
            </a:r>
          </a:p>
          <a:p>
            <a:pPr>
              <a:buFontTx/>
              <a:buChar char="-"/>
            </a:pPr>
            <a:r>
              <a:rPr lang="da-DK" dirty="0" smtClean="0"/>
              <a:t>Smuk som et stjerneskud: 1 takt break før og efter omkvæd. Hvad er forskellen?</a:t>
            </a:r>
          </a:p>
          <a:p>
            <a:r>
              <a:rPr lang="da-DK" dirty="0" smtClean="0"/>
              <a:t>Et break kan være langt </a:t>
            </a:r>
            <a:r>
              <a:rPr lang="mr-IN" dirty="0" smtClean="0"/>
              <a:t>–</a:t>
            </a:r>
            <a:r>
              <a:rPr lang="da-DK" dirty="0" smtClean="0"/>
              <a:t> så kan man kalde det ”breakdown”</a:t>
            </a:r>
          </a:p>
          <a:p>
            <a:pPr>
              <a:buFontTx/>
              <a:buChar char="-"/>
            </a:pPr>
            <a:r>
              <a:rPr lang="da-DK" dirty="0" smtClean="0"/>
              <a:t>Katy Perry: </a:t>
            </a:r>
            <a:r>
              <a:rPr lang="da-DK" i="1" dirty="0" err="1" smtClean="0"/>
              <a:t>Chained</a:t>
            </a:r>
            <a:r>
              <a:rPr lang="da-DK" i="1" dirty="0" smtClean="0"/>
              <a:t> to the </a:t>
            </a:r>
            <a:r>
              <a:rPr lang="da-DK" i="1" dirty="0" err="1" smtClean="0"/>
              <a:t>Rythm</a:t>
            </a:r>
            <a:r>
              <a:rPr lang="da-DK" i="1" dirty="0" smtClean="0"/>
              <a:t> </a:t>
            </a:r>
            <a:r>
              <a:rPr lang="mr-IN" dirty="0" smtClean="0"/>
              <a:t>–</a:t>
            </a:r>
            <a:r>
              <a:rPr lang="da-DK" dirty="0" smtClean="0"/>
              <a:t> breakdown som bro inden omkvæd</a:t>
            </a:r>
          </a:p>
          <a:p>
            <a:r>
              <a:rPr lang="da-DK" dirty="0" smtClean="0"/>
              <a:t>Gå et slide tilbage og overvej, hvad disse breaks gør?</a:t>
            </a:r>
          </a:p>
        </p:txBody>
      </p:sp>
      <p:pic>
        <p:nvPicPr>
          <p:cNvPr id="4" name="Hello kort brea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1609" y="2800350"/>
            <a:ext cx="311150" cy="311150"/>
          </a:xfrm>
          <a:prstGeom prst="rect">
            <a:avLst/>
          </a:prstGeom>
        </p:spPr>
      </p:pic>
      <p:pic>
        <p:nvPicPr>
          <p:cNvPr id="5" name="Smuk som et stjerneskud korte break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04883" y="3558116"/>
            <a:ext cx="321733" cy="321733"/>
          </a:xfrm>
          <a:prstGeom prst="rect">
            <a:avLst/>
          </a:prstGeom>
        </p:spPr>
      </p:pic>
      <p:pic>
        <p:nvPicPr>
          <p:cNvPr id="6" name="Chained to the rythm breakdow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97475" y="5016500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1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4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maxresdefau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717" cy="17039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BREAK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Lav en analyse af breaket i Karma Police </a:t>
            </a:r>
            <a:r>
              <a:rPr lang="mr-IN" dirty="0" smtClean="0"/>
              <a:t>–</a:t>
            </a:r>
            <a:r>
              <a:rPr lang="da-DK" dirty="0" smtClean="0"/>
              <a:t> hvilket slags break, hvorfor der, hvad gør det ved oplevelsen (inddrag gerne titel, tekst i break og ovenstående billede)?</a:t>
            </a:r>
          </a:p>
          <a:p>
            <a:pPr marL="0" indent="0">
              <a:buNone/>
            </a:pPr>
            <a:r>
              <a:rPr lang="da-DK" dirty="0" smtClean="0"/>
              <a:t>- Vi kommer ind i sangen ved andet A-stykke (vers), efter intro og ét A-stykke: </a:t>
            </a:r>
            <a:endParaRPr lang="da-DK" dirty="0"/>
          </a:p>
        </p:txBody>
      </p:sp>
      <p:pic>
        <p:nvPicPr>
          <p:cNvPr id="5" name="Karma Police breakdow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7001" y="5089172"/>
            <a:ext cx="1047749" cy="1047749"/>
          </a:xfrm>
          <a:prstGeom prst="rect">
            <a:avLst/>
          </a:prstGeom>
        </p:spPr>
      </p:pic>
      <p:pic>
        <p:nvPicPr>
          <p:cNvPr id="6" name="Billede 5" descr="give-me-a-break-1432987_960_7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719" y="4646084"/>
            <a:ext cx="2106081" cy="21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628</Words>
  <Application>Microsoft Macintosh PowerPoint</Application>
  <PresentationFormat>Skærmshow (4:3)</PresentationFormat>
  <Paragraphs>80</Paragraphs>
  <Slides>12</Slides>
  <Notes>0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12</vt:i4>
      </vt:variant>
    </vt:vector>
  </HeadingPairs>
  <TitlesOfParts>
    <vt:vector size="13" baseType="lpstr">
      <vt:lpstr>Kontortema</vt:lpstr>
      <vt:lpstr>Hook, Break &amp; Gimmick</vt:lpstr>
      <vt:lpstr>HOOK</vt:lpstr>
      <vt:lpstr>HOOK</vt:lpstr>
      <vt:lpstr>HOOK</vt:lpstr>
      <vt:lpstr>HOOK</vt:lpstr>
      <vt:lpstr>HOOK</vt:lpstr>
      <vt:lpstr>BREAK</vt:lpstr>
      <vt:lpstr>PowerPoint-præsentation</vt:lpstr>
      <vt:lpstr>BREAK</vt:lpstr>
      <vt:lpstr>GIMMICK</vt:lpstr>
      <vt:lpstr>GIMMICK</vt:lpstr>
      <vt:lpstr>GIMMICK</vt:lpstr>
    </vt:vector>
  </TitlesOfParts>
  <Company>Aalborghus Gymnasium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Hook, Break &amp; Gimmick</dc:title>
  <dc:creator>Jacob Højlund</dc:creator>
  <cp:lastModifiedBy>John Mahoney</cp:lastModifiedBy>
  <cp:revision>52</cp:revision>
  <dcterms:created xsi:type="dcterms:W3CDTF">2017-08-07T09:39:59Z</dcterms:created>
  <dcterms:modified xsi:type="dcterms:W3CDTF">2019-09-29T14:34:15Z</dcterms:modified>
</cp:coreProperties>
</file>