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59" r:id="rId3"/>
    <p:sldId id="257" r:id="rId4"/>
    <p:sldId id="258" r:id="rId5"/>
    <p:sldId id="264" r:id="rId6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8D580-C85A-5E4E-90F8-D229B7BDDCDC}" v="56" dt="2026-03-11T09:43:55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42"/>
    <p:restoredTop sz="94531"/>
  </p:normalViewPr>
  <p:slideViewPr>
    <p:cSldViewPr snapToGrid="0" snapToObjects="1">
      <p:cViewPr>
        <p:scale>
          <a:sx n="85" d="100"/>
          <a:sy n="85" d="100"/>
        </p:scale>
        <p:origin x="1920" y="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D4F2A-27BF-584A-9C26-6280D9BCDD3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2B1E3-2E67-6047-A95A-80831549D0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175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390ED-D4A5-4AC8-8566-B41E7A5C591C}" type="slidenum">
              <a:rPr lang="da-DK"/>
              <a:pPr/>
              <a:t>1</a:t>
            </a:fld>
            <a:endParaRPr lang="da-DK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2301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390ED-D4A5-4AC8-8566-B41E7A5C591C}" type="slidenum">
              <a:rPr lang="da-DK"/>
              <a:pPr/>
              <a:t>2</a:t>
            </a:fld>
            <a:endParaRPr lang="da-DK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390ED-D4A5-4AC8-8566-B41E7A5C591C}" type="slidenum">
              <a:rPr lang="da-DK"/>
              <a:pPr/>
              <a:t>3</a:t>
            </a:fld>
            <a:endParaRPr lang="da-DK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390ED-D4A5-4AC8-8566-B41E7A5C591C}" type="slidenum">
              <a:rPr lang="da-DK"/>
              <a:pPr/>
              <a:t>4</a:t>
            </a:fld>
            <a:endParaRPr lang="da-DK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390ED-D4A5-4AC8-8566-B41E7A5C591C}" type="slidenum">
              <a:rPr lang="da-DK"/>
              <a:pPr/>
              <a:t>5</a:t>
            </a:fld>
            <a:endParaRPr lang="da-DK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70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845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48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864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77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284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234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51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577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9381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18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5F746-D401-C845-A531-9BD0689E35AD}" type="datetimeFigureOut">
              <a:rPr lang="da-DK" smtClean="0"/>
              <a:t>10.03.2026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9633E-9565-944A-80A1-3E17215B7EC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346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jpeg"/><Relationship Id="rId2" Type="http://schemas.openxmlformats.org/officeDocument/2006/relationships/audio" Target="file:////Users/sofie/Documents/Arbejde/Musik/Rytmisk%20analyse/Groove/57%20-%20Groove%201.mp3" TargetMode="External"/><Relationship Id="rId1" Type="http://schemas.microsoft.com/office/2007/relationships/media" Target="file:////Users/sofie/Documents/Arbejde/Musik/Rytmisk%20analyse/Groove/57%20-%20Groove%201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jpeg"/><Relationship Id="rId2" Type="http://schemas.openxmlformats.org/officeDocument/2006/relationships/audio" Target="file:////Users/sofie/Documents/Arbejde/Musik/Rytmisk%20analyse/Groove/59%20-%20Groove%203.mp3" TargetMode="External"/><Relationship Id="rId1" Type="http://schemas.microsoft.com/office/2007/relationships/media" Target="file:////Users/sofie/Documents/Arbejde/Musik/Rytmisk%20analyse/Groove/59%20-%20Groove%203.mp3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solidFill>
            <a:schemeClr val="tx1"/>
          </a:solidFill>
        </p:spPr>
        <p:txBody>
          <a:bodyPr rIns="720000"/>
          <a:lstStyle/>
          <a:p>
            <a:pPr algn="r" eaLnBrk="1" hangingPunct="1"/>
            <a:br>
              <a:rPr lang="da-DK" sz="2400" dirty="0">
                <a:solidFill>
                  <a:srgbClr val="C87700"/>
                </a:solidFill>
                <a:latin typeface="AGaramond"/>
              </a:rPr>
            </a:br>
            <a:r>
              <a:rPr lang="da-DK" sz="2400" dirty="0">
                <a:solidFill>
                  <a:srgbClr val="C87700"/>
                </a:solidFill>
                <a:latin typeface="AGaramond"/>
              </a:rPr>
              <a:t>GROOVE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da-DK" sz="2400" dirty="0">
                <a:solidFill>
                  <a:srgbClr val="C87700"/>
                </a:solidFill>
                <a:latin typeface="AGaramond"/>
              </a:rPr>
              <a:t>PULS/TAKT-RAMMEN</a:t>
            </a:r>
          </a:p>
          <a:p>
            <a:pPr eaLnBrk="1" hangingPunct="1">
              <a:buFontTx/>
              <a:buNone/>
            </a:pPr>
            <a:endParaRPr lang="da-DK" sz="2400" dirty="0">
              <a:solidFill>
                <a:srgbClr val="C87700"/>
              </a:solidFill>
              <a:latin typeface="AGaramond"/>
            </a:endParaRPr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44450"/>
            <a:ext cx="4492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4705" y="1616995"/>
            <a:ext cx="5605751" cy="5124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lum bright="10000"/>
          </a:blip>
          <a:srcRect/>
          <a:stretch>
            <a:fillRect/>
          </a:stretch>
        </p:blipFill>
        <p:spPr bwMode="auto">
          <a:xfrm>
            <a:off x="110802" y="1195204"/>
            <a:ext cx="973137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7661678" y="3018719"/>
            <a:ext cx="1435100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64778" y="1177295"/>
            <a:ext cx="432000" cy="4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boks 8"/>
          <p:cNvSpPr txBox="1"/>
          <p:nvPr/>
        </p:nvSpPr>
        <p:spPr>
          <a:xfrm>
            <a:off x="5390376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87700"/>
                </a:solidFill>
                <a:latin typeface="AGaramond"/>
              </a:rPr>
              <a:t>ROCKMUSIK I TID OG RUM </a:t>
            </a:r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3B631E5-7034-8995-859C-CA0EF80DA06E}"/>
              </a:ext>
            </a:extLst>
          </p:cNvPr>
          <p:cNvSpPr txBox="1"/>
          <p:nvPr/>
        </p:nvSpPr>
        <p:spPr>
          <a:xfrm>
            <a:off x="1412081" y="2029609"/>
            <a:ext cx="215681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da-DK" sz="1400" dirty="0">
                <a:solidFill>
                  <a:srgbClr val="C87700"/>
                </a:solidFill>
                <a:latin typeface="AGaramond"/>
              </a:rPr>
              <a:t>BEATMARKERING</a:t>
            </a:r>
            <a:r>
              <a:rPr lang="da-DK" sz="1400" dirty="0">
                <a:latin typeface="AGaramond"/>
              </a:rPr>
              <a:t> er at en stemme spiller </a:t>
            </a:r>
            <a:r>
              <a:rPr lang="da-DK" sz="1400" i="1" dirty="0">
                <a:latin typeface="AGaramond"/>
              </a:rPr>
              <a:t>på puls-</a:t>
            </a:r>
            <a:br>
              <a:rPr lang="da-DK" sz="1400" i="1" dirty="0">
                <a:latin typeface="AGaramond"/>
              </a:rPr>
            </a:br>
            <a:r>
              <a:rPr lang="da-DK" sz="1400" i="1" dirty="0">
                <a:latin typeface="AGaramond"/>
              </a:rPr>
              <a:t>slagene</a:t>
            </a:r>
            <a:r>
              <a:rPr lang="da-DK" sz="1400" dirty="0">
                <a:latin typeface="AGaramond"/>
              </a:rPr>
              <a:t> eller </a:t>
            </a:r>
            <a:r>
              <a:rPr lang="da-DK" sz="1400" i="1" dirty="0">
                <a:latin typeface="AGaramond"/>
              </a:rPr>
              <a:t>underdeling af pulsen</a:t>
            </a:r>
            <a:r>
              <a:rPr lang="da-DK" sz="1400" dirty="0">
                <a:latin typeface="AGaramond"/>
              </a:rPr>
              <a:t>.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1E57B20-F3A5-6C3B-DB05-D6AA44CBA1BF}"/>
              </a:ext>
            </a:extLst>
          </p:cNvPr>
          <p:cNvSpPr txBox="1"/>
          <p:nvPr/>
        </p:nvSpPr>
        <p:spPr>
          <a:xfrm>
            <a:off x="1187450" y="4298319"/>
            <a:ext cx="2718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rgbClr val="C87700"/>
                </a:solidFill>
                <a:latin typeface="AGaramond"/>
              </a:rPr>
              <a:t>MODRYTME</a:t>
            </a:r>
            <a:r>
              <a:rPr lang="da-DK" sz="1200" dirty="0">
                <a:latin typeface="AGaramond"/>
              </a:rPr>
              <a:t> er, at en stemme fx laver rytmiske markeringer </a:t>
            </a:r>
            <a:r>
              <a:rPr lang="da-DK" sz="1200" i="1" dirty="0">
                <a:latin typeface="AGaramond"/>
              </a:rPr>
              <a:t>mellem slagene (</a:t>
            </a:r>
            <a:r>
              <a:rPr lang="da-DK" sz="1200" b="1" i="1" dirty="0">
                <a:latin typeface="AGaramond"/>
              </a:rPr>
              <a:t>SYNKOPER</a:t>
            </a:r>
            <a:r>
              <a:rPr lang="da-DK" sz="1200" i="1" dirty="0">
                <a:latin typeface="AGaramond"/>
              </a:rPr>
              <a:t>)</a:t>
            </a:r>
            <a:r>
              <a:rPr lang="da-DK" sz="1200" dirty="0">
                <a:latin typeface="AGaramond"/>
              </a:rPr>
              <a:t> – at en stemme bryder </a:t>
            </a:r>
            <a:br>
              <a:rPr lang="da-DK" sz="1200" dirty="0">
                <a:latin typeface="AGaramond"/>
              </a:rPr>
            </a:br>
            <a:r>
              <a:rPr lang="da-DK" sz="1200" dirty="0">
                <a:latin typeface="AGaramond"/>
              </a:rPr>
              <a:t>med taktartens betoningsmønster.</a:t>
            </a:r>
          </a:p>
          <a:p>
            <a:endParaRPr lang="da-DK" sz="1200" dirty="0">
              <a:latin typeface="AGaramond"/>
            </a:endParaRPr>
          </a:p>
          <a:p>
            <a:r>
              <a:rPr lang="da-DK" sz="1200" dirty="0">
                <a:solidFill>
                  <a:srgbClr val="C87700"/>
                </a:solidFill>
                <a:latin typeface="AGaramond"/>
              </a:rPr>
              <a:t>OFF-BEAT</a:t>
            </a:r>
            <a:r>
              <a:rPr lang="da-DK" sz="1200" dirty="0">
                <a:latin typeface="AGaramond"/>
              </a:rPr>
              <a:t> findes på 8.-delsplan og på 16.-delsplan. </a:t>
            </a:r>
            <a:r>
              <a:rPr lang="da-DK" sz="1200" dirty="0" err="1">
                <a:latin typeface="AGaramond"/>
              </a:rPr>
              <a:t>Off</a:t>
            </a:r>
            <a:r>
              <a:rPr lang="da-DK" sz="1200" dirty="0">
                <a:latin typeface="AGaramond"/>
              </a:rPr>
              <a:t>-beat er en konsekvent markering af alle underdelingerne </a:t>
            </a:r>
            <a:r>
              <a:rPr lang="da-DK" sz="1200" i="1" dirty="0">
                <a:latin typeface="AGaramond"/>
              </a:rPr>
              <a:t>mellem pulsslagene</a:t>
            </a:r>
            <a:r>
              <a:rPr lang="da-DK" sz="1200" dirty="0">
                <a:latin typeface="AGaramond"/>
              </a:rPr>
              <a:t>.</a:t>
            </a:r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365669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solidFill>
            <a:schemeClr val="tx1"/>
          </a:solidFill>
        </p:spPr>
        <p:txBody>
          <a:bodyPr rIns="720000"/>
          <a:lstStyle/>
          <a:p>
            <a:pPr algn="r" eaLnBrk="1" hangingPunct="1"/>
            <a:br>
              <a:rPr lang="da-DK" sz="2400" dirty="0">
                <a:solidFill>
                  <a:srgbClr val="C87700"/>
                </a:solidFill>
                <a:latin typeface="AGaramond"/>
              </a:rPr>
            </a:br>
            <a:r>
              <a:rPr lang="da-DK" sz="2400" dirty="0">
                <a:solidFill>
                  <a:srgbClr val="C87700"/>
                </a:solidFill>
                <a:latin typeface="AGaramond"/>
              </a:rPr>
              <a:t>GROOVE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da-DK" sz="2400" i="1" dirty="0">
                <a:latin typeface="AGaramond"/>
              </a:rPr>
              <a:t>Beatmarkeringen</a:t>
            </a:r>
            <a:r>
              <a:rPr lang="da-DK" sz="2400" dirty="0">
                <a:latin typeface="AGaramond"/>
              </a:rPr>
              <a:t> understøtter pulsen i musikken.</a:t>
            </a:r>
          </a:p>
          <a:p>
            <a:pPr eaLnBrk="1" hangingPunct="1">
              <a:buFontTx/>
              <a:buNone/>
            </a:pPr>
            <a:endParaRPr lang="da-DK" sz="2400" i="1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2400" i="1" dirty="0">
                <a:latin typeface="AGaramond"/>
              </a:rPr>
              <a:t>Modrytmen</a:t>
            </a:r>
            <a:r>
              <a:rPr lang="da-DK" sz="2400" dirty="0">
                <a:latin typeface="AGaramond"/>
              </a:rPr>
              <a:t> understøtter den rytmiske spænding (og variation) i musikken.</a:t>
            </a:r>
          </a:p>
          <a:p>
            <a:pPr eaLnBrk="1" hangingPunct="1">
              <a:buFontTx/>
              <a:buNone/>
            </a:pPr>
            <a:endParaRPr lang="da-DK" sz="2400" i="1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2400" dirty="0">
                <a:latin typeface="AGaramond"/>
              </a:rPr>
              <a:t>Analysen undersøger derfor balancen mellem beatmarkering og modrytme i </a:t>
            </a:r>
            <a:r>
              <a:rPr lang="da-DK" sz="2400" dirty="0" err="1">
                <a:latin typeface="AGaramond"/>
              </a:rPr>
              <a:t>groovet</a:t>
            </a:r>
            <a:r>
              <a:rPr lang="da-DK" sz="2400" dirty="0">
                <a:latin typeface="AGaramond"/>
              </a:rPr>
              <a:t>. Mangler modrytmen, vil vi fornemme musikken stift og kantet, men mangler beatmarkeringen, vil vi fornemme musikken urolig og </a:t>
            </a:r>
            <a:r>
              <a:rPr lang="da-DK" sz="2400" dirty="0" err="1">
                <a:latin typeface="AGaramond"/>
              </a:rPr>
              <a:t>orienteringsløs</a:t>
            </a:r>
            <a:r>
              <a:rPr lang="da-DK" sz="2400" dirty="0">
                <a:latin typeface="AGaramond"/>
              </a:rPr>
              <a:t>.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44450"/>
            <a:ext cx="4492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64778" y="1177295"/>
            <a:ext cx="432000" cy="4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boks 5"/>
          <p:cNvSpPr txBox="1"/>
          <p:nvPr/>
        </p:nvSpPr>
        <p:spPr>
          <a:xfrm>
            <a:off x="5390376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87700"/>
                </a:solidFill>
                <a:latin typeface="AGaramond"/>
              </a:rPr>
              <a:t>ROCKMUSIK I TID OG RUM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980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solidFill>
            <a:schemeClr val="tx1"/>
          </a:solidFill>
        </p:spPr>
        <p:txBody>
          <a:bodyPr rIns="720000"/>
          <a:lstStyle/>
          <a:p>
            <a:pPr algn="r" eaLnBrk="1" hangingPunct="1"/>
            <a:br>
              <a:rPr lang="da-DK" sz="2400" dirty="0">
                <a:solidFill>
                  <a:srgbClr val="C87700"/>
                </a:solidFill>
                <a:latin typeface="AGaramond"/>
              </a:rPr>
            </a:br>
            <a:r>
              <a:rPr lang="da-DK" sz="2400" dirty="0">
                <a:solidFill>
                  <a:srgbClr val="C87700"/>
                </a:solidFill>
                <a:latin typeface="AGaramond"/>
              </a:rPr>
              <a:t>GROOVE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9301"/>
            <a:ext cx="8229600" cy="5174035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da-DK" sz="2400" dirty="0">
                <a:solidFill>
                  <a:srgbClr val="C87700"/>
                </a:solidFill>
                <a:latin typeface="AGaramond"/>
              </a:rPr>
              <a:t>DEFINITION AF GROOVE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Et nummers </a:t>
            </a:r>
            <a:r>
              <a:rPr lang="da-DK" sz="1800" u="sng" dirty="0">
                <a:solidFill>
                  <a:srgbClr val="C87700"/>
                </a:solidFill>
                <a:latin typeface="AGaramond"/>
              </a:rPr>
              <a:t>GROOVE</a:t>
            </a:r>
            <a:r>
              <a:rPr lang="da-DK" sz="1800" dirty="0">
                <a:latin typeface="AGaramond"/>
              </a:rPr>
              <a:t> er det rytmiske sammenspil i det rytmiske orkester.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Et </a:t>
            </a:r>
            <a:r>
              <a:rPr lang="da-DK" sz="1800" u="sng" dirty="0" err="1">
                <a:solidFill>
                  <a:srgbClr val="C87700"/>
                </a:solidFill>
                <a:latin typeface="AGaramond"/>
              </a:rPr>
              <a:t>GROOVE-skema</a:t>
            </a:r>
            <a:r>
              <a:rPr lang="da-DK" sz="1800" dirty="0">
                <a:latin typeface="AGaramond"/>
              </a:rPr>
              <a:t> er en nedskrift af typisk 2-4 takter af et nummer, hvor alle noterede instrumenter opfører sig "typisk" i forhold til deres rolle i resten af nummeret.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Analysen af et nummers GROOVE starter derfor med en rytmisk afdækning af instrumenternes roller i de enkelte </a:t>
            </a:r>
            <a:r>
              <a:rPr lang="da-DK" sz="1800" dirty="0" err="1">
                <a:latin typeface="AGaramond"/>
              </a:rPr>
              <a:t>formled</a:t>
            </a:r>
            <a:r>
              <a:rPr lang="da-DK" sz="1800" dirty="0">
                <a:latin typeface="AGaramond"/>
              </a:rPr>
              <a:t>.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De centrale begreber i analysen af et nummers GROOVE er nummerets:</a:t>
            </a:r>
          </a:p>
          <a:p>
            <a:pPr eaLnBrk="1" hangingPunct="1"/>
            <a:r>
              <a:rPr lang="da-DK" sz="1800" dirty="0">
                <a:latin typeface="AGaramond"/>
              </a:rPr>
              <a:t>beatmarkering og/eller modrytme</a:t>
            </a:r>
          </a:p>
          <a:p>
            <a:pPr eaLnBrk="1" hangingPunct="1"/>
            <a:r>
              <a:rPr lang="da-DK" sz="1800" dirty="0">
                <a:latin typeface="AGaramond"/>
              </a:rPr>
              <a:t>Aktivitetsniveau og udfyldningsgrad</a:t>
            </a:r>
          </a:p>
          <a:p>
            <a:pPr eaLnBrk="1" hangingPunct="1"/>
            <a:r>
              <a:rPr lang="da-DK" sz="1800" dirty="0">
                <a:latin typeface="AGaramond"/>
              </a:rPr>
              <a:t>Komplementaritet</a:t>
            </a:r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44450"/>
            <a:ext cx="4492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64778" y="1177295"/>
            <a:ext cx="432000" cy="4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boks 5"/>
          <p:cNvSpPr txBox="1"/>
          <p:nvPr/>
        </p:nvSpPr>
        <p:spPr>
          <a:xfrm>
            <a:off x="5390376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87700"/>
                </a:solidFill>
                <a:latin typeface="AGaramond"/>
              </a:rPr>
              <a:t>ROCKMUSIK I TID OG RUM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002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3993266" cy="54727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Bassen spiller på alle 4 slag i takten – en 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såkaldt "</a:t>
            </a:r>
            <a:r>
              <a:rPr lang="da-DK" sz="1800" dirty="0" err="1">
                <a:latin typeface="AGaramond"/>
              </a:rPr>
              <a:t>walking</a:t>
            </a:r>
            <a:r>
              <a:rPr lang="da-DK" sz="1800" dirty="0">
                <a:latin typeface="AGaramond"/>
              </a:rPr>
              <a:t> </a:t>
            </a:r>
            <a:r>
              <a:rPr lang="da-DK" sz="1800" dirty="0" err="1">
                <a:latin typeface="AGaramond"/>
              </a:rPr>
              <a:t>bass</a:t>
            </a:r>
            <a:r>
              <a:rPr lang="da-DK" sz="1800" dirty="0">
                <a:latin typeface="AGaramond"/>
              </a:rPr>
              <a:t>" der </a:t>
            </a:r>
            <a:r>
              <a:rPr lang="da-DK" sz="1800" i="1" dirty="0">
                <a:latin typeface="AGaramond"/>
              </a:rPr>
              <a:t>markerer pulsen</a:t>
            </a:r>
            <a:r>
              <a:rPr lang="da-DK" sz="1800" dirty="0">
                <a:latin typeface="AGaramond"/>
              </a:rPr>
              <a:t>.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Stortromme og lilletromme spiller tilsammen 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på alle pulsslag.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Dette kaldes </a:t>
            </a:r>
            <a:r>
              <a:rPr lang="da-DK" sz="1800" b="1" dirty="0">
                <a:latin typeface="AGaramond"/>
              </a:rPr>
              <a:t>beatmarkering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Guitar 2 spiller sammen med lilletrommen på </a:t>
            </a:r>
            <a:br>
              <a:rPr lang="da-DK" sz="1800" dirty="0">
                <a:latin typeface="AGaramond"/>
              </a:rPr>
            </a:br>
            <a:r>
              <a:rPr lang="da-DK" sz="1800" i="1" dirty="0">
                <a:latin typeface="AGaramond"/>
              </a:rPr>
              <a:t>efterslag</a:t>
            </a:r>
            <a:r>
              <a:rPr lang="da-DK" sz="1800" dirty="0">
                <a:latin typeface="AGaramond"/>
              </a:rPr>
              <a:t> (2- og 4-slag).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Betoningen af efterslagene er særligt for rock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og udfordrer 1- og 3-slagets status som de mest betonede slag. </a:t>
            </a:r>
            <a:br>
              <a:rPr lang="da-DK" sz="1800" dirty="0">
                <a:latin typeface="AGaramond"/>
              </a:rPr>
            </a:br>
            <a:r>
              <a:rPr lang="da-DK" sz="1800" dirty="0">
                <a:latin typeface="AGaramond"/>
              </a:rPr>
              <a:t>Dette kaldes </a:t>
            </a:r>
            <a:r>
              <a:rPr lang="da-DK" sz="1800" b="1" dirty="0">
                <a:latin typeface="AGaramond"/>
              </a:rPr>
              <a:t>afterbeat / </a:t>
            </a:r>
            <a:r>
              <a:rPr lang="da-DK" sz="1800" b="1" dirty="0" err="1">
                <a:latin typeface="AGaramond"/>
              </a:rPr>
              <a:t>backbeat</a:t>
            </a:r>
            <a:r>
              <a:rPr lang="da-DK" sz="1800" b="1" dirty="0">
                <a:latin typeface="AGaramond"/>
              </a:rPr>
              <a:t> </a:t>
            </a:r>
            <a:r>
              <a:rPr lang="da-DK" sz="1800" dirty="0">
                <a:latin typeface="AGaramond"/>
              </a:rPr>
              <a:t>og vi taler om </a:t>
            </a:r>
            <a:r>
              <a:rPr lang="da-DK" sz="1800" b="1" dirty="0">
                <a:latin typeface="AGaramond"/>
              </a:rPr>
              <a:t>modrytme</a:t>
            </a: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endParaRPr lang="da-DK" sz="1800" b="1" dirty="0">
              <a:latin typeface="AGaramond"/>
            </a:endParaRPr>
          </a:p>
          <a:p>
            <a:pPr eaLnBrk="1" hangingPunct="1">
              <a:buFontTx/>
              <a:buNone/>
            </a:pPr>
            <a:endParaRPr lang="da-DK" sz="1800" b="1" dirty="0">
              <a:latin typeface="AGaramond"/>
            </a:endParaRPr>
          </a:p>
          <a:p>
            <a:pPr>
              <a:buNone/>
            </a:pPr>
            <a:r>
              <a:rPr lang="da-DK" sz="1800" b="1" dirty="0">
                <a:latin typeface="AGaramond"/>
              </a:rPr>
              <a:t>Modrytme</a:t>
            </a:r>
            <a:r>
              <a:rPr lang="da-DK" sz="1800" dirty="0">
                <a:latin typeface="AGaramond"/>
              </a:rPr>
              <a:t> ses også i Sax og Guitar 1, der spiller en rytmisk figur, der går på tværs af pulsslagene – halvdelen af tonerne ligger </a:t>
            </a:r>
            <a:r>
              <a:rPr lang="da-DK" sz="1800" i="1" dirty="0">
                <a:latin typeface="AGaramond"/>
              </a:rPr>
              <a:t>på</a:t>
            </a:r>
            <a:r>
              <a:rPr lang="da-DK" sz="1800" dirty="0">
                <a:latin typeface="AGaramond"/>
              </a:rPr>
              <a:t> </a:t>
            </a:r>
            <a:r>
              <a:rPr lang="da-DK" sz="1800" i="1" dirty="0">
                <a:latin typeface="AGaramond"/>
              </a:rPr>
              <a:t>pulsslag</a:t>
            </a:r>
            <a:r>
              <a:rPr lang="da-DK" sz="1800" dirty="0">
                <a:latin typeface="AGaramond"/>
              </a:rPr>
              <a:t> og den anden halvdel </a:t>
            </a:r>
            <a:r>
              <a:rPr lang="da-DK" sz="1800" i="1" dirty="0">
                <a:latin typeface="AGaramond"/>
              </a:rPr>
              <a:t>synkoperet. </a:t>
            </a:r>
            <a:r>
              <a:rPr lang="da-DK" sz="1800" dirty="0">
                <a:latin typeface="AGaramond"/>
              </a:rPr>
              <a:t>En </a:t>
            </a:r>
            <a:r>
              <a:rPr lang="da-DK" sz="1800" b="1" dirty="0">
                <a:latin typeface="AGaramond"/>
              </a:rPr>
              <a:t>synkope</a:t>
            </a:r>
            <a:r>
              <a:rPr lang="da-DK" sz="1800" b="1" i="1" dirty="0">
                <a:latin typeface="AGaramond"/>
              </a:rPr>
              <a:t> </a:t>
            </a:r>
            <a:r>
              <a:rPr lang="da-DK" sz="1800" dirty="0">
                <a:latin typeface="AGaramond"/>
              </a:rPr>
              <a:t>er </a:t>
            </a:r>
            <a:r>
              <a:rPr lang="da-DK" sz="1800" dirty="0"/>
              <a:t>Markering af et ubetonet slag og et entydigt MODRYTMISK element. </a:t>
            </a:r>
          </a:p>
          <a:p>
            <a:pPr eaLnBrk="1" hangingPunct="1">
              <a:buFontTx/>
              <a:buNone/>
            </a:pPr>
            <a:endParaRPr lang="da-DK" sz="1800" b="1" dirty="0">
              <a:latin typeface="AGaramond"/>
            </a:endParaRP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r>
              <a:rPr lang="da-DK" sz="1800" dirty="0">
                <a:latin typeface="AGaramond"/>
              </a:rPr>
              <a:t>"Stikker" spiller en </a:t>
            </a:r>
            <a:r>
              <a:rPr lang="da-DK" sz="1800" b="1" dirty="0">
                <a:latin typeface="AGaramond"/>
              </a:rPr>
              <a:t>underdeling</a:t>
            </a:r>
            <a:r>
              <a:rPr lang="da-DK" sz="1800" dirty="0">
                <a:latin typeface="AGaramond"/>
              </a:rPr>
              <a:t> af pulsslagene i swingende 8.-dele. Læg mærke til at bækkenet kombinerer beatmarkering og underdeling.</a:t>
            </a: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  <a:p>
            <a:pPr eaLnBrk="1" hangingPunct="1">
              <a:buFontTx/>
              <a:buNone/>
            </a:pPr>
            <a:endParaRPr lang="da-DK" sz="1800" dirty="0">
              <a:latin typeface="AGaramond"/>
            </a:endParaRPr>
          </a:p>
        </p:txBody>
      </p:sp>
      <p:grpSp>
        <p:nvGrpSpPr>
          <p:cNvPr id="7" name="Gruppe 6"/>
          <p:cNvGrpSpPr/>
          <p:nvPr/>
        </p:nvGrpSpPr>
        <p:grpSpPr>
          <a:xfrm>
            <a:off x="3858986" y="1592353"/>
            <a:ext cx="5366037" cy="4107081"/>
            <a:chOff x="1060857" y="1143400"/>
            <a:chExt cx="7022286" cy="4373832"/>
          </a:xfrm>
        </p:grpSpPr>
        <p:pic>
          <p:nvPicPr>
            <p:cNvPr id="75778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60857" y="1143400"/>
              <a:ext cx="7022286" cy="4373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57 - Groove 1.mp3">
              <a:hlinkHover r:id="" action="ppaction://ole?verb=0"/>
            </p:cNvPr>
            <p:cNvPicPr>
              <a:picLocks noRot="1" noChangeAspect="1"/>
            </p:cNvPicPr>
            <p:nvPr>
              <a:audioFile r:link="rId2"/>
              <p:extLst>
                <p:ext uri="{DAA4B4D4-6D71-4841-9C94-3DE7FCFB9230}">
                  <p14:media xmlns:p14="http://schemas.microsoft.com/office/powerpoint/2010/main" r:link="rId1"/>
                </p:ext>
              </p:extLst>
            </p:nvPr>
          </p:nvPicPr>
          <p:blipFill>
            <a:blip r:embed="rId6" cstate="print"/>
            <a:stretch>
              <a:fillRect/>
            </a:stretch>
          </p:blipFill>
          <p:spPr>
            <a:xfrm>
              <a:off x="1331640" y="1340768"/>
              <a:ext cx="276225" cy="276225"/>
            </a:xfrm>
            <a:prstGeom prst="rect">
              <a:avLst/>
            </a:prstGeom>
          </p:spPr>
        </p:pic>
      </p:grp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solidFill>
            <a:schemeClr val="tx1"/>
          </a:solidFill>
        </p:spPr>
        <p:txBody>
          <a:bodyPr rIns="720000"/>
          <a:lstStyle/>
          <a:p>
            <a:pPr algn="r" eaLnBrk="1" hangingPunct="1"/>
            <a:br>
              <a:rPr lang="da-DK" sz="2400" dirty="0">
                <a:solidFill>
                  <a:srgbClr val="C87700"/>
                </a:solidFill>
                <a:latin typeface="AGaramond"/>
              </a:rPr>
            </a:br>
            <a:r>
              <a:rPr lang="da-DK" sz="2400" dirty="0">
                <a:solidFill>
                  <a:srgbClr val="C87700"/>
                </a:solidFill>
                <a:latin typeface="AGaramond"/>
              </a:rPr>
              <a:t>GROOVE</a:t>
            </a:r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450" y="44450"/>
            <a:ext cx="4492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64778" y="1177295"/>
            <a:ext cx="432000" cy="4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boks 8"/>
          <p:cNvSpPr txBox="1"/>
          <p:nvPr/>
        </p:nvSpPr>
        <p:spPr>
          <a:xfrm>
            <a:off x="5390376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87700"/>
                </a:solidFill>
                <a:latin typeface="AGaramond"/>
              </a:rPr>
              <a:t>ROCKMUSIK I TID OG RUM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233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27569 -0.13241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69 -0.13241 L 0.0158 -0.00648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0.00486 L 0.27569 -0.13079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69 -0.13241 L 0.00781 -0.00648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6 L 0.27569 -0.12824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e 7"/>
          <p:cNvGrpSpPr/>
          <p:nvPr/>
        </p:nvGrpSpPr>
        <p:grpSpPr>
          <a:xfrm>
            <a:off x="1065170" y="3286468"/>
            <a:ext cx="7013660" cy="3571532"/>
            <a:chOff x="1065170" y="1811957"/>
            <a:chExt cx="7013660" cy="3571532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65170" y="1811957"/>
              <a:ext cx="7013660" cy="3571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59 - Groove 3.mp3">
              <a:hlinkClick r:id="" action="ppaction://media"/>
              <a:hlinkHover r:id="" action="ppaction://ole?verb=0"/>
            </p:cNvPr>
            <p:cNvPicPr>
              <a:picLocks noRot="1" noChangeAspect="1"/>
            </p:cNvPicPr>
            <p:nvPr>
              <a:audioFile r:link="rId2"/>
              <p:extLst>
                <p:ext uri="{DAA4B4D4-6D71-4841-9C94-3DE7FCFB9230}">
                  <p14:media xmlns:p14="http://schemas.microsoft.com/office/powerpoint/2010/main" r:link="rId1"/>
                </p:ext>
              </p:extLst>
            </p:nvPr>
          </p:nvPicPr>
          <p:blipFill>
            <a:blip r:embed="rId6" cstate="print"/>
            <a:stretch>
              <a:fillRect/>
            </a:stretch>
          </p:blipFill>
          <p:spPr>
            <a:xfrm>
              <a:off x="4788024" y="1844824"/>
              <a:ext cx="276225" cy="276225"/>
            </a:xfrm>
            <a:prstGeom prst="rect">
              <a:avLst/>
            </a:prstGeom>
          </p:spPr>
        </p:pic>
      </p:grp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7013660" cy="161852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da-DK" sz="1800" dirty="0">
                <a:latin typeface="AGaramond"/>
              </a:rPr>
              <a:t>Hvem spiller beatmarkering?</a:t>
            </a:r>
          </a:p>
          <a:p>
            <a:pPr eaLnBrk="1" hangingPunct="1"/>
            <a:r>
              <a:rPr lang="da-DK" sz="1800" dirty="0">
                <a:latin typeface="AGaramond"/>
              </a:rPr>
              <a:t>Hvem spiller underdeling?</a:t>
            </a:r>
          </a:p>
          <a:p>
            <a:pPr eaLnBrk="1" hangingPunct="1"/>
            <a:r>
              <a:rPr lang="da-DK" sz="1800" dirty="0">
                <a:latin typeface="AGaramond"/>
              </a:rPr>
              <a:t>Hvem spiller </a:t>
            </a:r>
            <a:r>
              <a:rPr lang="da-DK" sz="1800" dirty="0" err="1">
                <a:latin typeface="AGaramond"/>
              </a:rPr>
              <a:t>off-beat</a:t>
            </a:r>
            <a:r>
              <a:rPr lang="da-DK" sz="1800" dirty="0">
                <a:latin typeface="AGaramond"/>
              </a:rPr>
              <a:t> modrytme?</a:t>
            </a:r>
          </a:p>
          <a:p>
            <a:pPr eaLnBrk="1" hangingPunct="1"/>
            <a:r>
              <a:rPr lang="da-DK" sz="1800" dirty="0">
                <a:latin typeface="AGaramond"/>
              </a:rPr>
              <a:t>Hvem spiller afterbeat?</a:t>
            </a:r>
          </a:p>
          <a:p>
            <a:pPr eaLnBrk="1" hangingPunct="1"/>
            <a:r>
              <a:rPr lang="da-DK" sz="1800" dirty="0">
                <a:latin typeface="AGaramond"/>
              </a:rPr>
              <a:t>Hvem spiller </a:t>
            </a:r>
            <a:r>
              <a:rPr lang="da-DK" sz="1800" dirty="0" err="1">
                <a:latin typeface="AGaramond"/>
              </a:rPr>
              <a:t>claves-rytmik</a:t>
            </a:r>
            <a:r>
              <a:rPr lang="da-DK" sz="1800" dirty="0">
                <a:latin typeface="AGaramond"/>
              </a:rPr>
              <a:t>?</a:t>
            </a:r>
          </a:p>
          <a:p>
            <a:pPr marL="0" indent="0" eaLnBrk="1" hangingPunct="1">
              <a:buNone/>
            </a:pPr>
            <a:endParaRPr lang="da-DK" sz="1800" dirty="0">
              <a:latin typeface="AGaramond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solidFill>
            <a:schemeClr val="tx1"/>
          </a:solidFill>
        </p:spPr>
        <p:txBody>
          <a:bodyPr rIns="720000"/>
          <a:lstStyle/>
          <a:p>
            <a:pPr algn="r" eaLnBrk="1" hangingPunct="1"/>
            <a:br>
              <a:rPr lang="da-DK" sz="2400" dirty="0">
                <a:solidFill>
                  <a:srgbClr val="C87700"/>
                </a:solidFill>
                <a:latin typeface="AGaramond"/>
              </a:rPr>
            </a:br>
            <a:r>
              <a:rPr lang="da-DK" sz="2400" dirty="0">
                <a:solidFill>
                  <a:srgbClr val="C87700"/>
                </a:solidFill>
                <a:latin typeface="AGaramond"/>
              </a:rPr>
              <a:t>GROOVE</a:t>
            </a:r>
          </a:p>
        </p:txBody>
      </p:sp>
      <p:pic>
        <p:nvPicPr>
          <p:cNvPr id="19460" name="Picture 4" descr="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450" y="44450"/>
            <a:ext cx="4492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2915457" y="1196975"/>
            <a:ext cx="3313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a-DK" sz="2400" dirty="0">
                <a:solidFill>
                  <a:srgbClr val="C87700"/>
                </a:solidFill>
              </a:rPr>
              <a:t>PULS/TAKT-RAMMEN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8664778" y="1177295"/>
            <a:ext cx="432000" cy="41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kstboks 10"/>
          <p:cNvSpPr txBox="1"/>
          <p:nvPr/>
        </p:nvSpPr>
        <p:spPr>
          <a:xfrm>
            <a:off x="5390376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87700"/>
                </a:solidFill>
                <a:latin typeface="AGaramond"/>
              </a:rPr>
              <a:t>ROCKMUSIK I TID OG RUM </a:t>
            </a:r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4C73C030-57BE-1F45-08BD-F1C303474DFD}"/>
              </a:ext>
            </a:extLst>
          </p:cNvPr>
          <p:cNvSpPr txBox="1"/>
          <p:nvPr/>
        </p:nvSpPr>
        <p:spPr>
          <a:xfrm>
            <a:off x="5622324" y="1902941"/>
            <a:ext cx="2936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Garamond"/>
              </a:rPr>
              <a:t>HVORDAN er vægtningen af beatmarkering hhv. modrytme, og hvilken betydning har det for vores opfattelse af nummeret?</a:t>
            </a:r>
          </a:p>
        </p:txBody>
      </p:sp>
    </p:spTree>
    <p:extLst>
      <p:ext uri="{BB962C8B-B14F-4D97-AF65-F5344CB8AC3E}">
        <p14:creationId xmlns:p14="http://schemas.microsoft.com/office/powerpoint/2010/main" val="107379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0.20469 -0.09815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12527</TotalTime>
  <Words>442</Words>
  <Application>Microsoft Macintosh PowerPoint</Application>
  <PresentationFormat>Skærmshow (4:3)</PresentationFormat>
  <Paragraphs>53</Paragraphs>
  <Slides>5</Slides>
  <Notes>5</Notes>
  <HiddenSlides>0</HiddenSlides>
  <MMClips>2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AGaramond</vt:lpstr>
      <vt:lpstr>Arial</vt:lpstr>
      <vt:lpstr>Calibri</vt:lpstr>
      <vt:lpstr>Kontortema</vt:lpstr>
      <vt:lpstr> GROOVE</vt:lpstr>
      <vt:lpstr> GROOVE</vt:lpstr>
      <vt:lpstr> GROOVE</vt:lpstr>
      <vt:lpstr> GROOVE</vt:lpstr>
      <vt:lpstr> GROOVE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Sofie Hust Augustesten</dc:creator>
  <cp:lastModifiedBy>Karina Bastholm Kristensen</cp:lastModifiedBy>
  <cp:revision>9</cp:revision>
  <dcterms:created xsi:type="dcterms:W3CDTF">2014-03-17T20:53:42Z</dcterms:created>
  <dcterms:modified xsi:type="dcterms:W3CDTF">2026-03-11T12:10:53Z</dcterms:modified>
</cp:coreProperties>
</file>