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56" r:id="rId2"/>
    <p:sldId id="288" r:id="rId3"/>
    <p:sldId id="261" r:id="rId4"/>
    <p:sldId id="262" r:id="rId5"/>
    <p:sldId id="264" r:id="rId6"/>
    <p:sldId id="263" r:id="rId7"/>
    <p:sldId id="286" r:id="rId8"/>
    <p:sldId id="285" r:id="rId9"/>
    <p:sldId id="289" r:id="rId10"/>
    <p:sldId id="291" r:id="rId11"/>
    <p:sldId id="290" r:id="rId12"/>
    <p:sldId id="293" r:id="rId13"/>
    <p:sldId id="267" r:id="rId14"/>
    <p:sldId id="29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-Britt Agerskov" initials="BA" lastIdx="1" clrIdx="0">
    <p:extLst>
      <p:ext uri="{19B8F6BF-5375-455C-9EA6-DF929625EA0E}">
        <p15:presenceInfo xmlns:p15="http://schemas.microsoft.com/office/powerpoint/2012/main" userId="Maj-Britt Ager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A376F-C37F-4C43-8633-41851B468E88}" v="1" dt="2023-10-31T14:06:45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8"/>
    <p:restoredTop sz="94808"/>
  </p:normalViewPr>
  <p:slideViewPr>
    <p:cSldViewPr snapToGrid="0" snapToObjects="1">
      <p:cViewPr varScale="1">
        <p:scale>
          <a:sx n="102" d="100"/>
          <a:sy n="102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30T21:23:36.393" idx="1">
    <p:pos x="10" y="10"/>
    <p:text>Prisen på chokoladebar stiger fra 3 til 4 kr. Den udbudte mængde stiger til 4000 chokoladebarer. Men pga prisstigningen falder den efterspurgte mængde til 2000 chokoladebarer. 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7BB97-3C76-E549-9EB2-B22FA093F10A}" type="datetimeFigureOut">
              <a:rPr lang="da-DK" smtClean="0"/>
              <a:t>16.04.2026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5E18-F63A-3B4A-A949-F03FA985C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134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Find eksempler på hhv. positive og negative eksternaliteter.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D5E18-F63A-3B4A-A949-F03FA985CCF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78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Øget efterspørgsel på chokoladebarer. Efterspørgselskurven flytter mod højre. Ved samme pris vil der være en overefterspørgsel som betyder tomme hylder. Virksomhederne vil dernæst hæve priserne og den udbudte mængde </a:t>
            </a:r>
            <a:r>
              <a:rPr lang="da-DK"/>
              <a:t>af chokoladebarer vil stige. 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D5E18-F63A-3B4A-A949-F03FA985CCF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86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Se i bogen.  </a:t>
            </a:r>
          </a:p>
          <a:p>
            <a:r>
              <a:rPr lang="da-DK" dirty="0"/>
              <a:t>I skal nu forklare figur 4.3 for sidemanden.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D5E18-F63A-3B4A-A949-F03FA985CCF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7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Svinevalget 2026. Kun omkring 5% af slaget herhjemme af </a:t>
            </a:r>
            <a:r>
              <a:rPr lang="da-DK" dirty="0" err="1"/>
              <a:t>svindekød</a:t>
            </a:r>
            <a:r>
              <a:rPr lang="da-DK" dirty="0"/>
              <a:t> er økologisk eller frilands.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D5E18-F63A-3B4A-A949-F03FA985CCF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285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Hvilke mønstre tegner sig?</a:t>
            </a:r>
          </a:p>
          <a:p>
            <a:r>
              <a:rPr lang="da-DK" dirty="0"/>
              <a:t>Opstil nu en hypotese der kan forklare mønstrene i materialet.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D5E18-F63A-3B4A-A949-F03FA985CCF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5408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Roald Als 2021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D5E18-F63A-3B4A-A949-F03FA985CCF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1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4/16/26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4/16/26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4/16/26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4/16/26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gtp.dk/arbejdsomraader/co2-afgif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3C554-D2CD-4F41-BDF2-33B8013A0C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Intro til klima og miljø forløb: </a:t>
            </a:r>
            <a:br>
              <a:rPr lang="da-DK" dirty="0"/>
            </a:br>
            <a:r>
              <a:rPr lang="da-DK" dirty="0"/>
              <a:t>Debatten om Co2 afgift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EAF395A-11EC-9149-9AA1-986E8604FB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255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A3702-B1EA-A9BB-91BE-BC4D065B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sz="2400" dirty="0">
                <a:solidFill>
                  <a:schemeClr val="tx1"/>
                </a:solidFill>
              </a:rPr>
              <a:t>Danskernes holdninger til co2 afgifter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tekst, Font/skrifttype, skærmbillede, design&#10;&#10;Automatisk genereret beskrivelse">
            <a:extLst>
              <a:ext uri="{FF2B5EF4-FFF2-40B4-BE49-F238E27FC236}">
                <a16:creationId xmlns:a16="http://schemas.microsoft.com/office/drawing/2014/main" id="{FD199370-A5BA-48FD-D1DA-B921B6FEF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963" y="1812065"/>
            <a:ext cx="5408612" cy="3233869"/>
          </a:xfrm>
        </p:spPr>
      </p:pic>
    </p:spTree>
    <p:extLst>
      <p:ext uri="{BB962C8B-B14F-4D97-AF65-F5344CB8AC3E}">
        <p14:creationId xmlns:p14="http://schemas.microsoft.com/office/powerpoint/2010/main" val="1715261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C233C5-4037-4D0E-C614-D1766A08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da-DK" sz="2400" dirty="0">
                <a:solidFill>
                  <a:schemeClr val="tx1"/>
                </a:solidFill>
              </a:rPr>
              <a:t>Sammenhæng mellem partivalg og opbakning til co2 afgift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tekst, Font/skrifttype, skærmbillede, design&#10;&#10;Automatisk genereret beskrivelse">
            <a:extLst>
              <a:ext uri="{FF2B5EF4-FFF2-40B4-BE49-F238E27FC236}">
                <a16:creationId xmlns:a16="http://schemas.microsoft.com/office/drawing/2014/main" id="{D4838220-E241-AA93-EE82-F4646A8E2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9963" y="1560231"/>
            <a:ext cx="5408612" cy="3737537"/>
          </a:xfrm>
        </p:spPr>
      </p:pic>
    </p:spTree>
    <p:extLst>
      <p:ext uri="{BB962C8B-B14F-4D97-AF65-F5344CB8AC3E}">
        <p14:creationId xmlns:p14="http://schemas.microsoft.com/office/powerpoint/2010/main" val="892415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5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fodtøj, skiløb, tøj, sport&#10;&#10;Automatisk genereret beskrivelse">
            <a:extLst>
              <a:ext uri="{FF2B5EF4-FFF2-40B4-BE49-F238E27FC236}">
                <a16:creationId xmlns:a16="http://schemas.microsoft.com/office/drawing/2014/main" id="{FFAA03FC-466B-3FD8-4FDD-3973C00E1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7929" y="1131268"/>
            <a:ext cx="9936142" cy="45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73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CD303-BFE3-F84B-B148-D195D756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grønne trepart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DECE0D-809E-8442-9036-FC19B3B01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53412"/>
            <a:ext cx="7729728" cy="4370956"/>
          </a:xfrm>
        </p:spPr>
        <p:txBody>
          <a:bodyPr>
            <a:normAutofit/>
          </a:bodyPr>
          <a:lstStyle/>
          <a:p>
            <a:r>
              <a:rPr lang="da-DK" b="1" dirty="0"/>
              <a:t>Hvad er den grønne trepart</a:t>
            </a:r>
          </a:p>
          <a:p>
            <a:r>
              <a:rPr lang="da-DK" b="1" dirty="0">
                <a:hlinkClick r:id="rId2"/>
              </a:rPr>
              <a:t>Læs dernæst https://mgtp.dk/arbejdsomraader/co2-afgift</a:t>
            </a:r>
            <a:endParaRPr lang="da-DK" b="1" dirty="0"/>
          </a:p>
          <a:p>
            <a:r>
              <a:rPr lang="da-DK" b="1" dirty="0"/>
              <a:t>Se hovedindholdet</a:t>
            </a:r>
          </a:p>
          <a:p>
            <a:r>
              <a:rPr lang="da-DK" b="1" dirty="0"/>
              <a:t>Find argumenter for og imod en CO2 afgift på landbruget fra politikerne og interesseorganisationer. </a:t>
            </a:r>
          </a:p>
          <a:p>
            <a:pPr lvl="1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3490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91CCA-6776-BD6B-AEA3-9BC3676A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Plads til Grisene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42E353-D4BB-F3B6-245A-E2657E1B7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Start-11.00</a:t>
            </a:r>
          </a:p>
          <a:p>
            <a:pPr marL="0" indent="0">
              <a:buNone/>
            </a:pPr>
            <a:r>
              <a:rPr lang="da-DK" dirty="0"/>
              <a:t>23-32.00. </a:t>
            </a:r>
          </a:p>
          <a:p>
            <a:r>
              <a:rPr lang="da-DK" dirty="0"/>
              <a:t>Hvilke eksternaliteter er forbundet med dansk svineproduktion.</a:t>
            </a:r>
          </a:p>
          <a:p>
            <a:r>
              <a:rPr lang="da-DK" dirty="0"/>
              <a:t>Hvilke holdninger til dansk svineproduktion kommer til udtryk i klippet. </a:t>
            </a:r>
          </a:p>
          <a:p>
            <a:r>
              <a:rPr lang="da-DK" dirty="0"/>
              <a:t>Hvilke politiske skillelinjer ses i klippet? Land vs. by, værdipolitik eller fordelingspolitik?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063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hjul, dæk, traktor, køretøj&#10;&#10;Automatisk genereret beskrivelse">
            <a:extLst>
              <a:ext uri="{FF2B5EF4-FFF2-40B4-BE49-F238E27FC236}">
                <a16:creationId xmlns:a16="http://schemas.microsoft.com/office/drawing/2014/main" id="{9602396E-8953-22DD-DEF6-08FAB4D5E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2" r="13527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61A910-09FE-07AA-E93F-9DD4FE5C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Satiretegning Politiken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77343FE-9FEA-E126-7336-CFA0AA064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Hvad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billedet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 err="1">
                <a:solidFill>
                  <a:schemeClr val="bg1"/>
                </a:solidFill>
              </a:rPr>
              <a:t>Hvilke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politikere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kan</a:t>
            </a:r>
            <a:r>
              <a:rPr lang="en-US" dirty="0">
                <a:solidFill>
                  <a:schemeClr val="bg1"/>
                </a:solidFill>
              </a:rPr>
              <a:t> I </a:t>
            </a:r>
            <a:r>
              <a:rPr lang="en-US" dirty="0" err="1">
                <a:solidFill>
                  <a:schemeClr val="bg1"/>
                </a:solidFill>
              </a:rPr>
              <a:t>genkende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>
                <a:solidFill>
                  <a:schemeClr val="bg1"/>
                </a:solidFill>
              </a:rPr>
              <a:t>Hvordan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afspejler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satiretegningen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Venstres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krise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1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A71BD-FEE3-0A44-A7B9-047F86A3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Markedsfejl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178F44-4094-834B-8823-FE93C48B9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10714"/>
            <a:ext cx="7729728" cy="4151870"/>
          </a:xfrm>
        </p:spPr>
        <p:txBody>
          <a:bodyPr>
            <a:normAutofit fontScale="85000" lnSpcReduction="10000"/>
          </a:bodyPr>
          <a:lstStyle/>
          <a:p>
            <a:r>
              <a:rPr lang="da-DK" dirty="0"/>
              <a:t>Økonomer anser klimaforandringerne for at være den største markedsfejl i menneskehedens historie.</a:t>
            </a:r>
          </a:p>
          <a:p>
            <a:r>
              <a:rPr lang="da-DK" dirty="0"/>
              <a:t>Klassisk antagelse hos økonomer → Det frie marked med fuldkommen konkurrence er den meste effektive til at opnå </a:t>
            </a:r>
            <a:r>
              <a:rPr lang="da-DK" dirty="0" err="1"/>
              <a:t>optimial</a:t>
            </a:r>
            <a:r>
              <a:rPr lang="da-DK" dirty="0"/>
              <a:t> fordeling af ressourcer. Markedsfejl/markedssvigt: Utilsigtede konsekvenser →Krav om politisk regulering. </a:t>
            </a:r>
          </a:p>
          <a:p>
            <a:r>
              <a:rPr lang="da-DK" dirty="0"/>
              <a:t>Eksternaliteter en del af markedsfejl/markedssvigt. </a:t>
            </a:r>
          </a:p>
          <a:p>
            <a:pPr lvl="0"/>
            <a:r>
              <a:rPr lang="da-DK" dirty="0"/>
              <a:t>Definition: sideeffekter (omkostning eller gevinster)som ikke indgår i markedsprisen.  </a:t>
            </a:r>
          </a:p>
          <a:p>
            <a:pPr lvl="0"/>
            <a:r>
              <a:rPr lang="en-US" dirty="0" err="1"/>
              <a:t>Positiv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negativ</a:t>
            </a:r>
            <a:r>
              <a:rPr lang="en-US" dirty="0"/>
              <a:t> </a:t>
            </a:r>
            <a:r>
              <a:rPr lang="en-US" dirty="0" err="1"/>
              <a:t>eksternaliteter</a:t>
            </a:r>
            <a:r>
              <a:rPr lang="en-US" dirty="0"/>
              <a:t>:  </a:t>
            </a:r>
            <a:endParaRPr lang="da-DK" dirty="0"/>
          </a:p>
          <a:p>
            <a:pPr lvl="0"/>
            <a:r>
              <a:rPr lang="da-DK" dirty="0"/>
              <a:t>Øget CO2 udledning. Omkostningerne er større end prisen.  </a:t>
            </a:r>
          </a:p>
          <a:p>
            <a:pPr lvl="0"/>
            <a:r>
              <a:rPr lang="en-US" dirty="0" err="1"/>
              <a:t>Forringer</a:t>
            </a:r>
            <a:r>
              <a:rPr lang="en-US" dirty="0"/>
              <a:t> </a:t>
            </a:r>
            <a:r>
              <a:rPr lang="en-US" dirty="0" err="1"/>
              <a:t>livskvaliteten</a:t>
            </a:r>
            <a:r>
              <a:rPr lang="en-US" dirty="0"/>
              <a:t>  </a:t>
            </a:r>
            <a:endParaRPr lang="da-DK" dirty="0"/>
          </a:p>
          <a:p>
            <a:pPr lvl="0"/>
            <a:r>
              <a:rPr lang="da-DK" dirty="0"/>
              <a:t>Positive eksternaliteter: Uddannelse af befolkningen medfører mange positive sideeffekter</a:t>
            </a:r>
          </a:p>
          <a:p>
            <a:r>
              <a:rPr lang="da-DK" dirty="0"/>
              <a:t>Hvorfor er passiv rygning og forurening eksempler på negative </a:t>
            </a:r>
            <a:r>
              <a:rPr lang="da-DK" dirty="0" err="1"/>
              <a:t>eksternaliteter</a:t>
            </a:r>
            <a:r>
              <a:rPr lang="da-DK" dirty="0"/>
              <a:t>? </a:t>
            </a:r>
          </a:p>
          <a:p>
            <a:r>
              <a:rPr lang="da-DK" dirty="0"/>
              <a:t>Hvorfor er vaccination eksempel på en positiv </a:t>
            </a:r>
            <a:r>
              <a:rPr lang="da-DK" dirty="0" err="1"/>
              <a:t>eksternalitet</a:t>
            </a:r>
            <a:r>
              <a:rPr lang="da-DK" dirty="0"/>
              <a:t>?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478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0482C4-8E90-9745-8BF4-DD85B8CC7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da-DK"/>
              <a:t>MArkedsmekanismen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26EDA4-F0A6-C741-91DE-FDCA4588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858703"/>
            <a:ext cx="5285791" cy="3042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>
              <a:solidFill>
                <a:srgbClr val="FFFFFF"/>
              </a:solidFill>
            </a:endParaRPr>
          </a:p>
          <a:p>
            <a:r>
              <a:rPr lang="da-DK" dirty="0">
                <a:solidFill>
                  <a:srgbClr val="FFFFFF"/>
                </a:solidFill>
              </a:rPr>
              <a:t>Markedsligevægten=Den efterspurgte mængde=Den udbudte mængde=Dvs. når efterspørgselskurven krydser udbudskurven</a:t>
            </a:r>
          </a:p>
          <a:p>
            <a:r>
              <a:rPr lang="da-DK" dirty="0">
                <a:solidFill>
                  <a:srgbClr val="FFFFFF"/>
                </a:solidFill>
              </a:rPr>
              <a:t>Prisdannelsen på markedet bliver påvirket af markedsudbuddet og markedsefterspørgsel</a:t>
            </a:r>
          </a:p>
          <a:p>
            <a:r>
              <a:rPr lang="da-DK" dirty="0">
                <a:solidFill>
                  <a:srgbClr val="FFFFFF"/>
                </a:solidFill>
              </a:rPr>
              <a:t>Markedsmekanismen fungerer som en usynlig hånd, hvor produktionen af varer og tjenesteydelser tilpasses den mængde som forbrugerne efterspørger.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FEEC264-E050-C44F-82E3-F04DBA20B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364" y="1928326"/>
            <a:ext cx="3355848" cy="26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2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DEF5A2-790C-7A43-AFAF-B8CC8036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600"/>
              <a:t>Ny ligevægt på markedet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1F8F960-1526-664B-93C2-AF8FC8F35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9626" y="640080"/>
            <a:ext cx="5947043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55731-98C1-EA4C-B9DA-31DC7A7E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Uligevægt på markedet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78A64B0-43C0-A04B-9429-D9C786F3B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752986"/>
            <a:ext cx="6257544" cy="503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ECC785-DAF4-1549-8FE9-3DFCB0A4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17750"/>
            <a:ext cx="4654295" cy="2798193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/>
              <a:t>Negative</a:t>
            </a:r>
            <a:br>
              <a:rPr lang="en-US" sz="2400" dirty="0"/>
            </a:br>
            <a:r>
              <a:rPr lang="en-US" sz="2400" dirty="0" err="1"/>
              <a:t>produktions</a:t>
            </a:r>
            <a:br>
              <a:rPr lang="en-US" sz="2400" dirty="0"/>
            </a:br>
            <a:r>
              <a:rPr lang="en-US" sz="2400" dirty="0" err="1"/>
              <a:t>eksternaliteter</a:t>
            </a:r>
            <a:endParaRPr lang="en-US" sz="2400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423E133-6483-EE49-BEFB-839DD0D44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1092" y="640080"/>
            <a:ext cx="5644111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2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1343" y="1444753"/>
            <a:ext cx="437943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da-DK" sz="3200">
                <a:solidFill>
                  <a:srgbClr val="FFFFFF"/>
                </a:solidFill>
              </a:rPr>
              <a:t>Elasticitet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5999" y="123092"/>
            <a:ext cx="4816392" cy="643597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Hvilken sammenhæng er der mellem pris og efterspørgsel? 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Hvad bestemmer en vares prisfølsomhed?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Varens betydning i budgettet: Stiger prisen på skocreme, vil der næppe ske en større ændring i efterspørgslen på denne vare.. købes nemlig relativt sjældent og prisen vælter ikke budgettet.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Varens art: Om det er en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nice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-to-have eller </a:t>
            </a:r>
            <a:r>
              <a:rPr lang="da-D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need</a:t>
            </a: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-to-have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Erstatningsmuligheder: Om varen let kan erstattes af billigere discount varer eller andre alternativer. Varer som er lette at substituere vil have stor priselasticitet(høj prisfølsomhed) </a:t>
            </a:r>
          </a:p>
        </p:txBody>
      </p:sp>
    </p:spTree>
    <p:extLst>
      <p:ext uri="{BB962C8B-B14F-4D97-AF65-F5344CB8AC3E}">
        <p14:creationId xmlns:p14="http://schemas.microsoft.com/office/powerpoint/2010/main" val="144999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06FDB6-4928-E70F-37E8-B3A41F772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538728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 err="1"/>
              <a:t>Satiretegning</a:t>
            </a:r>
            <a:r>
              <a:rPr lang="en-US" dirty="0"/>
              <a:t> Politiken d. 30.10.2023</a:t>
            </a:r>
          </a:p>
        </p:txBody>
      </p:sp>
      <p:pic>
        <p:nvPicPr>
          <p:cNvPr id="5" name="Pladsholder til indhold 4" descr="Et billede, der indeholder skitse, tegning, Stregtegning, tekst&#10;&#10;Automatisk genereret beskrivelse">
            <a:extLst>
              <a:ext uri="{FF2B5EF4-FFF2-40B4-BE49-F238E27FC236}">
                <a16:creationId xmlns:a16="http://schemas.microsoft.com/office/drawing/2014/main" id="{B107F69E-E97D-A4D8-DF94-201600090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94376" y="925068"/>
            <a:ext cx="6257544" cy="46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4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6644</TotalTime>
  <Words>491</Words>
  <Application>Microsoft Macintosh PowerPoint</Application>
  <PresentationFormat>Widescreen</PresentationFormat>
  <Paragraphs>58</Paragraphs>
  <Slides>14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Pakke</vt:lpstr>
      <vt:lpstr>Intro til klima og miljø forløb:  Debatten om Co2 afgift</vt:lpstr>
      <vt:lpstr>Satiretegning Politiken</vt:lpstr>
      <vt:lpstr>Markedsfejl</vt:lpstr>
      <vt:lpstr>MArkedsmekanismen</vt:lpstr>
      <vt:lpstr>Ny ligevægt på markedet</vt:lpstr>
      <vt:lpstr>Uligevægt på markedet </vt:lpstr>
      <vt:lpstr>Negative produktions eksternaliteter</vt:lpstr>
      <vt:lpstr>Elasticitet</vt:lpstr>
      <vt:lpstr>Satiretegning Politiken d. 30.10.2023</vt:lpstr>
      <vt:lpstr>Danskernes holdninger til co2 afgifter</vt:lpstr>
      <vt:lpstr>Sammenhæng mellem partivalg og opbakning til co2 afgift</vt:lpstr>
      <vt:lpstr>PowerPoint-præsentation</vt:lpstr>
      <vt:lpstr>Den grønne trepart</vt:lpstr>
      <vt:lpstr>Plads til Grisene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Markedsfejl</dc:title>
  <dc:creator>Maj-Britt Agerskov</dc:creator>
  <cp:lastModifiedBy>Maj-Britt Agerskov</cp:lastModifiedBy>
  <cp:revision>4</cp:revision>
  <dcterms:created xsi:type="dcterms:W3CDTF">2020-10-01T08:33:05Z</dcterms:created>
  <dcterms:modified xsi:type="dcterms:W3CDTF">2026-04-20T07:53:05Z</dcterms:modified>
</cp:coreProperties>
</file>