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7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8" r:id="rId24"/>
    <p:sldId id="289" r:id="rId25"/>
    <p:sldId id="290" r:id="rId26"/>
    <p:sldId id="291" r:id="rId27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3E7FF"/>
    <a:srgbClr val="79D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ne Fisker" userId="865cbf73-e6bf-407b-9b1e-234886f5dcd7" providerId="ADAL" clId="{B7B4D785-6909-4288-B3A9-1F9219DC7AE2}"/>
    <pc:docChg chg="modSld">
      <pc:chgData name="Stinne Fisker" userId="865cbf73-e6bf-407b-9b1e-234886f5dcd7" providerId="ADAL" clId="{B7B4D785-6909-4288-B3A9-1F9219DC7AE2}" dt="2026-04-21T07:10:23.111" v="8" actId="20577"/>
      <pc:docMkLst>
        <pc:docMk/>
      </pc:docMkLst>
      <pc:sldChg chg="modSp mod">
        <pc:chgData name="Stinne Fisker" userId="865cbf73-e6bf-407b-9b1e-234886f5dcd7" providerId="ADAL" clId="{B7B4D785-6909-4288-B3A9-1F9219DC7AE2}" dt="2026-04-21T07:10:23.111" v="8" actId="20577"/>
        <pc:sldMkLst>
          <pc:docMk/>
          <pc:sldMk cId="0" sldId="279"/>
        </pc:sldMkLst>
        <pc:spChg chg="mod">
          <ac:chgData name="Stinne Fisker" userId="865cbf73-e6bf-407b-9b1e-234886f5dcd7" providerId="ADAL" clId="{B7B4D785-6909-4288-B3A9-1F9219DC7AE2}" dt="2026-04-21T07:10:23.111" v="8" actId="20577"/>
          <ac:spMkLst>
            <pc:docMk/>
            <pc:sldMk cId="0" sldId="279"/>
            <ac:spMk id="4096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214A-24F0-4C51-9DA1-F8274A632020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220A2-6F49-4E67-AEF2-1691AD44EA5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C6CBB-0938-434D-B205-64B860EE14AC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A6E3-D35F-4558-81BB-261029506B6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9BCD2-F7ED-400A-8320-A3C4A4BA4D42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23F22-630D-4AA1-B7D5-414E1C3ADE1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9CB8F-263F-4F98-99D7-ABAB5A42D662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6B8F-8DA3-4EEA-93F7-FD0EE46BA1BA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6E471-AEEC-49EC-919B-C0E287CED36D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A6610-1D6C-4B1E-9B32-82B47C28D8D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4786D-D3D4-47AF-A5F2-AEE69D58BE24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C72C-90AE-43B0-8DF5-588493BA7AE7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599CC-0507-4FFB-B380-4B5DE3F5DCB2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A7B0-FA70-4912-9D54-61438F09E29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B0307-463B-4210-A811-4C956B583B48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62BAE-8964-48F2-A4B7-AE4F442AC8B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E96C6-BEF7-401E-9344-19A52CCAE0EE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DD06B-BCA8-4E47-A893-9D63C8D296C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59E85-1F44-40E4-8CC5-B41B925E6DF5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F74EF-61AC-47AB-9CE7-203A9261A616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4A5EB-73FC-49A9-8498-244CEABE7872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B6BD8-BD7D-44C0-ADF2-E48F18B05058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D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B6EB153-D3D4-4B48-9E94-D7D67C078619}" type="datetimeFigureOut">
              <a:rPr lang="da-DK"/>
              <a:pPr>
                <a:defRPr/>
              </a:pPr>
              <a:t>21-04-2026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44D0C3-E95B-4477-9B8C-B722A44F0F5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Adjektiv eller adverbium?</a:t>
            </a:r>
            <a:br>
              <a:rPr lang="da-DK"/>
            </a:br>
            <a:r>
              <a:rPr lang="da-DK"/>
              <a:t>Samt adverbiernes placering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1029D60-515D-4C76-848B-16A0C1F223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/>
              <a:t>Hvornår bruger man adjektiv og hvornår bruger man adverbium?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184576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Undtagelsen: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a-DK" dirty="0"/>
              <a:t>	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/>
              <a:t>	</a:t>
            </a:r>
            <a:r>
              <a:rPr lang="en-GB" dirty="0" err="1"/>
              <a:t>Blomsten</a:t>
            </a:r>
            <a:r>
              <a:rPr lang="en-GB" dirty="0"/>
              <a:t> </a:t>
            </a:r>
            <a:r>
              <a:rPr lang="en-GB" dirty="0" err="1"/>
              <a:t>er</a:t>
            </a:r>
            <a:r>
              <a:rPr lang="en-GB" dirty="0"/>
              <a:t> </a:t>
            </a:r>
            <a:r>
              <a:rPr lang="en-GB" dirty="0" err="1"/>
              <a:t>pæn</a:t>
            </a:r>
            <a:r>
              <a:rPr lang="en-GB" dirty="0"/>
              <a:t> = the flower is pretty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/>
              <a:t>	</a:t>
            </a:r>
            <a:r>
              <a:rPr lang="da-DK" dirty="0"/>
              <a:t>Her bruges et adjektiv, fordi det er blomsten og ikke ’er’ der beskrives.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a-DK" dirty="0"/>
              <a:t>	(Man kan også sige, at hvis ordet der beskrives står som </a:t>
            </a:r>
            <a:r>
              <a:rPr lang="da-DK" b="1" dirty="0"/>
              <a:t>subjektsprædikat/ omsagnsled til grundled</a:t>
            </a:r>
            <a:r>
              <a:rPr lang="da-DK" dirty="0"/>
              <a:t>, så skal man bruge et adjektiv).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-	Nogle verber bruges sommetider i samme betydning som ’er’</a:t>
            </a:r>
            <a:r>
              <a:rPr lang="en-GB" dirty="0"/>
              <a:t>: </a:t>
            </a:r>
            <a:r>
              <a:rPr lang="en-GB" b="1" dirty="0"/>
              <a:t>become, seem, appear, look, sound, taste, smell</a:t>
            </a:r>
            <a:r>
              <a:rPr lang="en-GB" dirty="0"/>
              <a:t>. </a:t>
            </a:r>
            <a:r>
              <a:rPr lang="da-DK" dirty="0"/>
              <a:t>Efter sådanne verber bruges derfor også et adjektiv.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FX: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The girl </a:t>
            </a:r>
            <a:r>
              <a:rPr lang="en-GB" b="1" dirty="0"/>
              <a:t>looks</a:t>
            </a:r>
            <a:r>
              <a:rPr lang="en-GB" dirty="0"/>
              <a:t> pretty. </a:t>
            </a:r>
            <a:endParaRPr lang="da-DK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The </a:t>
            </a:r>
            <a:r>
              <a:rPr lang="da-DK" dirty="0" err="1"/>
              <a:t>soup</a:t>
            </a:r>
            <a:r>
              <a:rPr lang="da-DK" dirty="0"/>
              <a:t> </a:t>
            </a:r>
            <a:r>
              <a:rPr lang="da-DK" b="1" dirty="0" err="1"/>
              <a:t>smells</a:t>
            </a:r>
            <a:r>
              <a:rPr lang="da-DK" dirty="0"/>
              <a:t> </a:t>
            </a:r>
            <a:r>
              <a:rPr lang="da-DK" dirty="0" err="1"/>
              <a:t>awful</a:t>
            </a:r>
            <a:r>
              <a:rPr lang="da-DK" dirty="0"/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They </a:t>
            </a:r>
            <a:r>
              <a:rPr lang="en-GB" b="1" dirty="0"/>
              <a:t>seemed</a:t>
            </a:r>
            <a:r>
              <a:rPr lang="en-GB" dirty="0"/>
              <a:t> happy.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He </a:t>
            </a:r>
            <a:r>
              <a:rPr lang="en-GB" b="1" dirty="0"/>
              <a:t>went</a:t>
            </a:r>
            <a:r>
              <a:rPr lang="en-GB" dirty="0"/>
              <a:t> mad.</a:t>
            </a:r>
            <a:endParaRPr lang="da-D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/>
              <a:t>Hvornår bruger man adjektiv og hvornår bruger man adverbium?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Undtagelsen forsat: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Man siger også, at hvis man kan sætte lighedstegn/= i stedet for verbet (udsagnsordet), så bruger man et adjektiv (tillægsord).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</a:t>
            </a:r>
            <a:r>
              <a:rPr lang="en-GB" dirty="0" err="1"/>
              <a:t>Fx</a:t>
            </a:r>
            <a:r>
              <a:rPr lang="en-GB" dirty="0"/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The girl = pretty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The soup = awful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They = happy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He = mad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/>
              <a:t>Hvornår bruger man adjektiv og hvornår bruger man adverbium?</a:t>
            </a:r>
          </a:p>
        </p:txBody>
      </p:sp>
      <p:sp>
        <p:nvSpPr>
          <p:cNvPr id="38914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/>
              <a:t>Men hovedreglen er:</a:t>
            </a:r>
          </a:p>
          <a:p>
            <a:pPr eaLnBrk="1" hangingPunct="1">
              <a:buFont typeface="Arial" charset="0"/>
              <a:buNone/>
            </a:pPr>
            <a:endParaRPr lang="da-DK" b="1"/>
          </a:p>
          <a:p>
            <a:pPr eaLnBrk="1" hangingPunct="1">
              <a:buFont typeface="Arial" charset="0"/>
              <a:buNone/>
            </a:pPr>
            <a:endParaRPr lang="da-DK" b="1"/>
          </a:p>
          <a:p>
            <a:pPr eaLnBrk="1" hangingPunct="1"/>
            <a:endParaRPr lang="da-DK"/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611188" y="2349500"/>
            <a:ext cx="2447925" cy="1265238"/>
          </a:xfrm>
          <a:prstGeom prst="rect">
            <a:avLst/>
          </a:prstGeom>
          <a:solidFill>
            <a:srgbClr val="A3E7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a-DK"/>
          </a:p>
          <a:p>
            <a:pPr algn="ctr">
              <a:spcBef>
                <a:spcPct val="50000"/>
              </a:spcBef>
            </a:pPr>
            <a:r>
              <a:rPr lang="da-DK" sz="2000"/>
              <a:t>Substantiv</a:t>
            </a:r>
          </a:p>
          <a:p>
            <a:pPr>
              <a:spcBef>
                <a:spcPct val="50000"/>
              </a:spcBef>
            </a:pPr>
            <a:endParaRPr lang="da-DK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611188" y="3933825"/>
            <a:ext cx="2447925" cy="2636838"/>
          </a:xfrm>
          <a:prstGeom prst="rect">
            <a:avLst/>
          </a:prstGeom>
          <a:solidFill>
            <a:srgbClr val="A3E7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a-DK"/>
          </a:p>
          <a:p>
            <a:pPr algn="ctr">
              <a:spcBef>
                <a:spcPct val="50000"/>
              </a:spcBef>
            </a:pPr>
            <a:r>
              <a:rPr lang="da-DK" sz="2000"/>
              <a:t>Adjektiv</a:t>
            </a:r>
          </a:p>
          <a:p>
            <a:pPr algn="ctr">
              <a:spcBef>
                <a:spcPct val="50000"/>
              </a:spcBef>
            </a:pPr>
            <a:r>
              <a:rPr lang="da-DK" sz="2000"/>
              <a:t>Verbum</a:t>
            </a:r>
          </a:p>
          <a:p>
            <a:pPr algn="ctr">
              <a:spcBef>
                <a:spcPct val="50000"/>
              </a:spcBef>
            </a:pPr>
            <a:r>
              <a:rPr lang="da-DK" sz="2000"/>
              <a:t>Adverbium</a:t>
            </a:r>
          </a:p>
          <a:p>
            <a:pPr algn="ctr">
              <a:spcBef>
                <a:spcPct val="50000"/>
              </a:spcBef>
            </a:pPr>
            <a:r>
              <a:rPr lang="da-DK" sz="2000"/>
              <a:t>Hel sætning</a:t>
            </a:r>
          </a:p>
          <a:p>
            <a:pPr>
              <a:spcBef>
                <a:spcPct val="50000"/>
              </a:spcBef>
            </a:pPr>
            <a:endParaRPr lang="da-DK"/>
          </a:p>
        </p:txBody>
      </p:sp>
      <p:sp>
        <p:nvSpPr>
          <p:cNvPr id="38917" name="AutoShape 6"/>
          <p:cNvSpPr>
            <a:spLocks noChangeArrowheads="1"/>
          </p:cNvSpPr>
          <p:nvPr/>
        </p:nvSpPr>
        <p:spPr bwMode="auto">
          <a:xfrm>
            <a:off x="3779838" y="2636838"/>
            <a:ext cx="1728787" cy="576262"/>
          </a:xfrm>
          <a:prstGeom prst="leftArrow">
            <a:avLst>
              <a:gd name="adj1" fmla="val 50000"/>
              <a:gd name="adj2" fmla="val 75000"/>
            </a:avLst>
          </a:prstGeom>
          <a:solidFill>
            <a:srgbClr val="A3E7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38918" name="AutoShape 7"/>
          <p:cNvSpPr>
            <a:spLocks noChangeArrowheads="1"/>
          </p:cNvSpPr>
          <p:nvPr/>
        </p:nvSpPr>
        <p:spPr bwMode="auto">
          <a:xfrm>
            <a:off x="3779838" y="4724400"/>
            <a:ext cx="1728787" cy="576263"/>
          </a:xfrm>
          <a:prstGeom prst="leftArrow">
            <a:avLst>
              <a:gd name="adj1" fmla="val 50000"/>
              <a:gd name="adj2" fmla="val 75000"/>
            </a:avLst>
          </a:prstGeom>
          <a:solidFill>
            <a:srgbClr val="A3E7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a-DK"/>
          </a:p>
        </p:txBody>
      </p:sp>
      <p:sp>
        <p:nvSpPr>
          <p:cNvPr id="38919" name="Text Box 8"/>
          <p:cNvSpPr txBox="1">
            <a:spLocks noChangeArrowheads="1"/>
          </p:cNvSpPr>
          <p:nvPr/>
        </p:nvSpPr>
        <p:spPr bwMode="auto">
          <a:xfrm>
            <a:off x="6011863" y="2636838"/>
            <a:ext cx="2232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2800"/>
              <a:t>ADJEKTIV</a:t>
            </a:r>
          </a:p>
        </p:txBody>
      </p:sp>
      <p:sp>
        <p:nvSpPr>
          <p:cNvPr id="38920" name="Text Box 9"/>
          <p:cNvSpPr txBox="1">
            <a:spLocks noChangeArrowheads="1"/>
          </p:cNvSpPr>
          <p:nvPr/>
        </p:nvSpPr>
        <p:spPr bwMode="auto">
          <a:xfrm>
            <a:off x="6084888" y="4724400"/>
            <a:ext cx="2376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a-DK" sz="2800"/>
              <a:t>ADVERBIUM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Adjektiv / adverbium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Nogle ord er ens, hvad end de bruges som adjektiv eller adverbium: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Early, daily, weekly, fast, loud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-	An </a:t>
            </a:r>
            <a:r>
              <a:rPr lang="en-GB" b="1" dirty="0"/>
              <a:t>early</a:t>
            </a:r>
            <a:r>
              <a:rPr lang="en-GB" dirty="0"/>
              <a:t> train	The train came </a:t>
            </a:r>
            <a:r>
              <a:rPr lang="en-GB" b="1" dirty="0"/>
              <a:t>early</a:t>
            </a:r>
            <a:r>
              <a:rPr lang="en-GB" dirty="0"/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-	A </a:t>
            </a:r>
            <a:r>
              <a:rPr lang="en-GB" b="1" dirty="0"/>
              <a:t>fast</a:t>
            </a:r>
            <a:r>
              <a:rPr lang="en-GB" dirty="0"/>
              <a:t> car		The car goes </a:t>
            </a:r>
            <a:r>
              <a:rPr lang="en-GB" b="1" dirty="0"/>
              <a:t>fast.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Ordene </a:t>
            </a:r>
            <a:r>
              <a:rPr lang="da-DK" dirty="0" err="1"/>
              <a:t>friendly</a:t>
            </a:r>
            <a:r>
              <a:rPr lang="da-DK" dirty="0"/>
              <a:t>, </a:t>
            </a:r>
            <a:r>
              <a:rPr lang="da-DK" dirty="0" err="1"/>
              <a:t>lively</a:t>
            </a:r>
            <a:r>
              <a:rPr lang="da-DK" dirty="0"/>
              <a:t>, </a:t>
            </a:r>
            <a:r>
              <a:rPr lang="da-DK" dirty="0" err="1"/>
              <a:t>lovely</a:t>
            </a:r>
            <a:r>
              <a:rPr lang="da-DK" dirty="0"/>
              <a:t>, </a:t>
            </a:r>
            <a:r>
              <a:rPr lang="da-DK" dirty="0" err="1"/>
              <a:t>lonely</a:t>
            </a:r>
            <a:r>
              <a:rPr lang="da-DK" dirty="0"/>
              <a:t>, </a:t>
            </a:r>
            <a:r>
              <a:rPr lang="da-DK" dirty="0" err="1"/>
              <a:t>likely</a:t>
            </a:r>
            <a:r>
              <a:rPr lang="da-DK" dirty="0"/>
              <a:t>, </a:t>
            </a:r>
            <a:r>
              <a:rPr lang="da-DK" dirty="0" err="1"/>
              <a:t>ugly</a:t>
            </a:r>
            <a:r>
              <a:rPr lang="da-DK" dirty="0"/>
              <a:t> og </a:t>
            </a:r>
            <a:r>
              <a:rPr lang="da-DK" dirty="0" err="1"/>
              <a:t>silly</a:t>
            </a:r>
            <a:r>
              <a:rPr lang="da-DK" dirty="0"/>
              <a:t> er adjektiver, hvis de skal bruges som adverbier, skal man omskrive dem som et adverbielt udtryk: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en-GB" dirty="0"/>
              <a:t>A </a:t>
            </a:r>
            <a:r>
              <a:rPr lang="en-GB" b="1" dirty="0"/>
              <a:t>friendly</a:t>
            </a:r>
            <a:r>
              <a:rPr lang="en-GB" dirty="0"/>
              <a:t> dog	The dog wagged its tail </a:t>
            </a:r>
            <a:r>
              <a:rPr lang="en-GB" b="1" dirty="0"/>
              <a:t>in a friendly manner</a:t>
            </a:r>
            <a:r>
              <a:rPr lang="en-GB" dirty="0"/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r>
              <a:rPr lang="en-GB" dirty="0"/>
              <a:t>A </a:t>
            </a:r>
            <a:r>
              <a:rPr lang="en-GB" b="1" dirty="0"/>
              <a:t>lively</a:t>
            </a:r>
            <a:r>
              <a:rPr lang="en-GB" dirty="0"/>
              <a:t> discussion	They discussed the film in </a:t>
            </a:r>
            <a:r>
              <a:rPr lang="en-GB" b="1" dirty="0"/>
              <a:t>a lively manner</a:t>
            </a:r>
            <a:r>
              <a:rPr lang="en-GB" dirty="0"/>
              <a:t>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Char char="-"/>
              <a:defRPr/>
            </a:pP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-	A </a:t>
            </a:r>
            <a:r>
              <a:rPr lang="en-GB" b="1" dirty="0"/>
              <a:t>lovely</a:t>
            </a:r>
            <a:r>
              <a:rPr lang="en-GB" dirty="0"/>
              <a:t> smile		She treats him </a:t>
            </a:r>
            <a:r>
              <a:rPr lang="en-GB" b="1" dirty="0"/>
              <a:t>in a lovely manner</a:t>
            </a:r>
            <a:r>
              <a:rPr lang="en-GB" dirty="0"/>
              <a:t>.</a:t>
            </a:r>
          </a:p>
        </p:txBody>
      </p:sp>
      <p:cxnSp>
        <p:nvCxnSpPr>
          <p:cNvPr id="5" name="Lige pilforbindelse 4"/>
          <p:cNvCxnSpPr/>
          <p:nvPr/>
        </p:nvCxnSpPr>
        <p:spPr>
          <a:xfrm flipV="1">
            <a:off x="1835150" y="2709863"/>
            <a:ext cx="288925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Lige forbindelse 7"/>
          <p:cNvCxnSpPr/>
          <p:nvPr/>
        </p:nvCxnSpPr>
        <p:spPr>
          <a:xfrm rot="10800000">
            <a:off x="1547813" y="2708275"/>
            <a:ext cx="287337" cy="73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/>
          <p:nvPr/>
        </p:nvCxnSpPr>
        <p:spPr>
          <a:xfrm rot="10800000">
            <a:off x="4643438" y="2636838"/>
            <a:ext cx="433387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 flipV="1">
            <a:off x="5076825" y="2708275"/>
            <a:ext cx="215900" cy="73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>
            <a:off x="1331913" y="3213100"/>
            <a:ext cx="287337" cy="1444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Lige pilforbindelse 17"/>
          <p:cNvCxnSpPr/>
          <p:nvPr/>
        </p:nvCxnSpPr>
        <p:spPr>
          <a:xfrm rot="5400000" flipH="1" flipV="1">
            <a:off x="1619250" y="3213100"/>
            <a:ext cx="144463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Lige forbindelse 19"/>
          <p:cNvCxnSpPr/>
          <p:nvPr/>
        </p:nvCxnSpPr>
        <p:spPr>
          <a:xfrm rot="10800000" flipV="1">
            <a:off x="4716463" y="3213100"/>
            <a:ext cx="287337" cy="714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Lige pilforbindelse 21"/>
          <p:cNvCxnSpPr/>
          <p:nvPr/>
        </p:nvCxnSpPr>
        <p:spPr>
          <a:xfrm rot="10800000">
            <a:off x="4500563" y="3213100"/>
            <a:ext cx="21590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Lige forbindelse 23"/>
          <p:cNvCxnSpPr/>
          <p:nvPr/>
        </p:nvCxnSpPr>
        <p:spPr>
          <a:xfrm>
            <a:off x="1547813" y="4652963"/>
            <a:ext cx="503237" cy="714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Lige pilforbindelse 25"/>
          <p:cNvCxnSpPr/>
          <p:nvPr/>
        </p:nvCxnSpPr>
        <p:spPr>
          <a:xfrm flipV="1">
            <a:off x="2051050" y="4652963"/>
            <a:ext cx="217488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Lige forbindelse 27"/>
          <p:cNvCxnSpPr/>
          <p:nvPr/>
        </p:nvCxnSpPr>
        <p:spPr>
          <a:xfrm>
            <a:off x="1403350" y="5229225"/>
            <a:ext cx="504825" cy="1444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Lige pilforbindelse 29"/>
          <p:cNvCxnSpPr/>
          <p:nvPr/>
        </p:nvCxnSpPr>
        <p:spPr>
          <a:xfrm flipV="1">
            <a:off x="1908175" y="5229225"/>
            <a:ext cx="360363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Lige forbindelse 31"/>
          <p:cNvCxnSpPr/>
          <p:nvPr/>
        </p:nvCxnSpPr>
        <p:spPr>
          <a:xfrm>
            <a:off x="1403350" y="5805488"/>
            <a:ext cx="431800" cy="144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Lige pilforbindelse 33"/>
          <p:cNvCxnSpPr/>
          <p:nvPr/>
        </p:nvCxnSpPr>
        <p:spPr>
          <a:xfrm flipV="1">
            <a:off x="1835150" y="5732463"/>
            <a:ext cx="288925" cy="217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Lige forbindelse 35"/>
          <p:cNvCxnSpPr/>
          <p:nvPr/>
        </p:nvCxnSpPr>
        <p:spPr>
          <a:xfrm rot="10800000" flipV="1">
            <a:off x="5148263" y="4724400"/>
            <a:ext cx="2016125" cy="1444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Lige pilforbindelse 37"/>
          <p:cNvCxnSpPr/>
          <p:nvPr/>
        </p:nvCxnSpPr>
        <p:spPr>
          <a:xfrm rot="10800000">
            <a:off x="4787900" y="4724400"/>
            <a:ext cx="360363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Øvelser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a-DK" sz="2400"/>
              <a:t>A) Vælg mellem adjektiv og adverbium OG forklar dit valg vha. grammatiske begreber.</a:t>
            </a:r>
          </a:p>
          <a:p>
            <a:pPr eaLnBrk="1" hangingPunct="1">
              <a:lnSpc>
                <a:spcPct val="90000"/>
              </a:lnSpc>
            </a:pPr>
            <a:endParaRPr lang="da-DK" sz="240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da-DK" sz="2400"/>
              <a:t>1</a:t>
            </a:r>
            <a:r>
              <a:rPr lang="en-US" sz="2400"/>
              <a:t>. This chair is very ...			comfortable/comfortably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2. I was sitting ... in my chair		comfortable/comfortably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3. Their marriage seemed very ...		happy/happily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4. They lived ... ever after 			happy/happily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5. He looked ... at me 				angry/angrily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6. You look very ... today			angry/angrily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7. Your brother speaks English ... well	extreme/extremely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/>
              <a:t>8. He has rather ... opinions			extreme/extremely</a:t>
            </a:r>
            <a:endParaRPr lang="da-DK" sz="2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Adverbiernes placering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a-DK" sz="2800" dirty="0"/>
              <a:t>Adverbier skal placeres bestemte steder i en sætning alt efter hvilken type adverbium vi har med at gøre.</a:t>
            </a:r>
          </a:p>
          <a:p>
            <a:pPr eaLnBrk="1" hangingPunct="1">
              <a:lnSpc>
                <a:spcPct val="80000"/>
              </a:lnSpc>
            </a:pPr>
            <a:endParaRPr lang="da-DK" sz="2800" dirty="0"/>
          </a:p>
          <a:p>
            <a:pPr eaLnBrk="1" hangingPunct="1">
              <a:lnSpc>
                <a:spcPct val="80000"/>
              </a:lnSpc>
            </a:pPr>
            <a:r>
              <a:rPr lang="da-DK" sz="2800" dirty="0"/>
              <a:t>§45-47d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da-DK" sz="2800" dirty="0"/>
          </a:p>
          <a:p>
            <a:pPr eaLnBrk="1" hangingPunct="1">
              <a:lnSpc>
                <a:spcPct val="80000"/>
              </a:lnSpc>
            </a:pPr>
            <a:r>
              <a:rPr lang="da-DK" sz="2800" dirty="0"/>
              <a:t>5 typer adverbier (eller fem hovedgrupper som der står i bogen):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800" dirty="0"/>
              <a:t>	1. Tidsadverbier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800" dirty="0"/>
              <a:t>	2. Stedsadverbier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800" dirty="0"/>
              <a:t>	3. Mådesadverbier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800" dirty="0"/>
              <a:t>	4. Gradsadverbier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800" dirty="0"/>
              <a:t>	5. Sætningsadverbier</a:t>
            </a:r>
          </a:p>
          <a:p>
            <a:pPr eaLnBrk="1" hangingPunct="1">
              <a:lnSpc>
                <a:spcPct val="80000"/>
              </a:lnSpc>
            </a:pPr>
            <a:endParaRPr lang="da-DK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 b="1"/>
              <a:t>1. 	Tidsadverbier:</a:t>
            </a:r>
            <a:endParaRPr lang="en-GB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Fx: Then, never, often, rarely, yesterday, now, soon, yet, today, immediately, always. (Hvorfor tror I de kaldes sådan?)</a:t>
            </a:r>
            <a:endParaRPr lang="da-DK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</a:t>
            </a:r>
            <a:r>
              <a:rPr lang="da-DK" sz="1800">
                <a:solidFill>
                  <a:srgbClr val="FF0000"/>
                </a:solidFill>
              </a:rPr>
              <a:t>PLACERES </a:t>
            </a:r>
            <a:r>
              <a:rPr lang="da-DK" sz="1800" b="1">
                <a:solidFill>
                  <a:srgbClr val="FF0000"/>
                </a:solidFill>
              </a:rPr>
              <a:t>FØRST</a:t>
            </a:r>
            <a:r>
              <a:rPr lang="da-DK" sz="1800">
                <a:solidFill>
                  <a:srgbClr val="FF0000"/>
                </a:solidFill>
              </a:rPr>
              <a:t> ELLER </a:t>
            </a:r>
            <a:r>
              <a:rPr lang="da-DK" sz="1800" b="1">
                <a:solidFill>
                  <a:srgbClr val="FF0000"/>
                </a:solidFill>
              </a:rPr>
              <a:t>SIDST</a:t>
            </a:r>
            <a:r>
              <a:rPr lang="da-DK" sz="1800">
                <a:solidFill>
                  <a:srgbClr val="FF0000"/>
                </a:solidFill>
              </a:rPr>
              <a:t> I SÆTNINGEN.</a:t>
            </a:r>
            <a:endParaRPr lang="en-GB" sz="180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Ex: Homer going to do something stupid </a:t>
            </a:r>
            <a:r>
              <a:rPr lang="en-GB" sz="1800" i="1"/>
              <a:t>tomorrow</a:t>
            </a:r>
            <a:r>
              <a:rPr lang="en-GB" sz="1800"/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Ex: </a:t>
            </a:r>
            <a:r>
              <a:rPr lang="en-GB" sz="1800" i="1"/>
              <a:t>Then</a:t>
            </a:r>
            <a:r>
              <a:rPr lang="en-GB" sz="1800"/>
              <a:t> Homer did something stupid.</a:t>
            </a:r>
            <a:endParaRPr lang="da-DK" sz="1800"/>
          </a:p>
          <a:p>
            <a:pPr eaLnBrk="1" hangingPunct="1">
              <a:lnSpc>
                <a:spcPct val="80000"/>
              </a:lnSpc>
            </a:pPr>
            <a:endParaRPr lang="da-DK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</a:t>
            </a:r>
            <a:r>
              <a:rPr lang="da-DK" sz="1800">
                <a:solidFill>
                  <a:srgbClr val="FF0000"/>
                </a:solidFill>
              </a:rPr>
              <a:t>MEN!</a:t>
            </a:r>
            <a:r>
              <a:rPr lang="da-DK" sz="1800"/>
              <a:t> Hvis vi har at gøre med et </a:t>
            </a:r>
            <a:r>
              <a:rPr lang="da-DK" sz="1800">
                <a:solidFill>
                  <a:srgbClr val="FF0000"/>
                </a:solidFill>
              </a:rPr>
              <a:t>KORT TIDSADVERBIUM</a:t>
            </a:r>
            <a:r>
              <a:rPr lang="da-DK" sz="1800"/>
              <a:t> (often, always soon og now), så står adverbiet ofte </a:t>
            </a:r>
            <a:r>
              <a:rPr lang="da-DK" sz="1800">
                <a:solidFill>
                  <a:srgbClr val="FF0000"/>
                </a:solidFill>
              </a:rPr>
              <a:t>INDE I SÆTNINGEN </a:t>
            </a:r>
            <a:r>
              <a:rPr lang="da-DK" sz="1800" b="1">
                <a:solidFill>
                  <a:srgbClr val="FF0000"/>
                </a:solidFill>
              </a:rPr>
              <a:t>FORAN</a:t>
            </a:r>
            <a:r>
              <a:rPr lang="da-DK" sz="1800">
                <a:solidFill>
                  <a:srgbClr val="FF0000"/>
                </a:solidFill>
              </a:rPr>
              <a:t> VERBET</a:t>
            </a:r>
            <a:r>
              <a:rPr lang="da-DK" sz="1800"/>
              <a:t>.</a:t>
            </a:r>
            <a:endParaRPr lang="en-GB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Ex: Homer’s dad </a:t>
            </a:r>
            <a:r>
              <a:rPr lang="en-GB" sz="1800" i="1"/>
              <a:t>often</a:t>
            </a:r>
            <a:r>
              <a:rPr lang="en-GB" sz="1800"/>
              <a:t> visits the family.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	</a:t>
            </a:r>
            <a:r>
              <a:rPr lang="da-DK" sz="1800"/>
              <a:t>                    </a:t>
            </a:r>
            <a:r>
              <a:rPr lang="en-GB" sz="1800"/>
              <a:t>Adv.   o</a:t>
            </a:r>
            <a:endParaRPr lang="da-DK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NB! Hvis verbet er en form af TO BE (am, are, is, were, was),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så står det korte tidsadverbium </a:t>
            </a:r>
            <a:r>
              <a:rPr lang="da-DK" sz="1800" b="1"/>
              <a:t>EFTER</a:t>
            </a:r>
            <a:r>
              <a:rPr lang="da-DK" sz="1800"/>
              <a:t> TO BE.</a:t>
            </a:r>
            <a:endParaRPr lang="en-GB" sz="18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Ex: Lisa is </a:t>
            </a:r>
            <a:r>
              <a:rPr lang="en-GB" sz="1800" i="1"/>
              <a:t>always</a:t>
            </a:r>
            <a:r>
              <a:rPr lang="en-GB" sz="1800"/>
              <a:t> studying.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800"/>
              <a:t>	 	   o   </a:t>
            </a:r>
            <a:r>
              <a:rPr lang="da-DK" sz="1800"/>
              <a:t>Adv.</a:t>
            </a:r>
          </a:p>
          <a:p>
            <a:pPr eaLnBrk="1" hangingPunct="1">
              <a:lnSpc>
                <a:spcPct val="80000"/>
              </a:lnSpc>
            </a:pPr>
            <a:endParaRPr lang="da-DK" sz="1800"/>
          </a:p>
        </p:txBody>
      </p:sp>
      <p:pic>
        <p:nvPicPr>
          <p:cNvPr id="41987" name="Picture 5" descr="syllab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4700" y="4292600"/>
            <a:ext cx="20193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Rectangle 5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b="1" dirty="0"/>
              <a:t>2. </a:t>
            </a:r>
            <a:r>
              <a:rPr lang="en-GB" b="1" dirty="0" err="1"/>
              <a:t>Stedsadverbier</a:t>
            </a:r>
            <a:r>
              <a:rPr lang="en-GB" dirty="0"/>
              <a:t>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dirty="0"/>
              <a:t>	</a:t>
            </a:r>
            <a:r>
              <a:rPr lang="en-GB" dirty="0" err="1"/>
              <a:t>Fx</a:t>
            </a:r>
            <a:r>
              <a:rPr lang="en-GB" dirty="0"/>
              <a:t>: Here, there, everywhere, far, back, abroad. </a:t>
            </a:r>
            <a:r>
              <a:rPr lang="da-DK" dirty="0"/>
              <a:t>(Hvorfor tror I de kaldes sådan?)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da-DK" dirty="0"/>
              <a:t>	</a:t>
            </a:r>
            <a:r>
              <a:rPr lang="da-DK" dirty="0">
                <a:solidFill>
                  <a:srgbClr val="FF0000"/>
                </a:solidFill>
              </a:rPr>
              <a:t>PLACERES NORMALT </a:t>
            </a:r>
            <a:r>
              <a:rPr lang="da-DK" b="1" dirty="0">
                <a:solidFill>
                  <a:srgbClr val="FF0000"/>
                </a:solidFill>
              </a:rPr>
              <a:t>EFTER</a:t>
            </a:r>
            <a:r>
              <a:rPr lang="da-DK" dirty="0">
                <a:solidFill>
                  <a:srgbClr val="FF0000"/>
                </a:solidFill>
              </a:rPr>
              <a:t> VERBET</a:t>
            </a:r>
            <a:r>
              <a:rPr lang="da-DK" dirty="0"/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da-DK" dirty="0"/>
              <a:t>	Ex: Bart </a:t>
            </a:r>
            <a:r>
              <a:rPr lang="da-DK" dirty="0" err="1"/>
              <a:t>looked</a:t>
            </a:r>
            <a:r>
              <a:rPr lang="da-DK" dirty="0"/>
              <a:t> </a:t>
            </a:r>
            <a:r>
              <a:rPr lang="da-DK" i="1" dirty="0" err="1"/>
              <a:t>everywhere</a:t>
            </a:r>
            <a:r>
              <a:rPr lang="da-DK" dirty="0"/>
              <a:t> for his skateboard.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da-DK" dirty="0"/>
              <a:t>	                    o            </a:t>
            </a:r>
            <a:r>
              <a:rPr lang="da-DK" dirty="0" err="1"/>
              <a:t>adv</a:t>
            </a:r>
            <a:endParaRPr lang="en-GB" dirty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da-DK" dirty="0"/>
          </a:p>
        </p:txBody>
      </p:sp>
      <p:pic>
        <p:nvPicPr>
          <p:cNvPr id="43011" name="Picture 9" descr="skateboard_bart.jpg image by myspacetagg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4365625"/>
            <a:ext cx="1116012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Rectangle 5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40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 b="1"/>
              <a:t>3. 	Mådesadverbier:</a:t>
            </a:r>
            <a:endParaRPr lang="en-GB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Fx: Quickly, happily, slowly, well, hard, fast. </a:t>
            </a:r>
            <a:r>
              <a:rPr lang="da-DK" sz="1600"/>
              <a:t>(Hvorfor tror I de kaldes sådan?)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  <a:r>
              <a:rPr lang="da-DK" sz="1600">
                <a:solidFill>
                  <a:srgbClr val="FF0000"/>
                </a:solidFill>
              </a:rPr>
              <a:t>MÅDESADVERBIER DER LÆGGER SIG TIL ET VERBUM STÅR OFTEST </a:t>
            </a:r>
            <a:r>
              <a:rPr lang="da-DK" sz="1600" b="1">
                <a:solidFill>
                  <a:srgbClr val="FF0000"/>
                </a:solidFill>
              </a:rPr>
              <a:t>EFTER</a:t>
            </a:r>
            <a:r>
              <a:rPr lang="da-DK" sz="1600">
                <a:solidFill>
                  <a:srgbClr val="FF0000"/>
                </a:solidFill>
              </a:rPr>
              <a:t> VERBET</a:t>
            </a:r>
            <a:r>
              <a:rPr lang="da-DK" sz="1600"/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Ex: Bart behaved </a:t>
            </a:r>
            <a:r>
              <a:rPr lang="da-DK" sz="1600" i="1"/>
              <a:t>badly</a:t>
            </a:r>
            <a:endParaRPr lang="da-DK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         	          </a:t>
            </a:r>
            <a:r>
              <a:rPr lang="en-GB" sz="1600"/>
              <a:t>o    &lt;- Adv.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Homer moves </a:t>
            </a:r>
            <a:r>
              <a:rPr lang="en-GB" sz="1600" i="1"/>
              <a:t>slowly</a:t>
            </a:r>
            <a:r>
              <a:rPr lang="en-GB" sz="1600"/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                               o     &lt;- Adv.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  <a:r>
              <a:rPr lang="da-DK" sz="1600">
                <a:solidFill>
                  <a:srgbClr val="FF0000"/>
                </a:solidFill>
              </a:rPr>
              <a:t>HVIS VERBET HAR ET OBJEKT (Δ eller □) ELLER ANDRE LED KNYTTET TIL SIG, STÅR ADVERBIET ENTEN </a:t>
            </a:r>
            <a:r>
              <a:rPr lang="da-DK" sz="1600" b="1">
                <a:solidFill>
                  <a:srgbClr val="FF0000"/>
                </a:solidFill>
              </a:rPr>
              <a:t>EFTER</a:t>
            </a:r>
            <a:r>
              <a:rPr lang="da-DK" sz="1600">
                <a:solidFill>
                  <a:srgbClr val="FF0000"/>
                </a:solidFill>
              </a:rPr>
              <a:t> LEDENE ELLER </a:t>
            </a:r>
            <a:r>
              <a:rPr lang="da-DK" sz="1600" b="1">
                <a:solidFill>
                  <a:srgbClr val="FF0000"/>
                </a:solidFill>
              </a:rPr>
              <a:t>FORAN</a:t>
            </a:r>
            <a:r>
              <a:rPr lang="da-DK" sz="1600">
                <a:solidFill>
                  <a:srgbClr val="FF0000"/>
                </a:solidFill>
              </a:rPr>
              <a:t> VERBET.</a:t>
            </a:r>
            <a:endParaRPr lang="en-GB" sz="160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He </a:t>
            </a:r>
            <a:r>
              <a:rPr lang="en-GB" sz="1600" i="1"/>
              <a:t>quickly</a:t>
            </a:r>
            <a:r>
              <a:rPr lang="en-GB" sz="1600"/>
              <a:t> rose to his feet.</a:t>
            </a:r>
            <a:endParaRPr lang="da-DK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              Adv.       ------o-------</a:t>
            </a:r>
            <a:endParaRPr lang="en-GB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He closed the window </a:t>
            </a:r>
            <a:r>
              <a:rPr lang="en-GB" sz="1600" i="1"/>
              <a:t>quickly</a:t>
            </a:r>
            <a:r>
              <a:rPr lang="en-GB" sz="1600"/>
              <a:t>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                  o     -----</a:t>
            </a:r>
            <a:r>
              <a:rPr lang="da-DK" sz="1600"/>
              <a:t>Δ------    Adv.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800"/>
              <a:t>	Man må altså </a:t>
            </a:r>
            <a:r>
              <a:rPr lang="da-DK" sz="1800" b="1"/>
              <a:t>ikke placere et adverbium mellem et verbum og dets objekt</a:t>
            </a:r>
            <a:r>
              <a:rPr lang="da-DK" sz="1800"/>
              <a:t> (mellem ’closed’ og ’the window’. Det kan man godt på dansk – Han lukkede hurtigt vinduet – FORBUDT PÅ ENGELSK! </a:t>
            </a:r>
            <a:r>
              <a:rPr lang="da-DK" sz="1800" i="1">
                <a:solidFill>
                  <a:srgbClr val="FF0000"/>
                </a:solidFill>
              </a:rPr>
              <a:t>He closed quickly the window.</a:t>
            </a:r>
          </a:p>
          <a:p>
            <a:pPr eaLnBrk="1" hangingPunct="1">
              <a:lnSpc>
                <a:spcPct val="80000"/>
              </a:lnSpc>
            </a:pPr>
            <a:endParaRPr lang="da-DK" sz="1600"/>
          </a:p>
        </p:txBody>
      </p:sp>
      <p:sp>
        <p:nvSpPr>
          <p:cNvPr id="44035" name="Rectangle 4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 b="1"/>
              <a:t>4. 	Gradsadverbier:</a:t>
            </a:r>
            <a:endParaRPr lang="en-GB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Fx: very, much, rather, too, almost, quite. </a:t>
            </a:r>
            <a:r>
              <a:rPr lang="da-DK" sz="1600"/>
              <a:t>(Hvorfor tror I de kaldes sådan?)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  <a:r>
              <a:rPr lang="da-DK" sz="1600">
                <a:solidFill>
                  <a:srgbClr val="FF0000"/>
                </a:solidFill>
              </a:rPr>
              <a:t>GRADSADVERBIER DER LÆGGER SIG TIL ET ADJEKTIV ELLER ET ANDET ADVERBIUM STÅR OFTEST </a:t>
            </a:r>
            <a:r>
              <a:rPr lang="da-DK" sz="1600" b="1">
                <a:solidFill>
                  <a:srgbClr val="FF0000"/>
                </a:solidFill>
              </a:rPr>
              <a:t>FORAN</a:t>
            </a:r>
            <a:r>
              <a:rPr lang="da-DK" sz="1600">
                <a:solidFill>
                  <a:srgbClr val="FF0000"/>
                </a:solidFill>
              </a:rPr>
              <a:t> ADJEKTIVET ELLER ADVERBIET.</a:t>
            </a:r>
            <a:endParaRPr lang="en-GB" sz="160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That is a </a:t>
            </a:r>
            <a:r>
              <a:rPr lang="en-GB" sz="1600" i="1"/>
              <a:t>very</a:t>
            </a:r>
            <a:r>
              <a:rPr lang="en-GB" sz="1600"/>
              <a:t> beautiful dress.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                      Adv.-&gt;  Adj.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We know him </a:t>
            </a:r>
            <a:r>
              <a:rPr lang="en-GB" sz="1600" i="1"/>
              <a:t>quite</a:t>
            </a:r>
            <a:r>
              <a:rPr lang="en-GB" sz="1600"/>
              <a:t> well.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                               Adv.-&gt; Adv.</a:t>
            </a:r>
            <a:endParaRPr lang="da-DK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NB! </a:t>
            </a:r>
            <a:r>
              <a:rPr lang="da-DK" sz="1600" i="1"/>
              <a:t>At all</a:t>
            </a:r>
            <a:r>
              <a:rPr lang="da-DK" sz="1600"/>
              <a:t> kan også stå efter det ord, det lægger sig til.</a:t>
            </a:r>
            <a:endParaRPr lang="en-GB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Ex: That film is not </a:t>
            </a:r>
            <a:r>
              <a:rPr lang="en-GB" sz="1600" i="1"/>
              <a:t>at all</a:t>
            </a:r>
            <a:r>
              <a:rPr lang="en-GB" sz="1600"/>
              <a:t> fun – That film is not fun </a:t>
            </a:r>
            <a:r>
              <a:rPr lang="en-GB" sz="1600" i="1"/>
              <a:t>at all</a:t>
            </a:r>
            <a:endParaRPr lang="en-GB" sz="16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	                   Adv.-&gt; Adj.	              Adj &lt;-Adv.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600"/>
              <a:t>	NB! </a:t>
            </a:r>
            <a:r>
              <a:rPr lang="da-DK" sz="1600"/>
              <a:t>Very og much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Very står foran det ord det forstærker; det samme gør much, på nær ved ordet ’worth’ (She is </a:t>
            </a:r>
            <a:r>
              <a:rPr lang="da-DK" sz="1600" i="1"/>
              <a:t>much</a:t>
            </a:r>
            <a:r>
              <a:rPr lang="da-DK" sz="1600"/>
              <a:t> taller than you – That is not </a:t>
            </a:r>
            <a:r>
              <a:rPr lang="da-DK" sz="1600" i="1"/>
              <a:t>worth</a:t>
            </a:r>
            <a:r>
              <a:rPr lang="da-DK" sz="1600"/>
              <a:t> </a:t>
            </a:r>
            <a:r>
              <a:rPr lang="da-DK" sz="1600" i="1"/>
              <a:t>much</a:t>
            </a:r>
            <a:r>
              <a:rPr lang="da-DK" sz="1600"/>
              <a:t>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NB! Very much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1600"/>
              <a:t>	Very much står enten foran eller efter det ord, udtrykket forstærker.</a:t>
            </a:r>
          </a:p>
          <a:p>
            <a:pPr eaLnBrk="1" hangingPunct="1">
              <a:lnSpc>
                <a:spcPct val="80000"/>
              </a:lnSpc>
            </a:pPr>
            <a:endParaRPr lang="da-DK" sz="1600"/>
          </a:p>
        </p:txBody>
      </p:sp>
      <p:pic>
        <p:nvPicPr>
          <p:cNvPr id="45059" name="Picture 4" descr="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2781300"/>
            <a:ext cx="2511425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ctangle 5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Adjektiver</a:t>
            </a:r>
          </a:p>
        </p:txBody>
      </p:sp>
      <p:sp>
        <p:nvSpPr>
          <p:cNvPr id="28674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da-DK" sz="3000"/>
              <a:t>Adjektiver (tillægsord) fortæller noget om substantiver (navneord).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da-DK" sz="3000"/>
              <a:t>-	A green hat (</a:t>
            </a:r>
            <a:r>
              <a:rPr lang="da-DK" sz="3000" i="1"/>
              <a:t>green</a:t>
            </a:r>
            <a:r>
              <a:rPr lang="da-DK" sz="3000"/>
              <a:t> = adjektiv, beskriver </a:t>
            </a:r>
            <a:r>
              <a:rPr lang="da-DK" sz="3000" i="1"/>
              <a:t>hat</a:t>
            </a:r>
            <a:r>
              <a:rPr lang="da-DK" sz="3000"/>
              <a:t>)</a:t>
            </a:r>
            <a:endParaRPr lang="en-GB" sz="300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GB" sz="3000"/>
              <a:t>-	A good film (</a:t>
            </a:r>
            <a:r>
              <a:rPr lang="en-GB" sz="3000" i="1"/>
              <a:t>good</a:t>
            </a:r>
            <a:r>
              <a:rPr lang="en-GB" sz="3000"/>
              <a:t> = adjektiv, beskriver </a:t>
            </a:r>
            <a:r>
              <a:rPr lang="en-GB" sz="3000" i="1"/>
              <a:t>film</a:t>
            </a:r>
            <a:r>
              <a:rPr lang="en-GB" sz="3000"/>
              <a:t>)</a:t>
            </a:r>
          </a:p>
          <a:p>
            <a:pPr eaLnBrk="1" hangingPunct="1">
              <a:lnSpc>
                <a:spcPct val="70000"/>
              </a:lnSpc>
            </a:pPr>
            <a:endParaRPr lang="en-GB" sz="3000"/>
          </a:p>
          <a:p>
            <a:pPr eaLnBrk="1" hangingPunct="1">
              <a:lnSpc>
                <a:spcPct val="70000"/>
              </a:lnSpc>
            </a:pPr>
            <a:r>
              <a:rPr lang="en-GB" sz="3000"/>
              <a:t>Find </a:t>
            </a:r>
            <a:r>
              <a:rPr lang="da-DK" sz="3000"/>
              <a:t>adjektiverne</a:t>
            </a:r>
            <a:r>
              <a:rPr lang="en-GB" sz="3000"/>
              <a:t>: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GB" sz="3000"/>
              <a:t>	</a:t>
            </a:r>
            <a:r>
              <a:rPr lang="en-GB" sz="2000"/>
              <a:t>A wicked witch has kidnapped a beautiful princess. The brave prince is out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200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GB" sz="2000"/>
              <a:t>	looking for her. On his quest he must kill three huge dragons, fight seven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200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GB" sz="2000"/>
              <a:t>	small goblins, and finally win a difficult game of chess. His chess opponent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GB" sz="200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GB" sz="2000"/>
              <a:t>	is none other than the dreaded Death.</a:t>
            </a:r>
            <a:endParaRPr lang="da-DK" sz="2000"/>
          </a:p>
          <a:p>
            <a:pPr eaLnBrk="1" hangingPunct="1">
              <a:lnSpc>
                <a:spcPct val="80000"/>
              </a:lnSpc>
            </a:pPr>
            <a:endParaRPr lang="da-DK" sz="2000"/>
          </a:p>
        </p:txBody>
      </p:sp>
      <p:pic>
        <p:nvPicPr>
          <p:cNvPr id="28675" name="Picture 5" descr="dr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47025" y="5661025"/>
            <a:ext cx="119697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 b="1"/>
              <a:t>5. 	Sætningsadverbier</a:t>
            </a:r>
            <a:endParaRPr lang="da-DK" sz="20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Lægger sig ikke til et specifikt ord, men til hele sætningen. </a:t>
            </a:r>
            <a:r>
              <a:rPr lang="en-GB" sz="2000"/>
              <a:t>Fx: Never, ever, always, sometimes, often, rarely, hardly, almost, nearly, quite, rather, certainly, obviously, naturally, probably.</a:t>
            </a:r>
            <a:endParaRPr lang="da-DK" sz="20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</a:t>
            </a:r>
            <a:r>
              <a:rPr lang="da-DK" sz="2000">
                <a:solidFill>
                  <a:srgbClr val="FF0000"/>
                </a:solidFill>
              </a:rPr>
              <a:t>STÅR NORMALT </a:t>
            </a:r>
            <a:r>
              <a:rPr lang="da-DK" sz="2000" b="1">
                <a:solidFill>
                  <a:srgbClr val="FF0000"/>
                </a:solidFill>
              </a:rPr>
              <a:t>FORAN</a:t>
            </a:r>
            <a:r>
              <a:rPr lang="da-DK" sz="2000">
                <a:solidFill>
                  <a:srgbClr val="FF0000"/>
                </a:solidFill>
              </a:rPr>
              <a:t> VERBET.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Ex: I </a:t>
            </a:r>
            <a:r>
              <a:rPr lang="da-DK" sz="2000" i="1"/>
              <a:t>never</a:t>
            </a:r>
            <a:r>
              <a:rPr lang="da-DK" sz="2000"/>
              <a:t> smoke cigars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          Adv.      o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Ex: They </a:t>
            </a:r>
            <a:r>
              <a:rPr lang="da-DK" sz="2000" i="1"/>
              <a:t>certainly</a:t>
            </a:r>
            <a:r>
              <a:rPr lang="da-DK" sz="2000"/>
              <a:t> want to come back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	           Adv.     o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da-DK" sz="2000"/>
              <a:t>	</a:t>
            </a:r>
            <a:r>
              <a:rPr lang="da-DK" sz="2000">
                <a:solidFill>
                  <a:srgbClr val="FF0000"/>
                </a:solidFill>
              </a:rPr>
              <a:t>HVIS </a:t>
            </a:r>
            <a:r>
              <a:rPr lang="da-DK" sz="2000"/>
              <a:t>verbet er en form af </a:t>
            </a:r>
            <a:r>
              <a:rPr lang="da-DK" sz="2000">
                <a:solidFill>
                  <a:srgbClr val="FF0000"/>
                </a:solidFill>
              </a:rPr>
              <a:t>TO BE</a:t>
            </a:r>
            <a:r>
              <a:rPr lang="da-DK" sz="2000"/>
              <a:t>, står </a:t>
            </a:r>
            <a:r>
              <a:rPr lang="da-DK" sz="2000">
                <a:solidFill>
                  <a:srgbClr val="FF0000"/>
                </a:solidFill>
              </a:rPr>
              <a:t>ADVERBIET </a:t>
            </a:r>
            <a:r>
              <a:rPr lang="da-DK" sz="2000" b="1">
                <a:solidFill>
                  <a:srgbClr val="FF0000"/>
                </a:solidFill>
              </a:rPr>
              <a:t>EFTER</a:t>
            </a:r>
            <a:r>
              <a:rPr lang="da-DK" sz="2000"/>
              <a:t> to be-formen.</a:t>
            </a:r>
            <a:endParaRPr lang="en-GB" sz="200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000"/>
              <a:t>	Ex: Milhouse was </a:t>
            </a:r>
            <a:r>
              <a:rPr lang="en-GB" sz="2000" i="1"/>
              <a:t>always</a:t>
            </a:r>
            <a:r>
              <a:rPr lang="en-GB" sz="2000"/>
              <a:t> Bart’s best friend.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000"/>
              <a:t>	                        </a:t>
            </a:r>
            <a:r>
              <a:rPr lang="en-GB" sz="1400"/>
              <a:t>to be</a:t>
            </a:r>
            <a:r>
              <a:rPr lang="en-GB" sz="2000"/>
              <a:t>   Adv.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000"/>
              <a:t>	Ex: My mother is </a:t>
            </a:r>
            <a:r>
              <a:rPr lang="en-GB" sz="2000" i="1"/>
              <a:t>almost</a:t>
            </a:r>
            <a:r>
              <a:rPr lang="en-GB" sz="2000"/>
              <a:t> here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000"/>
              <a:t>	    	               </a:t>
            </a:r>
            <a:r>
              <a:rPr lang="en-GB" sz="1400"/>
              <a:t>to be</a:t>
            </a:r>
            <a:r>
              <a:rPr lang="en-GB" sz="2000"/>
              <a:t> adv.</a:t>
            </a:r>
            <a:endParaRPr lang="da-DK" sz="2000"/>
          </a:p>
          <a:p>
            <a:pPr eaLnBrk="1" hangingPunct="1">
              <a:lnSpc>
                <a:spcPct val="80000"/>
              </a:lnSpc>
            </a:pPr>
            <a:endParaRPr lang="da-DK" sz="2000"/>
          </a:p>
        </p:txBody>
      </p:sp>
      <p:pic>
        <p:nvPicPr>
          <p:cNvPr id="46083" name="Picture 5" descr="milhouse%5B1%5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9375" y="4581525"/>
            <a:ext cx="14446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Rectangle 5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a-DK" sz="2800"/>
              <a:t>HVIS der i en sætning er BÅDE HJÆLPEVERBUM og HOVEDVERBUM, står adverbiet (tids-, mådes- osv.!) oftest </a:t>
            </a:r>
            <a:r>
              <a:rPr lang="da-DK" sz="2800" b="1">
                <a:solidFill>
                  <a:srgbClr val="FF0000"/>
                </a:solidFill>
              </a:rPr>
              <a:t>EFTER</a:t>
            </a:r>
            <a:r>
              <a:rPr lang="da-DK" sz="2800">
                <a:solidFill>
                  <a:srgbClr val="FF0000"/>
                </a:solidFill>
              </a:rPr>
              <a:t> HJÆLPEVERBET</a:t>
            </a:r>
            <a:r>
              <a:rPr lang="da-DK" sz="2800"/>
              <a:t> (efter det første, hvis der er flere).</a:t>
            </a:r>
          </a:p>
          <a:p>
            <a:pPr eaLnBrk="1" hangingPunct="1">
              <a:buFont typeface="Arial" charset="0"/>
              <a:buNone/>
            </a:pPr>
            <a:endParaRPr lang="da-DK" sz="2800"/>
          </a:p>
          <a:p>
            <a:pPr eaLnBrk="1" hangingPunct="1">
              <a:buFont typeface="Arial" charset="0"/>
              <a:buNone/>
            </a:pPr>
            <a:r>
              <a:rPr lang="da-DK" sz="2800"/>
              <a:t>	Ex: This book has </a:t>
            </a:r>
            <a:r>
              <a:rPr lang="da-DK" sz="2800" i="1"/>
              <a:t>nearly</a:t>
            </a:r>
            <a:r>
              <a:rPr lang="da-DK" sz="2800"/>
              <a:t> killed him</a:t>
            </a:r>
          </a:p>
          <a:p>
            <a:pPr eaLnBrk="1" hangingPunct="1">
              <a:buFont typeface="Arial" charset="0"/>
              <a:buNone/>
            </a:pPr>
            <a:r>
              <a:rPr lang="da-DK" sz="2800"/>
              <a:t>		                   </a:t>
            </a:r>
            <a:r>
              <a:rPr lang="en-GB" sz="2800"/>
              <a:t>(o)                 o</a:t>
            </a:r>
          </a:p>
          <a:p>
            <a:pPr eaLnBrk="1" hangingPunct="1">
              <a:buFont typeface="Arial" charset="0"/>
              <a:buNone/>
            </a:pPr>
            <a:r>
              <a:rPr lang="en-GB" sz="2800"/>
              <a:t>	Ex: Barnye has </a:t>
            </a:r>
            <a:r>
              <a:rPr lang="en-GB" sz="2800" i="1"/>
              <a:t>often</a:t>
            </a:r>
            <a:r>
              <a:rPr lang="en-GB" sz="2800"/>
              <a:t> been drinking too much. </a:t>
            </a:r>
          </a:p>
          <a:p>
            <a:pPr eaLnBrk="1" hangingPunct="1">
              <a:buFont typeface="Arial" charset="0"/>
              <a:buNone/>
            </a:pPr>
            <a:r>
              <a:rPr lang="en-GB" sz="2800"/>
              <a:t>                        </a:t>
            </a:r>
            <a:r>
              <a:rPr lang="da-DK" sz="2800"/>
              <a:t>(o)              (o)        o	 </a:t>
            </a:r>
          </a:p>
          <a:p>
            <a:pPr eaLnBrk="1" hangingPunct="1"/>
            <a:endParaRPr lang="da-DK" sz="2800"/>
          </a:p>
        </p:txBody>
      </p:sp>
      <p:pic>
        <p:nvPicPr>
          <p:cNvPr id="47107" name="Picture 5" descr="BarneyGumble.gif Barney Gumble image by Fionn-Whel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3141663"/>
            <a:ext cx="2195512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Rectangle 5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b="1"/>
              <a:t>Længere adverbielle led:</a:t>
            </a:r>
            <a:endParaRPr lang="en-GB"/>
          </a:p>
          <a:p>
            <a:pPr eaLnBrk="1" hangingPunct="1">
              <a:buFont typeface="Arial" charset="0"/>
              <a:buNone/>
            </a:pPr>
            <a:r>
              <a:rPr lang="en-GB"/>
              <a:t>	Fx: Since last night, late in the evening, on hot summer days. </a:t>
            </a:r>
            <a:r>
              <a:rPr lang="da-DK"/>
              <a:t>(Hvorfor tror I de kaldes sådan?)</a:t>
            </a:r>
          </a:p>
          <a:p>
            <a:pPr eaLnBrk="1" hangingPunct="1">
              <a:buFont typeface="Arial" charset="0"/>
              <a:buNone/>
            </a:pPr>
            <a:r>
              <a:rPr lang="da-DK"/>
              <a:t>	</a:t>
            </a:r>
            <a:r>
              <a:rPr lang="da-DK">
                <a:solidFill>
                  <a:srgbClr val="FF0000"/>
                </a:solidFill>
              </a:rPr>
              <a:t>STÅR NORMALT </a:t>
            </a:r>
            <a:r>
              <a:rPr lang="da-DK" b="1">
                <a:solidFill>
                  <a:srgbClr val="FF0000"/>
                </a:solidFill>
              </a:rPr>
              <a:t>FØRST ELLER SIDST</a:t>
            </a:r>
            <a:r>
              <a:rPr lang="da-DK">
                <a:solidFill>
                  <a:srgbClr val="FF0000"/>
                </a:solidFill>
              </a:rPr>
              <a:t> I SÆTNINGEN.</a:t>
            </a:r>
          </a:p>
          <a:p>
            <a:pPr eaLnBrk="1" hangingPunct="1"/>
            <a:endParaRPr lang="da-DK">
              <a:solidFill>
                <a:srgbClr val="FF0000"/>
              </a:solidFill>
            </a:endParaRPr>
          </a:p>
        </p:txBody>
      </p:sp>
      <p:sp>
        <p:nvSpPr>
          <p:cNvPr id="48131" name="Rectangle 4"/>
          <p:cNvSpPr>
            <a:spLocks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Adverbiernes placering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a-DK" sz="2800" b="1" dirty="0"/>
              <a:t>B) Placer adverbierne korrekt i det du oversætter følgende sætninger: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sz="2800" dirty="0"/>
              <a:t>	</a:t>
            </a:r>
            <a:r>
              <a:rPr lang="en-GB" sz="2800" u="sng" dirty="0"/>
              <a:t>- </a:t>
            </a:r>
            <a:r>
              <a:rPr lang="en-GB" sz="2800" u="sng" dirty="0" err="1"/>
              <a:t>Tidsadverbium</a:t>
            </a:r>
            <a:r>
              <a:rPr lang="en-GB" sz="2800" u="sng" dirty="0"/>
              <a:t>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GB" sz="2800" dirty="0"/>
              <a:t>	</a:t>
            </a:r>
            <a:endParaRPr lang="da-DK" sz="2800" dirty="0"/>
          </a:p>
        </p:txBody>
      </p:sp>
      <p:sp>
        <p:nvSpPr>
          <p:cNvPr id="50179" name="Rectangle 4"/>
          <p:cNvSpPr>
            <a:spLocks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Øvelser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dirty="0"/>
              <a:t>	</a:t>
            </a:r>
            <a:r>
              <a:rPr lang="da-DK" u="sng" dirty="0"/>
              <a:t>- Stedsadverbium:</a:t>
            </a:r>
          </a:p>
          <a:p>
            <a:pPr eaLnBrk="1" hangingPunct="1">
              <a:buFont typeface="Arial" charset="0"/>
              <a:buNone/>
            </a:pPr>
            <a:r>
              <a:rPr lang="en-GB" dirty="0"/>
              <a:t>	</a:t>
            </a:r>
            <a:endParaRPr lang="da-DK" dirty="0"/>
          </a:p>
        </p:txBody>
      </p:sp>
      <p:sp>
        <p:nvSpPr>
          <p:cNvPr id="51203" name="Rectangle 4"/>
          <p:cNvSpPr>
            <a:spLocks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Øvelser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sz="2800" dirty="0"/>
              <a:t>	</a:t>
            </a:r>
            <a:r>
              <a:rPr lang="da-DK" sz="2800" u="sng" dirty="0"/>
              <a:t>- Mådesadverbium</a:t>
            </a:r>
            <a:r>
              <a:rPr lang="da-DK" sz="2800" dirty="0"/>
              <a:t>:</a:t>
            </a:r>
          </a:p>
          <a:p>
            <a:pPr eaLnBrk="1" hangingPunct="1">
              <a:buFont typeface="Arial" charset="0"/>
              <a:buNone/>
            </a:pPr>
            <a:r>
              <a:rPr lang="da-DK" sz="2800" dirty="0"/>
              <a:t>	</a:t>
            </a:r>
          </a:p>
        </p:txBody>
      </p:sp>
      <p:sp>
        <p:nvSpPr>
          <p:cNvPr id="52227" name="Rectangle 4"/>
          <p:cNvSpPr>
            <a:spLocks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Øvelser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a-DK"/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dirty="0"/>
              <a:t>	</a:t>
            </a:r>
            <a:r>
              <a:rPr lang="da-DK" u="sng" dirty="0"/>
              <a:t>- Gradsadverbium</a:t>
            </a:r>
          </a:p>
          <a:p>
            <a:pPr eaLnBrk="1" hangingPunct="1">
              <a:buFont typeface="Arial" charset="0"/>
              <a:buNone/>
            </a:pPr>
            <a:r>
              <a:rPr lang="da-DK"/>
              <a:t>	</a:t>
            </a:r>
            <a:endParaRPr lang="da-DK" dirty="0"/>
          </a:p>
        </p:txBody>
      </p:sp>
      <p:sp>
        <p:nvSpPr>
          <p:cNvPr id="53251" name="Rectangle 4"/>
          <p:cNvSpPr>
            <a:spLocks/>
          </p:cNvSpPr>
          <p:nvPr/>
        </p:nvSpPr>
        <p:spPr bwMode="auto">
          <a:xfrm>
            <a:off x="0" y="260350"/>
            <a:ext cx="9144000" cy="11430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latin typeface="Calibri" pitchFamily="34" charset="0"/>
              </a:rPr>
              <a:t>Øvelser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Adjektiver</a:t>
            </a:r>
          </a:p>
        </p:txBody>
      </p:sp>
      <p:sp>
        <p:nvSpPr>
          <p:cNvPr id="29698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/>
              <a:t>1. grad – positiv		a green hat</a:t>
            </a:r>
          </a:p>
          <a:p>
            <a:pPr eaLnBrk="1" hangingPunct="1"/>
            <a:r>
              <a:rPr lang="da-DK"/>
              <a:t>2. grad – komparativ	a greener hat</a:t>
            </a:r>
            <a:endParaRPr lang="en-GB"/>
          </a:p>
          <a:p>
            <a:pPr eaLnBrk="1" hangingPunct="1"/>
            <a:r>
              <a:rPr lang="en-GB"/>
              <a:t>3. grad – superlative	</a:t>
            </a:r>
            <a:r>
              <a:rPr lang="da-DK"/>
              <a:t>the greenest </a:t>
            </a:r>
            <a:r>
              <a:rPr lang="en-GB"/>
              <a:t>hat</a:t>
            </a:r>
            <a:endParaRPr lang="da-DK"/>
          </a:p>
          <a:p>
            <a:pPr eaLnBrk="1" hangingPunct="1"/>
            <a:endParaRPr lang="da-D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Adjektiver</a:t>
            </a:r>
          </a:p>
        </p:txBody>
      </p:sp>
      <p:sp>
        <p:nvSpPr>
          <p:cNvPr id="30722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a-DK"/>
              <a:t>På engelsk kan man danne komparativ (2. grad) og superlative (3. grad) på to måder: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da-DK"/>
          </a:p>
          <a:p>
            <a:pPr eaLnBrk="1" hangingPunct="1">
              <a:lnSpc>
                <a:spcPct val="90000"/>
              </a:lnSpc>
            </a:pPr>
            <a:r>
              <a:rPr lang="da-DK"/>
              <a:t>Enten ved at tilføje </a:t>
            </a:r>
            <a:r>
              <a:rPr lang="da-DK" b="1"/>
              <a:t>–er/-est</a:t>
            </a:r>
            <a:r>
              <a:rPr lang="da-DK"/>
              <a:t> eller ved at skrive </a:t>
            </a:r>
            <a:r>
              <a:rPr lang="da-DK" b="1"/>
              <a:t>more/most</a:t>
            </a:r>
            <a:r>
              <a:rPr lang="da-DK"/>
              <a:t>.</a:t>
            </a:r>
            <a:endParaRPr lang="en-GB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-	This hat is green</a:t>
            </a:r>
            <a:r>
              <a:rPr lang="en-GB" b="1"/>
              <a:t>er</a:t>
            </a:r>
            <a:r>
              <a:rPr lang="en-GB"/>
              <a:t> / this hat is the green</a:t>
            </a:r>
            <a:r>
              <a:rPr lang="en-GB" b="1"/>
              <a:t>est</a:t>
            </a:r>
            <a:endParaRPr lang="en-GB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-	This hat is </a:t>
            </a:r>
            <a:r>
              <a:rPr lang="en-GB" b="1"/>
              <a:t>more</a:t>
            </a:r>
            <a:r>
              <a:rPr lang="en-GB"/>
              <a:t> suitable / this hat is the </a:t>
            </a:r>
            <a:r>
              <a:rPr lang="en-GB" b="1"/>
              <a:t>most</a:t>
            </a:r>
            <a:r>
              <a:rPr lang="en-GB"/>
              <a:t> suitable.</a:t>
            </a:r>
            <a:endParaRPr lang="da-DK"/>
          </a:p>
          <a:p>
            <a:pPr eaLnBrk="1" hangingPunct="1"/>
            <a:endParaRPr lang="da-DK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 dirty="0"/>
              <a:t>Støtteord til adjektiver – VIGTIGT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På dansk er det almindeligt, at adjektivet står substantivisk, </a:t>
            </a:r>
            <a:r>
              <a:rPr lang="da-DK" i="1" dirty="0"/>
              <a:t>fx det grønne er det kønneste</a:t>
            </a:r>
            <a:r>
              <a:rPr lang="da-DK" dirty="0"/>
              <a:t> (</a:t>
            </a:r>
            <a:r>
              <a:rPr lang="da-DK" i="1" dirty="0"/>
              <a:t>det grønne</a:t>
            </a:r>
            <a:r>
              <a:rPr lang="da-DK" dirty="0"/>
              <a:t> er subjekt/x og kan forstås som et substantiv (et navneord) selvom grøn egentlig er et adjektiv). På engelsk kan adjektiver kun i særlige tilfælde stå alene, ellers må der bruges </a:t>
            </a:r>
            <a:r>
              <a:rPr lang="da-DK" dirty="0" err="1"/>
              <a:t>støtteord</a:t>
            </a:r>
            <a:r>
              <a:rPr lang="da-DK" dirty="0"/>
              <a:t>. </a:t>
            </a:r>
            <a:r>
              <a:rPr lang="da-DK" dirty="0" err="1"/>
              <a:t>Støtteordet</a:t>
            </a:r>
            <a:r>
              <a:rPr lang="da-DK" dirty="0"/>
              <a:t> er som regel et substantiv (navneord) eller </a:t>
            </a:r>
            <a:r>
              <a:rPr lang="da-DK" i="1" dirty="0" err="1"/>
              <a:t>one</a:t>
            </a:r>
            <a:r>
              <a:rPr lang="da-DK" dirty="0"/>
              <a:t>: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dirty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A </a:t>
            </a:r>
            <a:r>
              <a:rPr lang="da-DK" dirty="0" err="1"/>
              <a:t>handicapped</a:t>
            </a:r>
            <a:r>
              <a:rPr lang="da-DK" dirty="0"/>
              <a:t> </a:t>
            </a:r>
            <a:r>
              <a:rPr lang="da-DK" b="1" dirty="0"/>
              <a:t>person</a:t>
            </a:r>
            <a:r>
              <a:rPr lang="da-DK" dirty="0"/>
              <a:t> = en </a:t>
            </a:r>
            <a:r>
              <a:rPr lang="da-DK" dirty="0" err="1"/>
              <a:t>hadicappet</a:t>
            </a:r>
            <a:r>
              <a:rPr lang="da-DK" dirty="0"/>
              <a:t> 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(på dansk kan adjektivet stå alene og fungerer som et substantiv, det kan det imidlertid ikke på engelsk, man må bruge </a:t>
            </a:r>
            <a:r>
              <a:rPr lang="da-DK" dirty="0" err="1"/>
              <a:t>støtteordet</a:t>
            </a:r>
            <a:r>
              <a:rPr lang="da-DK" dirty="0"/>
              <a:t> </a:t>
            </a:r>
            <a:r>
              <a:rPr lang="da-DK" b="1" dirty="0"/>
              <a:t>person</a:t>
            </a:r>
            <a:r>
              <a:rPr lang="da-DK" dirty="0"/>
              <a:t>)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GB" dirty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The old </a:t>
            </a:r>
            <a:r>
              <a:rPr lang="en-GB" b="1" dirty="0"/>
              <a:t>man</a:t>
            </a:r>
            <a:r>
              <a:rPr lang="en-GB" dirty="0"/>
              <a:t> was irritated = den </a:t>
            </a:r>
            <a:r>
              <a:rPr lang="en-GB" dirty="0" err="1"/>
              <a:t>gamle</a:t>
            </a:r>
            <a:r>
              <a:rPr lang="en-GB" dirty="0"/>
              <a:t> </a:t>
            </a:r>
            <a:r>
              <a:rPr lang="en-GB" dirty="0" err="1"/>
              <a:t>var</a:t>
            </a:r>
            <a:r>
              <a:rPr lang="en-GB" dirty="0"/>
              <a:t> sur.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/>
              <a:t>The busses had left, the green </a:t>
            </a:r>
            <a:r>
              <a:rPr lang="en-GB" b="1" dirty="0"/>
              <a:t>one</a:t>
            </a:r>
            <a:r>
              <a:rPr lang="en-GB" dirty="0"/>
              <a:t> left five minutes earlier = …den </a:t>
            </a:r>
            <a:r>
              <a:rPr lang="en-GB" dirty="0" err="1"/>
              <a:t>grønne</a:t>
            </a:r>
            <a:r>
              <a:rPr lang="en-GB" dirty="0"/>
              <a:t> </a:t>
            </a:r>
            <a:r>
              <a:rPr lang="en-GB" dirty="0" err="1"/>
              <a:t>kørte</a:t>
            </a:r>
            <a:r>
              <a:rPr lang="en-GB" dirty="0"/>
              <a:t>…</a:t>
            </a:r>
            <a:endParaRPr lang="da-DK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Støtteord til adjektiver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Som altid på engelsk er der undtagelser – </a:t>
            </a:r>
            <a:r>
              <a:rPr lang="da-DK" dirty="0" err="1"/>
              <a:t>støtteordet</a:t>
            </a:r>
            <a:r>
              <a:rPr lang="da-DK" dirty="0"/>
              <a:t> kan udelades i visse tilfælde: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b="1" dirty="0"/>
              <a:t>	A. </a:t>
            </a:r>
            <a:r>
              <a:rPr lang="en-GB" b="1" dirty="0" err="1"/>
              <a:t>Efter</a:t>
            </a:r>
            <a:r>
              <a:rPr lang="en-GB" b="1" dirty="0"/>
              <a:t> own</a:t>
            </a:r>
            <a:r>
              <a:rPr lang="en-GB" dirty="0"/>
              <a:t>: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He was offered an umbrella, but he had his </a:t>
            </a:r>
            <a:r>
              <a:rPr lang="en-GB" b="1" dirty="0"/>
              <a:t>own </a:t>
            </a:r>
            <a:r>
              <a:rPr lang="en-GB" dirty="0"/>
              <a:t>(one/umbrella).</a:t>
            </a:r>
            <a:endParaRPr lang="en-GB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b="1" dirty="0"/>
              <a:t>	B. </a:t>
            </a:r>
            <a:r>
              <a:rPr lang="en-GB" b="1" dirty="0" err="1"/>
              <a:t>Efter</a:t>
            </a:r>
            <a:r>
              <a:rPr lang="en-GB" b="1" dirty="0"/>
              <a:t> </a:t>
            </a:r>
            <a:r>
              <a:rPr lang="en-GB" b="1" dirty="0" err="1"/>
              <a:t>mængdetal</a:t>
            </a:r>
            <a:r>
              <a:rPr lang="en-GB" b="1" dirty="0"/>
              <a:t>: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She wrote four letters; I only wrote </a:t>
            </a:r>
            <a:r>
              <a:rPr lang="en-GB" b="1" dirty="0"/>
              <a:t>two </a:t>
            </a:r>
            <a:r>
              <a:rPr lang="en-GB" dirty="0"/>
              <a:t>(letters).</a:t>
            </a:r>
            <a:endParaRPr lang="da-DK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b="1" dirty="0"/>
              <a:t>	C. Oftest efter superlativer (adjektiver bøjet i 3. grad):</a:t>
            </a:r>
            <a:endParaRPr lang="en-GB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dirty="0"/>
              <a:t>	She was the </a:t>
            </a:r>
            <a:r>
              <a:rPr lang="en-GB" b="1" dirty="0"/>
              <a:t>last </a:t>
            </a:r>
            <a:r>
              <a:rPr lang="en-GB" dirty="0"/>
              <a:t>(one/person) to come</a:t>
            </a:r>
            <a:endParaRPr lang="da-DK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b="1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b="1" dirty="0"/>
              <a:t>	D. Når der tænkes på en hel klasse/gruppe af personer:</a:t>
            </a:r>
            <a:endParaRPr lang="da-DK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The </a:t>
            </a:r>
            <a:r>
              <a:rPr lang="da-DK" dirty="0" err="1"/>
              <a:t>unemployed</a:t>
            </a:r>
            <a:endParaRPr lang="da-DK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The </a:t>
            </a:r>
            <a:r>
              <a:rPr lang="da-DK" dirty="0" err="1"/>
              <a:t>old</a:t>
            </a:r>
            <a:endParaRPr lang="da-DK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da-DK" dirty="0"/>
              <a:t>	The </a:t>
            </a:r>
            <a:r>
              <a:rPr lang="da-DK" dirty="0" err="1"/>
              <a:t>young</a:t>
            </a:r>
            <a:endParaRPr lang="da-DK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Adverbier</a:t>
            </a:r>
          </a:p>
        </p:txBody>
      </p:sp>
      <p:sp>
        <p:nvSpPr>
          <p:cNvPr id="33794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da-DK" sz="2700" b="1" dirty="0"/>
              <a:t>Hvad beskriver adverbier (biord)?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da-DK" sz="2700" dirty="0"/>
              <a:t>	De beskriver verber (udsagnsord), 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da-DK" sz="2700" dirty="0"/>
              <a:t>	adjektiver (tillægsord), 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da-DK" sz="2700" dirty="0"/>
              <a:t>	andre adverbier (biord), samt hele sætninger.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endParaRPr lang="da-DK" sz="2800" b="1" dirty="0"/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endParaRPr lang="da-DK" sz="1800" b="1" dirty="0"/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da-DK" sz="1800" dirty="0"/>
              <a:t>	FX: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da-DK" sz="1800" dirty="0"/>
              <a:t>-	He </a:t>
            </a:r>
            <a:r>
              <a:rPr lang="da-DK" sz="1800" dirty="0" err="1"/>
              <a:t>walked</a:t>
            </a:r>
            <a:r>
              <a:rPr lang="da-DK" sz="1800" dirty="0"/>
              <a:t> </a:t>
            </a:r>
            <a:r>
              <a:rPr lang="da-DK" sz="1800" u="sng" dirty="0" err="1"/>
              <a:t>slowly</a:t>
            </a:r>
            <a:r>
              <a:rPr lang="da-DK" sz="1800" u="sng" dirty="0"/>
              <a:t>. </a:t>
            </a:r>
            <a:r>
              <a:rPr lang="da-DK" sz="1800" dirty="0"/>
              <a:t>(hvad lægger ’</a:t>
            </a:r>
            <a:r>
              <a:rPr lang="da-DK" sz="1800" dirty="0" err="1"/>
              <a:t>slowly</a:t>
            </a:r>
            <a:r>
              <a:rPr lang="da-DK" sz="1800" dirty="0"/>
              <a:t>’ sig til? Og hvilken ordklasse er det?)</a:t>
            </a:r>
            <a:endParaRPr lang="en-GB" sz="1800" dirty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GB" sz="1800" dirty="0"/>
              <a:t>-	It was a </a:t>
            </a:r>
            <a:r>
              <a:rPr lang="en-GB" sz="1800" u="sng" dirty="0"/>
              <a:t>terribly</a:t>
            </a:r>
            <a:r>
              <a:rPr lang="en-GB" sz="1800" dirty="0"/>
              <a:t> good film. </a:t>
            </a:r>
            <a:r>
              <a:rPr lang="da-DK" sz="1800" dirty="0"/>
              <a:t>(hvad lægger ’terribly’ sig til? Og hvilken ordklasse er det?)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da-DK" sz="1800" dirty="0"/>
              <a:t>-	</a:t>
            </a:r>
            <a:r>
              <a:rPr lang="da-DK" sz="1800" dirty="0" err="1"/>
              <a:t>She</a:t>
            </a:r>
            <a:r>
              <a:rPr lang="da-DK" sz="1800" dirty="0"/>
              <a:t> </a:t>
            </a:r>
            <a:r>
              <a:rPr lang="da-DK" sz="1800" dirty="0" err="1"/>
              <a:t>plays</a:t>
            </a:r>
            <a:r>
              <a:rPr lang="da-DK" sz="1800" dirty="0"/>
              <a:t> </a:t>
            </a:r>
            <a:r>
              <a:rPr lang="da-DK" sz="1800" u="sng" dirty="0"/>
              <a:t>ve</a:t>
            </a:r>
            <a:r>
              <a:rPr lang="en-GB" sz="1800" u="sng" dirty="0" err="1"/>
              <a:t>ry</a:t>
            </a:r>
            <a:r>
              <a:rPr lang="en-GB" sz="1800" dirty="0"/>
              <a:t> beautifully. </a:t>
            </a:r>
            <a:r>
              <a:rPr lang="da-DK" sz="1800" dirty="0"/>
              <a:t>(hvad lægger ’</a:t>
            </a:r>
            <a:r>
              <a:rPr lang="da-DK" sz="1800" dirty="0" err="1"/>
              <a:t>very</a:t>
            </a:r>
            <a:r>
              <a:rPr lang="da-DK" sz="1800" dirty="0"/>
              <a:t>’ sig til? Og hvilken ordklasse er det?)</a:t>
            </a:r>
            <a:endParaRPr lang="da-DK" sz="1800" u="sng" dirty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da-DK" sz="1800" dirty="0"/>
              <a:t>-	</a:t>
            </a:r>
            <a:r>
              <a:rPr lang="da-DK" sz="1800" u="sng" dirty="0" err="1"/>
              <a:t>Naturally</a:t>
            </a:r>
            <a:r>
              <a:rPr lang="da-DK" sz="1800" dirty="0"/>
              <a:t>, Homer </a:t>
            </a:r>
            <a:r>
              <a:rPr lang="da-DK" sz="1800" dirty="0" err="1"/>
              <a:t>likes</a:t>
            </a:r>
            <a:r>
              <a:rPr lang="da-DK" sz="1800" dirty="0"/>
              <a:t> </a:t>
            </a:r>
            <a:r>
              <a:rPr lang="da-DK" sz="1800" dirty="0" err="1"/>
              <a:t>beer</a:t>
            </a:r>
            <a:r>
              <a:rPr lang="da-DK" sz="1800" dirty="0"/>
              <a:t>. (hvad lægger ’</a:t>
            </a:r>
            <a:r>
              <a:rPr lang="da-DK" sz="1800" dirty="0" err="1"/>
              <a:t>Naturally</a:t>
            </a:r>
            <a:r>
              <a:rPr lang="da-DK" sz="1800" dirty="0"/>
              <a:t>’ sig til? Og hvilken ordklasse er det?).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da-DK"/>
              <a:t>Adverbier</a:t>
            </a:r>
          </a:p>
        </p:txBody>
      </p:sp>
      <p:sp>
        <p:nvSpPr>
          <p:cNvPr id="34818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3000"/>
              <a:t>Find adverbierne: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3000"/>
              <a:t>	</a:t>
            </a:r>
            <a:r>
              <a:rPr lang="en-GB" sz="1800"/>
              <a:t>The beautiful princess ran very quickly. The huge dragon was behind her, and it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was coming nearer; its breath smelled strongly of fire. Luckily, the brave knight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came to the rescue. He rode his white horse, and in his hand, he had a very long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sword. The knight caught up with the dragon, and he quickly stabbed the dragon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with his sword. The dragon roared; it was a terribly loud roar. Slowly, the dragon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died, and then the knight and the princess lived happily ever after. The end.</a:t>
            </a:r>
            <a:endParaRPr lang="da-DK" sz="1800"/>
          </a:p>
          <a:p>
            <a:pPr eaLnBrk="1" hangingPunct="1"/>
            <a:endParaRPr lang="da-DK" sz="1800"/>
          </a:p>
        </p:txBody>
      </p:sp>
      <p:pic>
        <p:nvPicPr>
          <p:cNvPr id="34819" name="Picture 2" descr="http://gammel.bibliotek.kk.dk/bibliotekerne/findbibliotek/sun/faste-tilbud/billeder/prinsess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5494338"/>
            <a:ext cx="1042987" cy="136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FFFFCC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/>
              <a:t>Hvornår bruger man adjektiv og hvornår bruger man adverbium?</a:t>
            </a:r>
          </a:p>
        </p:txBody>
      </p:sp>
      <p:sp>
        <p:nvSpPr>
          <p:cNvPr id="35842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/>
              <a:t>Hovedregel:</a:t>
            </a:r>
          </a:p>
          <a:p>
            <a:pPr eaLnBrk="1" hangingPunct="1"/>
            <a:endParaRPr lang="da-DK"/>
          </a:p>
          <a:p>
            <a:pPr eaLnBrk="1" hangingPunct="1">
              <a:buFont typeface="Wingdings" pitchFamily="2" charset="2"/>
              <a:buNone/>
            </a:pPr>
            <a:r>
              <a:rPr lang="da-DK"/>
              <a:t>-	Adjektiver bruges, når substantiver beskrives.</a:t>
            </a:r>
          </a:p>
          <a:p>
            <a:pPr eaLnBrk="1" hangingPunct="1">
              <a:buFont typeface="Wingdings" pitchFamily="2" charset="2"/>
              <a:buNone/>
            </a:pPr>
            <a:r>
              <a:rPr lang="da-DK"/>
              <a:t>-	Adverbier bruges, når verber, adjektiver, adverbier og hele sætninger beskrives.</a:t>
            </a:r>
          </a:p>
          <a:p>
            <a:pPr eaLnBrk="1" hangingPunct="1"/>
            <a:endParaRPr lang="da-DK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2089</Words>
  <Application>Microsoft Office PowerPoint</Application>
  <PresentationFormat>Skærmshow (4:3)</PresentationFormat>
  <Paragraphs>243</Paragraphs>
  <Slides>26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Kontortema</vt:lpstr>
      <vt:lpstr>Adjektiv eller adverbium? Samt adverbiernes placering</vt:lpstr>
      <vt:lpstr>Adjektiver</vt:lpstr>
      <vt:lpstr>Adjektiver</vt:lpstr>
      <vt:lpstr>Adjektiver</vt:lpstr>
      <vt:lpstr>Støtteord til adjektiver – VIGTIGT</vt:lpstr>
      <vt:lpstr>Støtteord til adjektiver</vt:lpstr>
      <vt:lpstr>Adverbier</vt:lpstr>
      <vt:lpstr>Adverbier</vt:lpstr>
      <vt:lpstr>Hvornår bruger man adjektiv og hvornår bruger man adverbium?</vt:lpstr>
      <vt:lpstr>Hvornår bruger man adjektiv og hvornår bruger man adverbium?</vt:lpstr>
      <vt:lpstr>Hvornår bruger man adjektiv og hvornår bruger man adverbium?</vt:lpstr>
      <vt:lpstr>Hvornår bruger man adjektiv og hvornår bruger man adverbium?</vt:lpstr>
      <vt:lpstr>Adjektiv / adverbium</vt:lpstr>
      <vt:lpstr>Øvelser</vt:lpstr>
      <vt:lpstr>Adverbiernes placering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Adjektiv eller adverbium?</dc:title>
  <dc:creator>Stinne Fisker</dc:creator>
  <cp:lastModifiedBy>Stinne Fisker</cp:lastModifiedBy>
  <cp:revision>68</cp:revision>
  <dcterms:created xsi:type="dcterms:W3CDTF">2011-01-04T08:18:16Z</dcterms:created>
  <dcterms:modified xsi:type="dcterms:W3CDTF">2026-04-21T07:10:25Z</dcterms:modified>
</cp:coreProperties>
</file>