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62" r:id="rId3"/>
    <p:sldId id="257" r:id="rId4"/>
    <p:sldId id="258" r:id="rId5"/>
    <p:sldId id="263" r:id="rId6"/>
    <p:sldId id="259" r:id="rId7"/>
  </p:sldIdLst>
  <p:sldSz cx="9144000" cy="6858000" type="screen4x3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6689A2F-9704-4CEB-82F8-BB05FDB5DBFB}" v="1" dt="2026-04-21T13:55:25.23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180" y="5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ine Mølgaard" userId="33e33e6a-21bc-4519-be40-3e1fbc33e48c" providerId="ADAL" clId="{97E9CDE7-9D6D-4354-A07F-87A398AFAEB5}"/>
    <pc:docChg chg="addSld delSld modSld">
      <pc:chgData name="Mine Mølgaard" userId="33e33e6a-21bc-4519-be40-3e1fbc33e48c" providerId="ADAL" clId="{97E9CDE7-9D6D-4354-A07F-87A398AFAEB5}" dt="2026-04-21T13:55:40.497" v="136" actId="20577"/>
      <pc:docMkLst>
        <pc:docMk/>
      </pc:docMkLst>
      <pc:sldChg chg="modSp mod">
        <pc:chgData name="Mine Mølgaard" userId="33e33e6a-21bc-4519-be40-3e1fbc33e48c" providerId="ADAL" clId="{97E9CDE7-9D6D-4354-A07F-87A398AFAEB5}" dt="2026-04-21T13:44:46.667" v="90" actId="20577"/>
        <pc:sldMkLst>
          <pc:docMk/>
          <pc:sldMk cId="1340297360" sldId="256"/>
        </pc:sldMkLst>
        <pc:spChg chg="mod">
          <ac:chgData name="Mine Mølgaard" userId="33e33e6a-21bc-4519-be40-3e1fbc33e48c" providerId="ADAL" clId="{97E9CDE7-9D6D-4354-A07F-87A398AFAEB5}" dt="2026-04-21T13:44:33.310" v="26" actId="207"/>
          <ac:spMkLst>
            <pc:docMk/>
            <pc:sldMk cId="1340297360" sldId="256"/>
            <ac:spMk id="2" creationId="{00000000-0000-0000-0000-000000000000}"/>
          </ac:spMkLst>
        </pc:spChg>
        <pc:spChg chg="mod">
          <ac:chgData name="Mine Mølgaard" userId="33e33e6a-21bc-4519-be40-3e1fbc33e48c" providerId="ADAL" clId="{97E9CDE7-9D6D-4354-A07F-87A398AFAEB5}" dt="2026-04-21T13:44:46.667" v="90" actId="20577"/>
          <ac:spMkLst>
            <pc:docMk/>
            <pc:sldMk cId="1340297360" sldId="256"/>
            <ac:spMk id="3" creationId="{00000000-0000-0000-0000-000000000000}"/>
          </ac:spMkLst>
        </pc:spChg>
      </pc:sldChg>
      <pc:sldChg chg="modSp mod">
        <pc:chgData name="Mine Mølgaard" userId="33e33e6a-21bc-4519-be40-3e1fbc33e48c" providerId="ADAL" clId="{97E9CDE7-9D6D-4354-A07F-87A398AFAEB5}" dt="2026-04-21T13:43:38.732" v="0" actId="20577"/>
        <pc:sldMkLst>
          <pc:docMk/>
          <pc:sldMk cId="41894040" sldId="259"/>
        </pc:sldMkLst>
        <pc:spChg chg="mod">
          <ac:chgData name="Mine Mølgaard" userId="33e33e6a-21bc-4519-be40-3e1fbc33e48c" providerId="ADAL" clId="{97E9CDE7-9D6D-4354-A07F-87A398AFAEB5}" dt="2026-04-21T13:43:38.732" v="0" actId="20577"/>
          <ac:spMkLst>
            <pc:docMk/>
            <pc:sldMk cId="41894040" sldId="259"/>
            <ac:spMk id="2" creationId="{7049361F-2AC2-4233-8323-BFA94CC7B496}"/>
          </ac:spMkLst>
        </pc:spChg>
      </pc:sldChg>
      <pc:sldChg chg="del">
        <pc:chgData name="Mine Mølgaard" userId="33e33e6a-21bc-4519-be40-3e1fbc33e48c" providerId="ADAL" clId="{97E9CDE7-9D6D-4354-A07F-87A398AFAEB5}" dt="2026-04-21T13:43:58.358" v="1" actId="47"/>
        <pc:sldMkLst>
          <pc:docMk/>
          <pc:sldMk cId="1590107861" sldId="260"/>
        </pc:sldMkLst>
      </pc:sldChg>
      <pc:sldChg chg="del">
        <pc:chgData name="Mine Mølgaard" userId="33e33e6a-21bc-4519-be40-3e1fbc33e48c" providerId="ADAL" clId="{97E9CDE7-9D6D-4354-A07F-87A398AFAEB5}" dt="2026-04-21T13:44:09.157" v="2" actId="47"/>
        <pc:sldMkLst>
          <pc:docMk/>
          <pc:sldMk cId="151826920" sldId="261"/>
        </pc:sldMkLst>
      </pc:sldChg>
      <pc:sldChg chg="modSp new mod">
        <pc:chgData name="Mine Mølgaard" userId="33e33e6a-21bc-4519-be40-3e1fbc33e48c" providerId="ADAL" clId="{97E9CDE7-9D6D-4354-A07F-87A398AFAEB5}" dt="2026-04-21T13:55:40.497" v="136" actId="20577"/>
        <pc:sldMkLst>
          <pc:docMk/>
          <pc:sldMk cId="256975262" sldId="263"/>
        </pc:sldMkLst>
        <pc:spChg chg="mod">
          <ac:chgData name="Mine Mølgaard" userId="33e33e6a-21bc-4519-be40-3e1fbc33e48c" providerId="ADAL" clId="{97E9CDE7-9D6D-4354-A07F-87A398AFAEB5}" dt="2026-04-21T13:55:25.232" v="92"/>
          <ac:spMkLst>
            <pc:docMk/>
            <pc:sldMk cId="256975262" sldId="263"/>
            <ac:spMk id="2" creationId="{11763387-EBBE-3533-CD73-D141F4C404B8}"/>
          </ac:spMkLst>
        </pc:spChg>
        <pc:spChg chg="mod">
          <ac:chgData name="Mine Mølgaard" userId="33e33e6a-21bc-4519-be40-3e1fbc33e48c" providerId="ADAL" clId="{97E9CDE7-9D6D-4354-A07F-87A398AFAEB5}" dt="2026-04-21T13:55:40.497" v="136" actId="20577"/>
          <ac:spMkLst>
            <pc:docMk/>
            <pc:sldMk cId="256975262" sldId="263"/>
            <ac:spMk id="3" creationId="{7F27FB6B-2B8E-A042-0CA9-71357A3F86EF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da-DK"/>
              <a:t>Klik for at redigere i master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a-DK"/>
              <a:t>Klik for at redigere i master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5D797A-62D6-41FE-8D4C-8DC8B1A2C3C5}" type="datetimeFigureOut">
              <a:rPr lang="da-DK" smtClean="0"/>
              <a:t>21-04-2026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E7CCA-DD79-41AF-A75D-1A3D78E5C292}" type="slidenum">
              <a:rPr lang="da-DK" smtClean="0"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5D797A-62D6-41FE-8D4C-8DC8B1A2C3C5}" type="datetimeFigureOut">
              <a:rPr lang="da-DK" smtClean="0"/>
              <a:t>21-04-2026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E7CCA-DD79-41AF-A75D-1A3D78E5C292}" type="slidenum">
              <a:rPr lang="da-DK" smtClean="0"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da-DK"/>
              <a:t>Klik for at redigere i master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5D797A-62D6-41FE-8D4C-8DC8B1A2C3C5}" type="datetimeFigureOut">
              <a:rPr lang="da-DK" smtClean="0"/>
              <a:t>21-04-2026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E7CCA-DD79-41AF-A75D-1A3D78E5C292}" type="slidenum">
              <a:rPr lang="da-DK" smtClean="0"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5D797A-62D6-41FE-8D4C-8DC8B1A2C3C5}" type="datetimeFigureOut">
              <a:rPr lang="da-DK" smtClean="0"/>
              <a:t>21-04-2026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E7CCA-DD79-41AF-A75D-1A3D78E5C292}" type="slidenum">
              <a:rPr lang="da-DK" smtClean="0"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da-DK"/>
              <a:t>Klik for at redigere i master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i master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5D797A-62D6-41FE-8D4C-8DC8B1A2C3C5}" type="datetimeFigureOut">
              <a:rPr lang="da-DK" smtClean="0"/>
              <a:t>21-04-2026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E7CCA-DD79-41AF-A75D-1A3D78E5C292}" type="slidenum">
              <a:rPr lang="da-DK" smtClean="0"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5D797A-62D6-41FE-8D4C-8DC8B1A2C3C5}" type="datetimeFigureOut">
              <a:rPr lang="da-DK" smtClean="0"/>
              <a:t>21-04-2026</a:t>
            </a:fld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E7CCA-DD79-41AF-A75D-1A3D78E5C292}" type="slidenum">
              <a:rPr lang="da-DK" smtClean="0"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a-DK"/>
              <a:t>Klik for at redigere i master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i master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i master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5D797A-62D6-41FE-8D4C-8DC8B1A2C3C5}" type="datetimeFigureOut">
              <a:rPr lang="da-DK" smtClean="0"/>
              <a:t>21-04-2026</a:t>
            </a:fld>
            <a:endParaRPr lang="da-DK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E7CCA-DD79-41AF-A75D-1A3D78E5C292}" type="slidenum">
              <a:rPr lang="da-DK" smtClean="0"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5D797A-62D6-41FE-8D4C-8DC8B1A2C3C5}" type="datetimeFigureOut">
              <a:rPr lang="da-DK" smtClean="0"/>
              <a:t>21-04-2026</a:t>
            </a:fld>
            <a:endParaRPr lang="da-DK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E7CCA-DD79-41AF-A75D-1A3D78E5C292}" type="slidenum">
              <a:rPr lang="da-DK" smtClean="0"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5D797A-62D6-41FE-8D4C-8DC8B1A2C3C5}" type="datetimeFigureOut">
              <a:rPr lang="da-DK" smtClean="0"/>
              <a:t>21-04-2026</a:t>
            </a:fld>
            <a:endParaRPr lang="da-DK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E7CCA-DD79-41AF-A75D-1A3D78E5C292}" type="slidenum">
              <a:rPr lang="da-DK" smtClean="0"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da-DK"/>
              <a:t>Klik for at redigere i master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/>
              <a:t>Klik for at redigere i master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5D797A-62D6-41FE-8D4C-8DC8B1A2C3C5}" type="datetimeFigureOut">
              <a:rPr lang="da-DK" smtClean="0"/>
              <a:t>21-04-2026</a:t>
            </a:fld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E7CCA-DD79-41AF-A75D-1A3D78E5C292}" type="slidenum">
              <a:rPr lang="da-DK" smtClean="0"/>
              <a:t>‹nr.›</a:t>
            </a:fld>
            <a:endParaRPr lang="da-DK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da-DK"/>
              <a:t>Klik for at redigere i master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a-DK"/>
              <a:t>Klik på ikonet for at tilføje et billede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/>
              <a:t>Klik for at redigere i master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5D797A-62D6-41FE-8D4C-8DC8B1A2C3C5}" type="datetimeFigureOut">
              <a:rPr lang="da-DK" smtClean="0"/>
              <a:t>21-04-2026</a:t>
            </a:fld>
            <a:endParaRPr lang="da-DK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8DE7CCA-DD79-41AF-A75D-1A3D78E5C292}" type="slidenum">
              <a:rPr lang="da-DK" smtClean="0"/>
              <a:t>‹nr.›</a:t>
            </a:fld>
            <a:endParaRPr lang="da-DK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da-DK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da-DK"/>
              <a:t>Klik for at redigere i master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48DE7CCA-DD79-41AF-A75D-1A3D78E5C292}" type="slidenum">
              <a:rPr lang="da-DK" smtClean="0"/>
              <a:t>‹nr.›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da-DK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015D797A-62D6-41FE-8D4C-8DC8B1A2C3C5}" type="datetimeFigureOut">
              <a:rPr lang="da-DK" smtClean="0"/>
              <a:t>21-04-2026</a:t>
            </a:fld>
            <a:endParaRPr lang="da-DK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litteraturportalen.systime.dk/?id=760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eksistentialismeidansk.systime.dk/fileadmin/_processed_/a/d/csm_02_liv_krise_valg2_6ab7626a6c.png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a-DK" dirty="0"/>
              <a:t>Efterkrigsmodernisme: </a:t>
            </a:r>
            <a:r>
              <a:rPr lang="da-DK" dirty="0">
                <a:solidFill>
                  <a:srgbClr val="FF0000"/>
                </a:solidFill>
              </a:rPr>
              <a:t>Eksistentialisme</a:t>
            </a:r>
            <a:r>
              <a:rPr lang="da-DK" dirty="0"/>
              <a:t>, </a:t>
            </a:r>
            <a:r>
              <a:rPr lang="da-DK" dirty="0" err="1"/>
              <a:t>Heretica</a:t>
            </a:r>
            <a:r>
              <a:rPr lang="da-DK" dirty="0"/>
              <a:t> og </a:t>
            </a:r>
            <a:r>
              <a:rPr lang="da-DK" dirty="0">
                <a:solidFill>
                  <a:srgbClr val="FF0000"/>
                </a:solidFill>
              </a:rPr>
              <a:t>Martin A. Hansen</a:t>
            </a:r>
          </a:p>
        </p:txBody>
      </p:sp>
      <p:sp>
        <p:nvSpPr>
          <p:cNvPr id="3" name="Und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a-DK" dirty="0"/>
              <a:t>Repetition og supplement til jeres forløb om </a:t>
            </a:r>
            <a:r>
              <a:rPr lang="da-DK" dirty="0" err="1"/>
              <a:t>eksustentialismen</a:t>
            </a: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3402973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8E204CF-7D91-48FF-8DC3-7319902D3F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z="2800" dirty="0"/>
              <a:t>Hvorfor beskæftige sig med eksistentialismen – den er jo ikke en litterær strømning, men en filosofisk retning/livsanskuelse?</a:t>
            </a:r>
          </a:p>
        </p:txBody>
      </p:sp>
      <p:sp>
        <p:nvSpPr>
          <p:cNvPr id="9" name="Pladsholder til indhold 8">
            <a:extLst>
              <a:ext uri="{FF2B5EF4-FFF2-40B4-BE49-F238E27FC236}">
                <a16:creationId xmlns:a16="http://schemas.microsoft.com/office/drawing/2014/main" id="{0E98FC4E-76C1-4BF4-9970-AE1306FDDA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da-DK" b="0" i="0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Flere af 1960'ernes forfattere henter inspiration i den filosofiske eksistentialisme, når de vil beskrive de menneskelige følger af det nye velfærdssamfund. </a:t>
            </a:r>
          </a:p>
          <a:p>
            <a:r>
              <a:rPr lang="da-DK" b="0" i="0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Hvor </a:t>
            </a:r>
            <a:r>
              <a:rPr lang="da-DK" b="1" i="0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efterkrigstidens forfattere </a:t>
            </a:r>
            <a:r>
              <a:rPr lang="da-DK" b="0" i="0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var optaget af de etisk-eksistentielle spørgsmål om menneskets ansvar,</a:t>
            </a:r>
          </a:p>
          <a:p>
            <a:r>
              <a:rPr lang="da-DK" b="0" i="0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 så er eksistentialismen interessant for </a:t>
            </a:r>
            <a:r>
              <a:rPr lang="da-DK" b="1" i="0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60'er-modernisterne</a:t>
            </a:r>
            <a:r>
              <a:rPr lang="da-DK" b="0" i="0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, fordi den kan beskrive menneskets forhold til omverdenen. Eksistentialismen beskriver mennesket som en fremmed i en absurd eller grotesk verden, som det ikke kan forstå. Her er det ikke den kristne eksistentialisme og Søren Kierkegaard, der inspirerer, men den ikke-religiøse variant i form af de franske eksistentialister Jean-Paul Sartre og Albert Camus.</a:t>
            </a: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34492748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Situationen efter 2. verdenskrig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da-DK" dirty="0"/>
              <a:t>Ideologiskepsis  – det, der er sket under krigen, kan ikke forklares ved politiske, sociale eller økonomiske forhold – der må også være noget i mennesket, der har skabt det (siger lyrikerne i </a:t>
            </a:r>
            <a:r>
              <a:rPr lang="da-DK" dirty="0" err="1"/>
              <a:t>Heretica</a:t>
            </a:r>
            <a:r>
              <a:rPr lang="da-DK" dirty="0"/>
              <a:t> =kættere)</a:t>
            </a:r>
          </a:p>
          <a:p>
            <a:r>
              <a:rPr lang="da-DK" b="1" i="0" dirty="0" err="1">
                <a:solidFill>
                  <a:srgbClr val="000000"/>
                </a:solidFill>
                <a:effectLst/>
                <a:latin typeface="franklin-gothic-urw"/>
              </a:rPr>
              <a:t>Hereticanerne</a:t>
            </a:r>
            <a:br>
              <a:rPr lang="da-DK" dirty="0"/>
            </a:br>
            <a:r>
              <a:rPr lang="da-DK" b="0" i="0" dirty="0">
                <a:solidFill>
                  <a:srgbClr val="000000"/>
                </a:solidFill>
                <a:effectLst/>
                <a:latin typeface="franklin-gothic-urw"/>
              </a:rPr>
              <a:t>Periodens vigtigste tidsskrift hed </a:t>
            </a:r>
            <a:r>
              <a:rPr lang="da-DK" b="0" i="0" dirty="0" err="1">
                <a:solidFill>
                  <a:srgbClr val="000000"/>
                </a:solidFill>
                <a:effectLst/>
                <a:latin typeface="franklin-gothic-urw"/>
              </a:rPr>
              <a:t>Heretica</a:t>
            </a:r>
            <a:r>
              <a:rPr lang="da-DK" b="0" i="0" dirty="0">
                <a:solidFill>
                  <a:srgbClr val="000000"/>
                </a:solidFill>
                <a:effectLst/>
                <a:latin typeface="franklin-gothic-urw"/>
              </a:rPr>
              <a:t> (1948-1953). Det latinske ord </a:t>
            </a:r>
            <a:r>
              <a:rPr lang="da-DK" b="0" i="0" dirty="0" err="1">
                <a:solidFill>
                  <a:srgbClr val="000000"/>
                </a:solidFill>
                <a:effectLst/>
                <a:latin typeface="franklin-gothic-urw"/>
              </a:rPr>
              <a:t>heretica</a:t>
            </a:r>
            <a:r>
              <a:rPr lang="da-DK" b="0" i="0" dirty="0">
                <a:solidFill>
                  <a:srgbClr val="000000"/>
                </a:solidFill>
                <a:effectLst/>
                <a:latin typeface="franklin-gothic-urw"/>
              </a:rPr>
              <a:t> betyder kætterske ting eller kætterskrifter og viser digternes ønske om at være kætterske over for de ideologier og værdier i mellemkrigstiden, som havde ført til krigen.</a:t>
            </a:r>
            <a:endParaRPr lang="da-DK" dirty="0"/>
          </a:p>
          <a:p>
            <a:r>
              <a:rPr lang="da-DK" dirty="0"/>
              <a:t>Vender sig indad i mennesket for at finde forklaringer og svar der – for at få skabt kontakt med tilværelsen igen. Kontakt mellem fornuft og FØLELSE – INTUITION. </a:t>
            </a:r>
          </a:p>
          <a:p>
            <a:r>
              <a:rPr lang="da-DK" dirty="0"/>
              <a:t>Man ville genskabe kontakten til det irrationelle – det, der ikke kan forklares fornuftsmæssigt – f.eks. det religiøse (Martin A. Hansen)</a:t>
            </a:r>
          </a:p>
        </p:txBody>
      </p:sp>
    </p:spTree>
    <p:extLst>
      <p:ext uri="{BB962C8B-B14F-4D97-AF65-F5344CB8AC3E}">
        <p14:creationId xmlns:p14="http://schemas.microsoft.com/office/powerpoint/2010/main" val="28150681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En livsanskuelse og filosofi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da-DK" dirty="0"/>
              <a:t>Filosofi med grundlæggende overvejelser over den menneskelige eksistens</a:t>
            </a:r>
          </a:p>
          <a:p>
            <a:r>
              <a:rPr lang="da-DK" dirty="0"/>
              <a:t>Tilværelsen er meningsløs – præget af tilfældigheder, uden mål</a:t>
            </a:r>
          </a:p>
          <a:p>
            <a:r>
              <a:rPr lang="da-DK" dirty="0"/>
              <a:t>Stiller krav til mennesket – vi må selv skabe mening og håb</a:t>
            </a:r>
          </a:p>
          <a:p>
            <a:r>
              <a:rPr lang="da-DK" dirty="0"/>
              <a:t>Angst – mennesket indser, at tilværelsen er tom – mennesket må træffe et valg, dvs. selv tage ansvar for sin tilværelse og give den mening</a:t>
            </a:r>
          </a:p>
          <a:p>
            <a:r>
              <a:rPr lang="da-DK" dirty="0"/>
              <a:t>Det moralske grundlag findes i den enkelte og ikke i f.eks. en politisk ideologi (men for en forfatter som Martin A. Hansen kan principperne for, hvordan man bør handle, findes i kristendommen)</a:t>
            </a:r>
          </a:p>
          <a:p>
            <a:r>
              <a:rPr lang="da-DK" dirty="0"/>
              <a:t>Grundlægges af Søren Kierkegaard i 1800tallet (kristen eksistentialisme)</a:t>
            </a:r>
          </a:p>
          <a:p>
            <a:r>
              <a:rPr lang="da-DK" b="1" i="1" dirty="0">
                <a:solidFill>
                  <a:srgbClr val="000000"/>
                </a:solidFill>
                <a:effectLst/>
                <a:latin typeface="franklin-gothic-urw"/>
              </a:rPr>
              <a:t>Det enkelte menneskes eksistens er altså ikke givet på forhånd, men bliver til i kraft af de valg, vi foretager os. Hvert enkelt menneske må selv tage ansvaret for sit liv og give det mening. Dette kan skabe angst og fortvivlelse hos den enkelte.</a:t>
            </a:r>
            <a:endParaRPr lang="da-DK" b="1" i="1" dirty="0"/>
          </a:p>
          <a:p>
            <a:r>
              <a:rPr lang="da-DK" dirty="0"/>
              <a:t>Tages op af franskmændene Sartre og Camus (ateister)</a:t>
            </a:r>
          </a:p>
        </p:txBody>
      </p:sp>
    </p:spTree>
    <p:extLst>
      <p:ext uri="{BB962C8B-B14F-4D97-AF65-F5344CB8AC3E}">
        <p14:creationId xmlns:p14="http://schemas.microsoft.com/office/powerpoint/2010/main" val="15801056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1763387-EBBE-3533-CD73-D141F4C404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err="1">
                <a:hlinkClick r:id="rId2"/>
              </a:rPr>
              <a:t>DanskLeksikon</a:t>
            </a:r>
            <a:r>
              <a:rPr lang="da-DK" dirty="0">
                <a:hlinkClick r:id="rId2"/>
              </a:rPr>
              <a:t> – E | Litteraturportalen</a:t>
            </a:r>
            <a:endParaRPr lang="da-DK" dirty="0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7F27FB6B-2B8E-A042-0CA9-71357A3F86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Link til opslag om eksistentialismen - læses</a:t>
            </a:r>
          </a:p>
        </p:txBody>
      </p:sp>
    </p:spTree>
    <p:extLst>
      <p:ext uri="{BB962C8B-B14F-4D97-AF65-F5344CB8AC3E}">
        <p14:creationId xmlns:p14="http://schemas.microsoft.com/office/powerpoint/2010/main" val="2569752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049361F-2AC2-4233-8323-BFA94CC7B4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</p:spPr>
        <p:txBody>
          <a:bodyPr anchor="ctr">
            <a:normAutofit fontScale="90000"/>
          </a:bodyPr>
          <a:lstStyle/>
          <a:p>
            <a:r>
              <a:rPr lang="da-DK" dirty="0"/>
              <a:t>Model – livet i en eksistentialistisk ramme </a:t>
            </a:r>
            <a:br>
              <a:rPr lang="da-DK" dirty="0"/>
            </a:br>
            <a:r>
              <a:rPr lang="da-DK" sz="1200" dirty="0"/>
              <a:t> </a:t>
            </a:r>
            <a:endParaRPr lang="da-DK" sz="1300" dirty="0"/>
          </a:p>
        </p:txBody>
      </p:sp>
      <p:pic>
        <p:nvPicPr>
          <p:cNvPr id="4" name="Pladsholder til indhold 3">
            <a:hlinkClick r:id="rId2"/>
            <a:extLst>
              <a:ext uri="{FF2B5EF4-FFF2-40B4-BE49-F238E27FC236}">
                <a16:creationId xmlns:a16="http://schemas.microsoft.com/office/drawing/2014/main" id="{7F256E6D-CBE2-4ECA-8FF9-BF3B5B35312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57200" y="2686638"/>
            <a:ext cx="6995120" cy="288548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189404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Kontinuerlig">
  <a:themeElements>
    <a:clrScheme name="Forløb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Kontor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ontinuerlig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97</TotalTime>
  <Words>479</Words>
  <Application>Microsoft Office PowerPoint</Application>
  <PresentationFormat>Skærmshow (4:3)</PresentationFormat>
  <Paragraphs>23</Paragraphs>
  <Slides>6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5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6</vt:i4>
      </vt:variant>
    </vt:vector>
  </HeadingPairs>
  <TitlesOfParts>
    <vt:vector size="12" baseType="lpstr">
      <vt:lpstr>Arial</vt:lpstr>
      <vt:lpstr>Arial</vt:lpstr>
      <vt:lpstr>Calibri</vt:lpstr>
      <vt:lpstr>Cambria</vt:lpstr>
      <vt:lpstr>franklin-gothic-urw</vt:lpstr>
      <vt:lpstr>Kontinuerlig</vt:lpstr>
      <vt:lpstr>Efterkrigsmodernisme: Eksistentialisme, Heretica og Martin A. Hansen</vt:lpstr>
      <vt:lpstr>Hvorfor beskæftige sig med eksistentialismen – den er jo ikke en litterær strømning, men en filosofisk retning/livsanskuelse?</vt:lpstr>
      <vt:lpstr>Situationen efter 2. verdenskrig</vt:lpstr>
      <vt:lpstr>En livsanskuelse og filosofi</vt:lpstr>
      <vt:lpstr>DanskLeksikon – E | Litteraturportalen</vt:lpstr>
      <vt:lpstr>Model – livet i en eksistentialistisk ramme 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Eksistentialisme</dc:title>
  <dc:creator>Mine</dc:creator>
  <cp:lastModifiedBy>Mine Mølgaard</cp:lastModifiedBy>
  <cp:revision>3</cp:revision>
  <dcterms:created xsi:type="dcterms:W3CDTF">2015-09-22T06:30:47Z</dcterms:created>
  <dcterms:modified xsi:type="dcterms:W3CDTF">2026-04-21T13:55:47Z</dcterms:modified>
</cp:coreProperties>
</file>