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8" r:id="rId2"/>
    <p:sldId id="259" r:id="rId3"/>
    <p:sldId id="260" r:id="rId4"/>
    <p:sldId id="256" r:id="rId5"/>
    <p:sldId id="257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vert="horz" wrap="square" lIns="274320" tIns="182880" rIns="274320" bIns="182880" rtlCol="0" anchor="ctr" anchorCtr="1">
            <a:normAutofit/>
          </a:bodyPr>
          <a:lstStyle/>
          <a:p>
            <a:pPr algn="l"/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danske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skove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Lundby Bakker </a:t>
            </a:r>
            <a:r>
              <a:rPr lang="en-US" sz="48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48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Lundby Krat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200" dirty="0" err="1">
                <a:solidFill>
                  <a:srgbClr val="FFFFFF"/>
                </a:solidFill>
              </a:rPr>
              <a:t>Forløbets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økosystem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59AE3C28-E2C7-4E95-2572-D9E5F4E23907}"/>
              </a:ext>
            </a:extLst>
          </p:cNvPr>
          <p:cNvSpPr/>
          <p:nvPr/>
        </p:nvSpPr>
        <p:spPr>
          <a:xfrm>
            <a:off x="7513504" y="5255045"/>
            <a:ext cx="4109291" cy="10325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da-DK" dirty="0"/>
              <a:t>Heri findes flere forskellige biotoper</a:t>
            </a:r>
            <a:endParaRPr lang="da-DK"/>
          </a:p>
          <a:p>
            <a:pPr algn="ctr">
              <a:spcAft>
                <a:spcPts val="600"/>
              </a:spcAft>
            </a:pPr>
            <a:r>
              <a:rPr lang="da-DK" dirty="0"/>
              <a:t>- Vi skal  fx sammenligne en mindre nåleskov med en ældre løvskov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042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0" y="0"/>
            <a:ext cx="12192000" cy="532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er der omkring Lundby Bakker? Er der risiko for kvælstofforurening?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8069"/>
            <a:ext cx="2326511" cy="228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47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0" y="0"/>
            <a:ext cx="12192000" cy="555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Plantelivet</a:t>
            </a:r>
          </a:p>
        </p:txBody>
      </p:sp>
      <p:sp>
        <p:nvSpPr>
          <p:cNvPr id="4" name="Rektangel 3"/>
          <p:cNvSpPr/>
          <p:nvPr/>
        </p:nvSpPr>
        <p:spPr>
          <a:xfrm>
            <a:off x="8495413" y="2275367"/>
            <a:ext cx="2923953" cy="1509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Lundby  Krat</a:t>
            </a:r>
          </a:p>
          <a:p>
            <a:pPr algn="ctr"/>
            <a:r>
              <a:rPr lang="da-DK" dirty="0"/>
              <a:t>Gammel græsningsskov med gamle ege- og bøgetræer</a:t>
            </a:r>
          </a:p>
          <a:p>
            <a:pPr algn="ctr"/>
            <a:r>
              <a:rPr lang="da-DK" dirty="0"/>
              <a:t>Udlagt som urørt skov i 1992 – der foretages ingen drift</a:t>
            </a:r>
          </a:p>
        </p:txBody>
      </p:sp>
      <p:cxnSp>
        <p:nvCxnSpPr>
          <p:cNvPr id="6" name="Lige pilforbindelse 5"/>
          <p:cNvCxnSpPr/>
          <p:nvPr/>
        </p:nvCxnSpPr>
        <p:spPr>
          <a:xfrm flipH="1">
            <a:off x="7974419" y="3030279"/>
            <a:ext cx="489097" cy="2658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ktangel 6"/>
          <p:cNvSpPr/>
          <p:nvPr/>
        </p:nvSpPr>
        <p:spPr>
          <a:xfrm>
            <a:off x="1977655" y="2392325"/>
            <a:ext cx="3147237" cy="3296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Lundby Bakker</a:t>
            </a:r>
          </a:p>
          <a:p>
            <a:pPr algn="ctr"/>
            <a:r>
              <a:rPr lang="da-DK" dirty="0"/>
              <a:t>Tidligere overdrev og lynghede med små-buske (enebær, lyng, blåbær). I dag blandet skov, bøg, eg,  små arealer med nåleskov og åbne områder</a:t>
            </a:r>
          </a:p>
          <a:p>
            <a:pPr algn="ctr"/>
            <a:r>
              <a:rPr lang="da-DK" dirty="0"/>
              <a:t>Naturnær drift siden 1960</a:t>
            </a:r>
          </a:p>
          <a:p>
            <a:pPr algn="ctr"/>
            <a:r>
              <a:rPr lang="da-DK" dirty="0"/>
              <a:t>Ved stormfald; træer efterlades, evt. med efterplantning eller naturlig succession</a:t>
            </a:r>
          </a:p>
        </p:txBody>
      </p:sp>
    </p:spTree>
    <p:extLst>
      <p:ext uri="{BB962C8B-B14F-4D97-AF65-F5344CB8AC3E}">
        <p14:creationId xmlns:p14="http://schemas.microsoft.com/office/powerpoint/2010/main" val="1392985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F73613-2164-A2F6-7CDA-C6712807F1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Naturen i Grundtræk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9153CA0-07D1-F946-93A3-D33DA790F9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955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re Blåkilde - Vandrerute på 1 kilometer i fredet natur">
            <a:extLst>
              <a:ext uri="{FF2B5EF4-FFF2-40B4-BE49-F238E27FC236}">
                <a16:creationId xmlns:a16="http://schemas.microsoft.com/office/drawing/2014/main" id="{988FFB54-9D05-A223-9F89-0389682CF6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r="25245" b="-1"/>
          <a:stretch>
            <a:fillRect/>
          </a:stretch>
        </p:blipFill>
        <p:spPr bwMode="auto">
          <a:xfrm>
            <a:off x="20" y="3429001"/>
            <a:ext cx="531504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E1D4842-F208-47E0-A3A4-6469A9F0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724C5E-2B34-3929-81EB-57E91CBA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da-DK" dirty="0"/>
              <a:t>Hvad er et økosystem?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A341EF3-5D22-7ADD-EEB9-CAE905B62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" r="11918" b="1"/>
          <a:stretch>
            <a:fillRect/>
          </a:stretch>
        </p:blipFill>
        <p:spPr bwMode="auto">
          <a:xfrm>
            <a:off x="20" y="-2"/>
            <a:ext cx="531504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BEE0BA-19C3-9E54-FC67-5F55D498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a-DK" sz="1500" dirty="0">
                <a:solidFill>
                  <a:srgbClr val="FFFFFF"/>
                </a:solidFill>
              </a:rPr>
              <a:t>Et økosystem er et afgrænset naturområde med alle de levende organismer det indeholder, deres indbyrdes forhold og deres forhold til det omgivende miljø</a:t>
            </a:r>
          </a:p>
          <a:p>
            <a:pPr>
              <a:lnSpc>
                <a:spcPct val="90000"/>
              </a:lnSpc>
            </a:pPr>
            <a:endParaRPr lang="da-DK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endParaRPr lang="da-DK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1500" dirty="0">
                <a:solidFill>
                  <a:srgbClr val="FFFFFF"/>
                </a:solidFill>
              </a:rPr>
              <a:t>- Vigtige begreber: 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da-DK" sz="1500" dirty="0">
                <a:solidFill>
                  <a:srgbClr val="FFFFFF"/>
                </a:solidFill>
              </a:rPr>
              <a:t>Organiske stoffer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da-DK" sz="1500" dirty="0">
                <a:solidFill>
                  <a:srgbClr val="FFFFFF"/>
                </a:solidFill>
              </a:rPr>
              <a:t>Uorganiske stoffer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da-DK" sz="1500" dirty="0">
                <a:solidFill>
                  <a:srgbClr val="FFFFFF"/>
                </a:solidFill>
              </a:rPr>
              <a:t>Biotiske faktorer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da-DK" sz="1500" dirty="0">
                <a:solidFill>
                  <a:srgbClr val="FFFFFF"/>
                </a:solidFill>
              </a:rPr>
              <a:t>Abiotiske faktorer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80DE800-57BD-3D5D-6143-92C5A43B0682}"/>
              </a:ext>
            </a:extLst>
          </p:cNvPr>
          <p:cNvSpPr/>
          <p:nvPr/>
        </p:nvSpPr>
        <p:spPr>
          <a:xfrm>
            <a:off x="8538072" y="4505899"/>
            <a:ext cx="3672122" cy="13953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dirty="0"/>
              <a:t>Opgaver til Biologi i fokus s. 131-133</a:t>
            </a:r>
          </a:p>
          <a:p>
            <a:r>
              <a:rPr lang="da-DK" dirty="0"/>
              <a:t>15 min</a:t>
            </a:r>
          </a:p>
        </p:txBody>
      </p:sp>
    </p:spTree>
    <p:extLst>
      <p:ext uri="{BB962C8B-B14F-4D97-AF65-F5344CB8AC3E}">
        <p14:creationId xmlns:p14="http://schemas.microsoft.com/office/powerpoint/2010/main" val="22571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D7A3A05-E262-1CF4-CF5E-CD9973D8B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768" y="131771"/>
            <a:ext cx="10251531" cy="656097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12F0E65-3F5E-2C8C-64FD-DCFA0E83ED0E}"/>
              </a:ext>
            </a:extLst>
          </p:cNvPr>
          <p:cNvSpPr/>
          <p:nvPr/>
        </p:nvSpPr>
        <p:spPr>
          <a:xfrm>
            <a:off x="443265" y="3829369"/>
            <a:ext cx="1883884" cy="16415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Ud fra denne figur: hvad er </a:t>
            </a:r>
            <a:r>
              <a:rPr lang="da-DK" dirty="0" err="1"/>
              <a:t>interspecifik</a:t>
            </a:r>
            <a:r>
              <a:rPr lang="da-DK" dirty="0"/>
              <a:t> og intraspecifik konkurrence?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A65F216-BF62-3606-6CDC-1D9E1C85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65" y="1628273"/>
            <a:ext cx="3044952" cy="1898904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 dirty="0" err="1"/>
              <a:t>Biotiske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abiotiske</a:t>
            </a:r>
            <a:r>
              <a:rPr lang="en-US" sz="2400" dirty="0"/>
              <a:t> </a:t>
            </a:r>
            <a:r>
              <a:rPr lang="en-US" sz="2400" dirty="0" err="1"/>
              <a:t>faktorer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et </a:t>
            </a:r>
            <a:r>
              <a:rPr lang="en-US" sz="2400" dirty="0" err="1"/>
              <a:t>økosystem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24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ABAA17-EEEE-E2B7-4F9D-D50BFD7BB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0671" y="2386744"/>
            <a:ext cx="10069416" cy="1645920"/>
          </a:xfrm>
        </p:spPr>
        <p:txBody>
          <a:bodyPr/>
          <a:lstStyle/>
          <a:p>
            <a:r>
              <a:rPr lang="da-DK" dirty="0"/>
              <a:t>Skovene i </a:t>
            </a:r>
            <a:r>
              <a:rPr lang="da-DK" dirty="0" err="1"/>
              <a:t>danmark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373AF23-7FAF-11B3-E14D-530532854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Opgaver til Biologi i fokus s. 159-162</a:t>
            </a:r>
          </a:p>
          <a:p>
            <a:r>
              <a:rPr lang="da-DK"/>
              <a:t>20 </a:t>
            </a:r>
            <a:r>
              <a:rPr lang="da-DK" dirty="0"/>
              <a:t>min </a:t>
            </a:r>
          </a:p>
        </p:txBody>
      </p:sp>
    </p:spTree>
    <p:extLst>
      <p:ext uri="{BB962C8B-B14F-4D97-AF65-F5344CB8AC3E}">
        <p14:creationId xmlns:p14="http://schemas.microsoft.com/office/powerpoint/2010/main" val="511012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linje/række, Kurve, diagram&#10;&#10;Automatisk genereret beskrivelse">
            <a:extLst>
              <a:ext uri="{FF2B5EF4-FFF2-40B4-BE49-F238E27FC236}">
                <a16:creationId xmlns:a16="http://schemas.microsoft.com/office/drawing/2014/main" id="{1A759E61-4814-5F34-5B2D-3F0D883B2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9" y="1299097"/>
            <a:ext cx="4789827" cy="4259804"/>
          </a:xfrm>
          <a:prstGeom prst="rect">
            <a:avLst/>
          </a:prstGeom>
        </p:spPr>
      </p:pic>
      <p:pic>
        <p:nvPicPr>
          <p:cNvPr id="5" name="Billede 4" descr="Et billede, der indeholder tekst, skærmbillede, diagram, Font/skrifttype&#10;&#10;Automatisk genereret beskrivelse">
            <a:extLst>
              <a:ext uri="{FF2B5EF4-FFF2-40B4-BE49-F238E27FC236}">
                <a16:creationId xmlns:a16="http://schemas.microsoft.com/office/drawing/2014/main" id="{2C5515A3-59D9-4F36-FD68-A459B049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734" y="1641447"/>
            <a:ext cx="4799456" cy="35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9859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23</TotalTime>
  <Words>197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Pakke</vt:lpstr>
      <vt:lpstr>De danske skove:  Lundby Bakker og Lundby Krat</vt:lpstr>
      <vt:lpstr>PowerPoint-præsentation</vt:lpstr>
      <vt:lpstr>PowerPoint-præsentation</vt:lpstr>
      <vt:lpstr>Naturen i Grundtræk</vt:lpstr>
      <vt:lpstr>Hvad er et økosystem?</vt:lpstr>
      <vt:lpstr>Biotiske og abiotiske faktorer i et økosystem</vt:lpstr>
      <vt:lpstr>Skovene i danmark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2026-04-22T09:04:43Z</dcterms:created>
  <dcterms:modified xsi:type="dcterms:W3CDTF">2026-04-22T09:27:58Z</dcterms:modified>
</cp:coreProperties>
</file>