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04"/>
    <p:restoredTop sz="95890"/>
  </p:normalViewPr>
  <p:slideViewPr>
    <p:cSldViewPr snapToGrid="0">
      <p:cViewPr varScale="1">
        <p:scale>
          <a:sx n="63" d="100"/>
          <a:sy n="63" d="100"/>
        </p:scale>
        <p:origin x="11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B3A95-256D-1199-D07C-02DC46A9E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E5F1D67-8ED3-6CDD-64F9-F6E60D779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BE1B23-7228-7BB8-C4AE-EAE45232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53EE0C0-01EA-4A81-22D7-429A73AB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BA2D86-EBF5-2783-58E7-5BBBA46A1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89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25319-9D41-1443-1D3F-D72D2F5E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6108453-FB4B-D19B-6E8B-1C3E3A2BB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F70AECC-B829-3BEB-4B0C-6E71C550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379D4F-EAFF-76CC-509F-0D0C34BD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ABA257-314E-0791-F7E5-ACCC4ABB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207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C0F07A9-C5E6-66BA-F262-B7DF582DD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A898659-209A-3B7C-7A85-FEC481D99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FBCD45F-17E3-6F64-6A45-2C4617E6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7E139-CC41-A5A7-68F1-1CAEDADE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DD79916-344F-D31E-18BA-0CB5D950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497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B2735-2026-04A1-4614-EBC5072D4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F459639-27F5-9C83-F6BC-1CB76712A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79F35C5-8A14-6F5E-AEE2-4C6C25CF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6AD528-DB46-7BE7-DA65-677828DC2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7EFD74-B35C-9788-0E52-F8A0ECF6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271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3B2D5-B811-0403-5EF2-D4CA6922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27988CB-4764-1DBE-4140-2F5DD51EB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EF5541-4A8E-3900-C128-CD6F92D21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36E04DD-4F1D-ED51-9BE0-8C27DEBD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1AE7EFA-68C9-2FDB-334C-EE607C5F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919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ED625-F7B8-5536-9AC1-05D51921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60C0722-3418-7C40-9355-3638D024B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0065BB6-11FB-302F-146A-7A29982C8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DA702D4-9B1D-DF91-46CC-413F21EB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16D9433-076F-691E-1317-8644E10C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E99546E-F550-EB99-8FF4-2B01E2DD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145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D27B2-F619-4630-BBD8-E314295A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DD33308-88E2-371A-6867-F521ECA6C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C6041CB-2D97-2289-3E40-FC16B40FD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C9E827B-1C23-FF33-6E75-320DD1455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08D1B42-64B5-0F07-5966-A1EF738A87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EBE98A9-BAA6-8CED-0879-02F492D8F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BBB397E-076E-2F05-DF6C-39A0B5BB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22A33D1-4082-5EE2-74FE-F0D69554D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466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B824E-B9FF-3300-9D67-54A6A7553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C8A1C1E-98B1-477C-0DD5-36F338F6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133B321-D776-D2F8-1755-31CDD178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E0C910A-9BB2-88B2-EF36-9895EF8C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284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8F7F0C3-4F41-E49C-F898-04A3A920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18C7949-C0B2-31C4-1565-3BC9D7A5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611DAA7-240F-BCCB-93E0-30CA4F4FA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319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21B15-DB10-781D-4034-F6DF0BD3E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94EC37-12C7-66FC-45F7-6943E03D2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E334F55-81DF-1B59-7230-218B47FA2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7EB6CF2-FF20-C58F-77B3-4E7E364EF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69324F2-E3C2-2B0F-9B02-E8E0127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5811A5-5B50-6D4A-A187-4E3DA3A5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928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7EE18-601F-3EFF-231A-2D32EF89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638C65E-249E-5B1E-724B-3EA3EB452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01934D3-A582-D8D3-C3A6-19CF51C4C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C1263B5-37E9-9C4D-FA29-89F945B8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0D5C308-D341-0D08-030E-14E87EFB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EDD5EDE-0D58-2FC8-6809-DCE5BE093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682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6C89831-049A-07CF-FEAF-83E858C73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F80B6F0-C28D-93E9-2838-501A895D1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977C449-8E4D-4FB5-CC69-8645DD66D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BD8CD-F687-724E-A7F9-1C3D1D5307C7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472BF9C-8F7B-8109-8416-064D3476A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77887C-A850-29F8-1801-ECE43EBD2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B5181-DC01-C041-B727-66F20E0FCF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0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l bombardeo de Guernica - Centro Documental de la Memoria Histórica |  Ministerio de Cultura">
            <a:extLst>
              <a:ext uri="{FF2B5EF4-FFF2-40B4-BE49-F238E27FC236}">
                <a16:creationId xmlns:a16="http://schemas.microsoft.com/office/drawing/2014/main" id="{21643335-2E9F-DEF1-B95D-7AD4CF610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-1" b="-1"/>
          <a:stretch>
            <a:fillRect/>
          </a:stretch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F203EF-6FFC-FAE7-80C2-F332F10A4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_tradnl" sz="5200" dirty="0">
                <a:solidFill>
                  <a:srgbClr val="FFFFFF"/>
                </a:solidFill>
              </a:rPr>
              <a:t>El bombardeo de Guernica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8744C95-BD6D-F126-0469-F5AF24F48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_tradnl" dirty="0">
                <a:solidFill>
                  <a:srgbClr val="FFFFFF"/>
                </a:solidFill>
              </a:rPr>
              <a:t>El 26 de abril de 1937</a:t>
            </a:r>
          </a:p>
        </p:txBody>
      </p:sp>
    </p:spTree>
    <p:extLst>
      <p:ext uri="{BB962C8B-B14F-4D97-AF65-F5344CB8AC3E}">
        <p14:creationId xmlns:p14="http://schemas.microsoft.com/office/powerpoint/2010/main" val="1908807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or qué el bombardeo a Gernika es considerado el primer ensayo de guerra  total de la historia - BBC News Mundo">
            <a:extLst>
              <a:ext uri="{FF2B5EF4-FFF2-40B4-BE49-F238E27FC236}">
                <a16:creationId xmlns:a16="http://schemas.microsoft.com/office/drawing/2014/main" id="{DF26DC10-58CF-A76A-9E8B-8A41F6B8D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-1" b="-1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ectangle 206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AF26277-8E93-B859-9920-853838141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9514" y="485775"/>
            <a:ext cx="4414836" cy="5691188"/>
          </a:xfrm>
        </p:spPr>
        <p:txBody>
          <a:bodyPr>
            <a:normAutofit fontScale="92500" lnSpcReduction="20000"/>
          </a:bodyPr>
          <a:lstStyle/>
          <a:p>
            <a:r>
              <a:rPr lang="es-ES_tradnl" sz="2000" dirty="0"/>
              <a:t>Guernica es una ciudad en País Vasco. Está en el norte de España</a:t>
            </a:r>
          </a:p>
          <a:p>
            <a:r>
              <a:rPr lang="es-ES_tradnl" sz="2000" dirty="0"/>
              <a:t>Estaba muy animada porque era el día de feria</a:t>
            </a:r>
          </a:p>
          <a:p>
            <a:r>
              <a:rPr lang="es-ES_tradnl" sz="2000" dirty="0"/>
              <a:t>Cuatro y cuarto en la tarde</a:t>
            </a:r>
          </a:p>
          <a:p>
            <a:r>
              <a:rPr lang="es-ES_tradnl" sz="2000" dirty="0"/>
              <a:t>Una escuadrilla alemana compuesta por bombarderos – </a:t>
            </a:r>
            <a:r>
              <a:rPr lang="es-ES_tradnl" sz="2000" dirty="0" err="1"/>
              <a:t>Heinkel</a:t>
            </a:r>
            <a:r>
              <a:rPr lang="es-ES_tradnl" sz="2000" dirty="0"/>
              <a:t> III y </a:t>
            </a:r>
            <a:r>
              <a:rPr lang="es-ES_tradnl" sz="2000" dirty="0" err="1"/>
              <a:t>Junker</a:t>
            </a:r>
            <a:r>
              <a:rPr lang="es-ES_tradnl" sz="2000" dirty="0"/>
              <a:t> 52. También aviones de caza: </a:t>
            </a:r>
            <a:r>
              <a:rPr lang="es-ES_tradnl" sz="2000" dirty="0" err="1"/>
              <a:t>Heinkel</a:t>
            </a:r>
            <a:r>
              <a:rPr lang="es-ES_tradnl" sz="2000" dirty="0"/>
              <a:t> 51</a:t>
            </a:r>
          </a:p>
          <a:p>
            <a:r>
              <a:rPr lang="es-ES_tradnl" sz="2000" dirty="0"/>
              <a:t>En cada oleada de asalto intervienen de 15 a 20 aparatos y las pasadas de los bombarderos se repiten cada cuatro de hora</a:t>
            </a:r>
          </a:p>
          <a:p>
            <a:r>
              <a:rPr lang="es-ES_tradnl" sz="2000" dirty="0"/>
              <a:t>Primeramente: pequeños grupos de aviones lanzaron bombas pesadas y granadas de mano sobre toda la ciudad</a:t>
            </a:r>
          </a:p>
          <a:p>
            <a:r>
              <a:rPr lang="es-ES_tradnl" sz="2000" dirty="0"/>
              <a:t>Luego: los cazas volaron muy bajo ametrallando a gentes que, movidas por el pánico, habían abandonado sus refugios</a:t>
            </a:r>
          </a:p>
          <a:p>
            <a:r>
              <a:rPr lang="es-ES_tradnl" sz="2000" dirty="0"/>
              <a:t>Más de tres horas. Finaliza a las 19:45</a:t>
            </a:r>
          </a:p>
          <a:p>
            <a:r>
              <a:rPr lang="es-ES_tradnl" sz="2000" dirty="0"/>
              <a:t>889 heridos y 1654 cadáveres</a:t>
            </a:r>
          </a:p>
          <a:p>
            <a:endParaRPr lang="da-DK" sz="2000" dirty="0"/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94374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0" name="Rectangle 309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2" name="Rectangle 310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4" name="Rectangle 310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6" name="Rectangle 310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2070411C-07CF-828A-AE11-37AD05374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7" y="777724"/>
            <a:ext cx="11848320" cy="530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32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4D9FC7-0B9F-3447-0EFD-C0E57647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/>
              <a:t>Descripción de la foto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10981C-5C5C-3E84-69F8-358DA1E53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_tradnl" sz="3000" dirty="0"/>
              <a:t>¿Qué y quién?</a:t>
            </a:r>
          </a:p>
          <a:p>
            <a:pPr marL="514350" indent="-514350">
              <a:buFont typeface="+mj-lt"/>
              <a:buAutoNum type="arabicPeriod"/>
            </a:pPr>
            <a:endParaRPr lang="es-ES_tradnl" sz="3000" dirty="0"/>
          </a:p>
          <a:p>
            <a:pPr marL="514350" indent="-514350">
              <a:buFont typeface="+mj-lt"/>
              <a:buAutoNum type="arabicPeriod"/>
            </a:pPr>
            <a:r>
              <a:rPr lang="es-ES_tradnl" sz="3000" dirty="0"/>
              <a:t>¿Qué podéis ver en la foto/el cuadro?</a:t>
            </a:r>
          </a:p>
          <a:p>
            <a:pPr marL="514350" indent="-514350">
              <a:buFont typeface="+mj-lt"/>
              <a:buAutoNum type="arabicPeriod"/>
            </a:pPr>
            <a:endParaRPr lang="es-ES_tradnl" sz="3000" dirty="0"/>
          </a:p>
          <a:p>
            <a:pPr marL="514350" indent="-514350">
              <a:buFont typeface="+mj-lt"/>
              <a:buAutoNum type="arabicPeriod"/>
            </a:pPr>
            <a:r>
              <a:rPr lang="es-ES_tradnl" sz="3000" dirty="0"/>
              <a:t>El tema de la guerra civil española o el bombardeo de Guernica</a:t>
            </a:r>
          </a:p>
          <a:p>
            <a:pPr marL="514350" indent="-514350">
              <a:buFont typeface="+mj-lt"/>
              <a:buAutoNum type="arabicPeriod"/>
            </a:pPr>
            <a:endParaRPr lang="es-ES_tradnl" sz="3000" dirty="0"/>
          </a:p>
          <a:p>
            <a:pPr marL="514350" indent="-514350">
              <a:buFont typeface="+mj-lt"/>
              <a:buAutoNum type="arabicPeriod"/>
            </a:pPr>
            <a:r>
              <a:rPr lang="es-ES_tradnl" sz="3000" dirty="0"/>
              <a:t>¿Qué pensáis de la foto/el cuadro?</a:t>
            </a:r>
          </a:p>
        </p:txBody>
      </p:sp>
    </p:spTree>
    <p:extLst>
      <p:ext uri="{BB962C8B-B14F-4D97-AF65-F5344CB8AC3E}">
        <p14:creationId xmlns:p14="http://schemas.microsoft.com/office/powerpoint/2010/main" val="4071493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176</Words>
  <Application>Microsoft Office PowerPoint</Application>
  <PresentationFormat>Widescreen</PresentationFormat>
  <Paragraphs>19</Paragraphs>
  <Slides>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Office-tema</vt:lpstr>
      <vt:lpstr>El bombardeo de Guernica</vt:lpstr>
      <vt:lpstr>PowerPoint-præsentation</vt:lpstr>
      <vt:lpstr>PowerPoint-præsentation</vt:lpstr>
      <vt:lpstr>Descripción de la foto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bombardeo de Guernica</dc:title>
  <dc:creator>Microsoft Office User</dc:creator>
  <cp:lastModifiedBy>Louise T. Iversen</cp:lastModifiedBy>
  <cp:revision>2</cp:revision>
  <dcterms:created xsi:type="dcterms:W3CDTF">2025-11-02T18:51:08Z</dcterms:created>
  <dcterms:modified xsi:type="dcterms:W3CDTF">2025-11-03T13:52:18Z</dcterms:modified>
</cp:coreProperties>
</file>