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4" r:id="rId2"/>
    <p:sldId id="265" r:id="rId3"/>
    <p:sldId id="276" r:id="rId4"/>
    <p:sldId id="282" r:id="rId5"/>
    <p:sldId id="271" r:id="rId6"/>
    <p:sldId id="289" r:id="rId7"/>
    <p:sldId id="274" r:id="rId8"/>
    <p:sldId id="272" r:id="rId9"/>
    <p:sldId id="273" r:id="rId10"/>
    <p:sldId id="281" r:id="rId11"/>
    <p:sldId id="290" r:id="rId12"/>
    <p:sldId id="284" r:id="rId13"/>
    <p:sldId id="283" r:id="rId14"/>
    <p:sldId id="286" r:id="rId15"/>
    <p:sldId id="285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rgreensclass.com/myimages/Images/PlantCell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k/imgres?imgurl=http://sci.gallaudet.edu/Mary/Stomata.jpg&amp;imgrefurl=http://sci.gallaudet.edu/Mary/mssdE1Q1message05.html&amp;h=240&amp;w=359&amp;sz=42&amp;hl=da&amp;start=20&amp;tbnid=IsJKNFaNmPulgM:&amp;tbnh=81&amp;tbnw=121&amp;prev=/images%3Fq%3Dstomata%26imgsz%3Dsmall%257Cmedium%257Clarge%257Cxlarge%26svnum%3D10%26hl%3Dda%26lr%3D%26sa%3D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2BEDCE5-987B-5D7E-EE30-05FA98DAD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Planter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949C784-1929-65C9-81D3-28B3073ABC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  <a:defRPr/>
            </a:pPr>
            <a:r>
              <a:rPr lang="da-DK" dirty="0"/>
              <a:t>Økosystemets producenter</a:t>
            </a:r>
          </a:p>
          <a:p>
            <a:pPr marL="457200" indent="-457200">
              <a:buFontTx/>
              <a:buChar char="-"/>
              <a:defRPr/>
            </a:pPr>
            <a:r>
              <a:rPr lang="da-DK" dirty="0"/>
              <a:t>Grundlaget for alle fødekæder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58DA495-87E2-9851-7401-CFF21CD78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881" y="83343"/>
            <a:ext cx="7729728" cy="118872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Rodhår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4F7E5EF0-E5DA-1FB5-752E-BF55BCC1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11845"/>
          <a:stretch>
            <a:fillRect/>
          </a:stretch>
        </p:blipFill>
        <p:spPr bwMode="auto">
          <a:xfrm>
            <a:off x="4583113" y="1773238"/>
            <a:ext cx="28622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>
            <a:extLst>
              <a:ext uri="{FF2B5EF4-FFF2-40B4-BE49-F238E27FC236}">
                <a16:creationId xmlns:a16="http://schemas.microsoft.com/office/drawing/2014/main" id="{741D66FD-4EEB-5306-2A8C-B5ABFE96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6"/>
            <a:ext cx="647700" cy="5048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0E34BFB-743E-9CCE-8223-D3411D771625}"/>
              </a:ext>
            </a:extLst>
          </p:cNvPr>
          <p:cNvSpPr/>
          <p:nvPr/>
        </p:nvSpPr>
        <p:spPr>
          <a:xfrm>
            <a:off x="1002535" y="2489812"/>
            <a:ext cx="2555913" cy="18508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Rodhår</a:t>
            </a:r>
            <a:r>
              <a:rPr lang="da-DK" dirty="0"/>
              <a:t> øger overfladen = </a:t>
            </a:r>
          </a:p>
          <a:p>
            <a:pPr algn="ctr"/>
            <a:r>
              <a:rPr lang="da-DK" dirty="0"/>
              <a:t>øger mulighed for optag af vand og næringssalte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BF2FB-CDF7-2F51-6E5A-6740CF3FB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Planters formering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2DB747-DB45-92F8-142F-F37CE294E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C602D28-AE5F-8C56-0642-326A1419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981075"/>
            <a:ext cx="71755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5B5B65E-9039-F6EF-D612-73E25E6000DF}"/>
              </a:ext>
            </a:extLst>
          </p:cNvPr>
          <p:cNvSpPr/>
          <p:nvPr/>
        </p:nvSpPr>
        <p:spPr>
          <a:xfrm>
            <a:off x="694063" y="286438"/>
            <a:ext cx="3018621" cy="20050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Skematisk fremstilling af en blomst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>
            <a:extLst>
              <a:ext uri="{FF2B5EF4-FFF2-40B4-BE49-F238E27FC236}">
                <a16:creationId xmlns:a16="http://schemas.microsoft.com/office/drawing/2014/main" id="{FDE0A5B2-825E-13E7-F860-EA0B6CCA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825" y="1124712"/>
            <a:ext cx="5092349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E360D-A1FB-EB77-B3E7-702780EE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Bestøvningsstrategier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B90ADA-D4A4-3A8B-FD6C-87816BC3A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 Pollen overføres med bier, fugle eller flagermus -  lokke med duft, farver eller nektar</a:t>
            </a:r>
          </a:p>
          <a:p>
            <a:pPr>
              <a:defRPr/>
            </a:pPr>
            <a:r>
              <a:rPr lang="da-DK" dirty="0"/>
              <a:t>Vind – stor produktion af pollen, frit tilgængelige for vind</a:t>
            </a:r>
          </a:p>
          <a:p>
            <a:pPr>
              <a:defRPr/>
            </a:pPr>
            <a:r>
              <a:rPr lang="da-DK" dirty="0"/>
              <a:t>Dyr – spiser frugten med frø, og spreder derfor frøene</a:t>
            </a:r>
          </a:p>
          <a:p>
            <a:pPr>
              <a:defRPr/>
            </a:pPr>
            <a:r>
              <a:rPr lang="da-DK" dirty="0"/>
              <a:t>Dyr – modhager på frø, som sidder fast i dyrenes pels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BF80F-1C57-68B1-3996-C4AD63C3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defRPr/>
            </a:pPr>
            <a:r>
              <a:rPr lang="en-US" sz="3200"/>
              <a:t>Den samme blomst – set af mennesker og af bier</a:t>
            </a:r>
          </a:p>
        </p:txBody>
      </p:sp>
      <p:pic>
        <p:nvPicPr>
          <p:cNvPr id="14339" name="Billede 2">
            <a:extLst>
              <a:ext uri="{FF2B5EF4-FFF2-40B4-BE49-F238E27FC236}">
                <a16:creationId xmlns:a16="http://schemas.microsoft.com/office/drawing/2014/main" id="{AF033E85-A4E9-24CF-F32B-5308BFC69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694" y="587858"/>
            <a:ext cx="2500990" cy="33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Billede 3">
            <a:extLst>
              <a:ext uri="{FF2B5EF4-FFF2-40B4-BE49-F238E27FC236}">
                <a16:creationId xmlns:a16="http://schemas.microsoft.com/office/drawing/2014/main" id="{47E3B8A6-3F9C-F248-A27F-97C43F36F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1004380"/>
            <a:ext cx="4297680" cy="24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1E5FE-0837-0C01-9874-1F6C644A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dirty="0"/>
              <a:t>Udvikling af planter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74AC8E-1FF1-16F7-32F7-E43DE827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da-DK" sz="1400"/>
              <a:t>Den første primitive planteforfader: Grønalge dannet ved </a:t>
            </a:r>
            <a:r>
              <a:rPr lang="da-DK" sz="1400" err="1"/>
              <a:t>endosymbionteorien</a:t>
            </a:r>
            <a:endParaRPr lang="da-DK" sz="1400"/>
          </a:p>
          <a:p>
            <a:pPr>
              <a:lnSpc>
                <a:spcPct val="90000"/>
              </a:lnSpc>
              <a:defRPr/>
            </a:pPr>
            <a:r>
              <a:rPr lang="da-DK" sz="1400"/>
              <a:t>De første planter var i vand</a:t>
            </a:r>
          </a:p>
          <a:p>
            <a:pPr>
              <a:lnSpc>
                <a:spcPct val="90000"/>
              </a:lnSpc>
              <a:defRPr/>
            </a:pPr>
            <a:r>
              <a:rPr lang="da-DK" sz="1400"/>
              <a:t>Tilpasning til land krævede:</a:t>
            </a:r>
          </a:p>
          <a:p>
            <a:pPr lvl="1">
              <a:lnSpc>
                <a:spcPct val="90000"/>
              </a:lnSpc>
              <a:defRPr/>
            </a:pPr>
            <a:r>
              <a:rPr lang="da-DK" sz="1400" err="1"/>
              <a:t>Kutikula</a:t>
            </a:r>
            <a:r>
              <a:rPr lang="da-DK" sz="1400"/>
              <a:t> – vokslag der beskytter mod udtørring</a:t>
            </a:r>
          </a:p>
          <a:p>
            <a:pPr lvl="1">
              <a:lnSpc>
                <a:spcPct val="90000"/>
              </a:lnSpc>
              <a:defRPr/>
            </a:pPr>
            <a:r>
              <a:rPr lang="da-DK" sz="1400"/>
              <a:t>Reproduktive strukturer</a:t>
            </a:r>
          </a:p>
          <a:p>
            <a:pPr lvl="1">
              <a:lnSpc>
                <a:spcPct val="90000"/>
              </a:lnSpc>
              <a:defRPr/>
            </a:pPr>
            <a:r>
              <a:rPr lang="da-DK" sz="1400"/>
              <a:t>Spalteåbninger til gasudveksling</a:t>
            </a:r>
          </a:p>
          <a:p>
            <a:pPr lvl="1">
              <a:lnSpc>
                <a:spcPct val="90000"/>
              </a:lnSpc>
              <a:defRPr/>
            </a:pPr>
            <a:r>
              <a:rPr lang="da-DK" sz="1400"/>
              <a:t>Ledningskar (</a:t>
            </a:r>
            <a:r>
              <a:rPr lang="da-DK" sz="1400" err="1"/>
              <a:t>vedkar</a:t>
            </a:r>
            <a:r>
              <a:rPr lang="da-DK" sz="1400"/>
              <a:t> og </a:t>
            </a:r>
            <a:r>
              <a:rPr lang="da-DK" sz="1400" err="1"/>
              <a:t>sikar</a:t>
            </a:r>
            <a:r>
              <a:rPr lang="da-DK" sz="1400"/>
              <a:t>) </a:t>
            </a:r>
          </a:p>
          <a:p>
            <a:pPr lvl="1">
              <a:lnSpc>
                <a:spcPct val="90000"/>
              </a:lnSpc>
              <a:defRPr/>
            </a:pPr>
            <a:r>
              <a:rPr lang="da-DK" sz="1400"/>
              <a:t>Afstivning med vakuole og lignin + cellulose</a:t>
            </a:r>
          </a:p>
          <a:p>
            <a:pPr>
              <a:lnSpc>
                <a:spcPct val="90000"/>
              </a:lnSpc>
              <a:defRPr/>
            </a:pPr>
            <a:endParaRPr lang="da-DK" sz="14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889EBF-1B2E-0FF7-1379-253DB550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2743200"/>
            <a:ext cx="3613403" cy="180670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BF848-6BA1-5627-CF20-877B8546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9613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da-DK" dirty="0"/>
              <a:t>Udvikling af planter</a:t>
            </a:r>
          </a:p>
        </p:txBody>
      </p:sp>
      <p:pic>
        <p:nvPicPr>
          <p:cNvPr id="17411" name="Billede 3">
            <a:extLst>
              <a:ext uri="{FF2B5EF4-FFF2-40B4-BE49-F238E27FC236}">
                <a16:creationId xmlns:a16="http://schemas.microsoft.com/office/drawing/2014/main" id="{D14AE293-6591-7BA3-33C4-8FA2A41A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844675"/>
            <a:ext cx="29591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3D88A54-EC23-7A4D-0C1E-BFF811B07607}"/>
              </a:ext>
            </a:extLst>
          </p:cNvPr>
          <p:cNvSpPr/>
          <p:nvPr/>
        </p:nvSpPr>
        <p:spPr>
          <a:xfrm>
            <a:off x="1785843" y="1844675"/>
            <a:ext cx="2736850" cy="340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Mest oprindelige: </a:t>
            </a:r>
          </a:p>
          <a:p>
            <a:pPr algn="ctr">
              <a:defRPr/>
            </a:pPr>
            <a:r>
              <a:rPr lang="da-DK" dirty="0"/>
              <a:t>Sporeplanter - primitiv reproduktiv strategi. Afhængige af vand til formering. Intet ledningsvæv, ingen rødder – små. Fx mos. Længe i haploid-stadiet – </a:t>
            </a:r>
            <a:r>
              <a:rPr lang="da-DK" dirty="0" err="1"/>
              <a:t>gametofyt</a:t>
            </a:r>
            <a:r>
              <a:rPr lang="da-DK" dirty="0"/>
              <a:t>-stadiet -  (kønscellestadiet), fordi formering er svært.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244B460-950A-E13B-D70F-0A88BCA0674F}"/>
              </a:ext>
            </a:extLst>
          </p:cNvPr>
          <p:cNvSpPr/>
          <p:nvPr/>
        </p:nvSpPr>
        <p:spPr>
          <a:xfrm>
            <a:off x="1774826" y="5373688"/>
            <a:ext cx="4321175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Næste udviklede: Karsporeplanter. Bregner – stadig afhængige af vand til formering, men har udviklet simpelt ledningsvæv, og bliver større.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78179F9-7EB0-F40D-D1BE-A3FE8EE05C0E}"/>
              </a:ext>
            </a:extLst>
          </p:cNvPr>
          <p:cNvSpPr/>
          <p:nvPr/>
        </p:nvSpPr>
        <p:spPr>
          <a:xfrm>
            <a:off x="6127751" y="5373688"/>
            <a:ext cx="4321175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Herefter udvikledes: Nøgenfrøede planter – for 300 mio. år siden. Avancerede rødder og ledningssystemer, store planter, men ubeskyttede frø . Effektiv vindbestøvning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3DE429-1DFB-ABCF-7390-C5FC15118053}"/>
              </a:ext>
            </a:extLst>
          </p:cNvPr>
          <p:cNvSpPr/>
          <p:nvPr/>
        </p:nvSpPr>
        <p:spPr>
          <a:xfrm>
            <a:off x="7712075" y="1844675"/>
            <a:ext cx="2736850" cy="340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Sidst udviklede: </a:t>
            </a:r>
            <a:r>
              <a:rPr lang="da-DK"/>
              <a:t>Dækfrøede planter</a:t>
            </a:r>
            <a:r>
              <a:rPr lang="da-DK" dirty="0"/>
              <a:t>. Beskyttende lag om frøet – fx en kapsel eller et lag af frugtkød. </a:t>
            </a:r>
          </a:p>
          <a:p>
            <a:pPr algn="ctr">
              <a:defRPr/>
            </a:pPr>
            <a:r>
              <a:rPr lang="da-DK" dirty="0"/>
              <a:t>Længe i det </a:t>
            </a:r>
            <a:r>
              <a:rPr lang="da-DK" dirty="0" err="1"/>
              <a:t>diploide</a:t>
            </a:r>
            <a:r>
              <a:rPr lang="da-DK" dirty="0"/>
              <a:t> stadie – </a:t>
            </a:r>
            <a:r>
              <a:rPr lang="da-DK" dirty="0" err="1"/>
              <a:t>sporofyt</a:t>
            </a:r>
            <a:r>
              <a:rPr lang="da-DK" dirty="0"/>
              <a:t>-stadiet – (vækstcellestadiet); effektiv formering ved selvbestøvning eller fremmedbestøvning (vind eller insekter)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>
            <a:extLst>
              <a:ext uri="{FF2B5EF4-FFF2-40B4-BE49-F238E27FC236}">
                <a16:creationId xmlns:a16="http://schemas.microsoft.com/office/drawing/2014/main" id="{B8AECA30-9055-AC93-1526-51828283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1" y="39153"/>
            <a:ext cx="7945437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>
            <a:extLst>
              <a:ext uri="{FF2B5EF4-FFF2-40B4-BE49-F238E27FC236}">
                <a16:creationId xmlns:a16="http://schemas.microsoft.com/office/drawing/2014/main" id="{8AF6E7DD-543A-F5C5-8EB3-52750C81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188914"/>
            <a:ext cx="2879725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486B21B-53C4-2A4D-8674-B5E9AEE35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34171"/>
            <a:ext cx="2511846" cy="458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819410AB-433C-E044-3C9D-32EB8B02A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 dirty="0"/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39154926-F595-E4D2-87A6-274F22BC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"/>
            <a:ext cx="92186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PlantCell">
            <a:hlinkClick r:id="rId3"/>
            <a:extLst>
              <a:ext uri="{FF2B5EF4-FFF2-40B4-BE49-F238E27FC236}">
                <a16:creationId xmlns:a16="http://schemas.microsoft.com/office/drawing/2014/main" id="{5087F74C-34DD-DABD-A1DB-4A41F4BC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3933826"/>
            <a:ext cx="20748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DAFA6D8-B18B-E7C2-50AA-D1C700FBB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359" y="4967214"/>
            <a:ext cx="4887007" cy="53347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190D167-C4B9-7297-BE2E-CBC8DA943CE9}"/>
              </a:ext>
            </a:extLst>
          </p:cNvPr>
          <p:cNvSpPr/>
          <p:nvPr/>
        </p:nvSpPr>
        <p:spPr>
          <a:xfrm>
            <a:off x="2522863" y="0"/>
            <a:ext cx="4450814" cy="727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Epidermis og </a:t>
            </a:r>
            <a:r>
              <a:rPr lang="da-DK" dirty="0" err="1"/>
              <a:t>kutikula</a:t>
            </a:r>
            <a:r>
              <a:rPr lang="da-DK" dirty="0"/>
              <a:t>: sikring mod fordampning gennem overfladen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FB560D0-D41C-A63B-50DE-5384BC5CE025}"/>
              </a:ext>
            </a:extLst>
          </p:cNvPr>
          <p:cNvSpPr/>
          <p:nvPr/>
        </p:nvSpPr>
        <p:spPr>
          <a:xfrm>
            <a:off x="3294043" y="4143376"/>
            <a:ext cx="5199962" cy="6709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Spalteåbninger sikrer gastransport gennem epidermis, men øger også fordampningen af vand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A15B0BD-FFD4-B1D0-F19C-3B0AA2335FFF}"/>
              </a:ext>
            </a:extLst>
          </p:cNvPr>
          <p:cNvSpPr/>
          <p:nvPr/>
        </p:nvSpPr>
        <p:spPr>
          <a:xfrm>
            <a:off x="9551624" y="2038120"/>
            <a:ext cx="1035586" cy="16861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Meso-fylvæv</a:t>
            </a:r>
            <a:r>
              <a:rPr lang="da-DK" dirty="0"/>
              <a:t> med </a:t>
            </a:r>
            <a:r>
              <a:rPr lang="da-DK" dirty="0" err="1"/>
              <a:t>fotosyn-tese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3E2F8FB-3A29-00DA-437A-68601755A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 sz="4000"/>
              <a:t>Gasudveksling via spalteåbninger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69742DC2-5FA1-B160-356F-0D02CDD6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1" t="16927" r="1845" b="71736"/>
          <a:stretch>
            <a:fillRect/>
          </a:stretch>
        </p:blipFill>
        <p:spPr bwMode="auto">
          <a:xfrm>
            <a:off x="336436" y="1306791"/>
            <a:ext cx="5184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Stomata">
            <a:hlinkClick r:id="rId3"/>
            <a:extLst>
              <a:ext uri="{FF2B5EF4-FFF2-40B4-BE49-F238E27FC236}">
                <a16:creationId xmlns:a16="http://schemas.microsoft.com/office/drawing/2014/main" id="{34B68C2C-386A-0F84-9C6E-FAA5B3F0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t="5594" r="5656" b="7024"/>
          <a:stretch>
            <a:fillRect/>
          </a:stretch>
        </p:blipFill>
        <p:spPr bwMode="auto">
          <a:xfrm>
            <a:off x="1992314" y="4149726"/>
            <a:ext cx="287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Line 8">
            <a:extLst>
              <a:ext uri="{FF2B5EF4-FFF2-40B4-BE49-F238E27FC236}">
                <a16:creationId xmlns:a16="http://schemas.microsoft.com/office/drawing/2014/main" id="{F79A1F5F-683A-0030-6EF0-00FD945FB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4292600"/>
            <a:ext cx="5762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BF0ED7FE-4E70-9E4F-728E-9EB2C0F1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409733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læbecelle</a:t>
            </a:r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399C2F46-288B-103E-7511-824F729D8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4581526"/>
            <a:ext cx="5762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614A2431-F2DE-70FD-9FF0-A9DFF2920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4292601"/>
            <a:ext cx="576263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83ECB901-7946-2E28-152A-82F42D18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452913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spalteåbning</a:t>
            </a:r>
          </a:p>
        </p:txBody>
      </p:sp>
      <p:pic>
        <p:nvPicPr>
          <p:cNvPr id="13326" name="Picture 14" descr="stoma">
            <a:extLst>
              <a:ext uri="{FF2B5EF4-FFF2-40B4-BE49-F238E27FC236}">
                <a16:creationId xmlns:a16="http://schemas.microsoft.com/office/drawing/2014/main" id="{F98E8853-C313-3213-1EA4-BA5CA96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7"/>
          <a:stretch>
            <a:fillRect/>
          </a:stretch>
        </p:blipFill>
        <p:spPr bwMode="auto">
          <a:xfrm>
            <a:off x="7896224" y="2946400"/>
            <a:ext cx="29527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478C21D-E422-ACFB-B02F-BEFC08EC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0"/>
            <a:ext cx="7945437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E4C3DC3D-434D-1A97-4B7D-3E89594A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2492376"/>
            <a:ext cx="2879725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CA607A7-613C-B61F-0DAA-9C98445A6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353762"/>
            <a:ext cx="2467777" cy="4504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7F0B71-19B6-6E91-CC5A-F4DA79BA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66" y="652635"/>
            <a:ext cx="4792338" cy="540769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2EF6124-EE31-2998-4AF0-3BB02380E3EA}"/>
              </a:ext>
            </a:extLst>
          </p:cNvPr>
          <p:cNvSpPr/>
          <p:nvPr/>
        </p:nvSpPr>
        <p:spPr>
          <a:xfrm>
            <a:off x="1090670" y="2071170"/>
            <a:ext cx="2544896" cy="2941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/>
              <a:t>Sikar</a:t>
            </a:r>
            <a:r>
              <a:rPr lang="da-DK" b="1" dirty="0"/>
              <a:t>: </a:t>
            </a:r>
          </a:p>
          <a:p>
            <a:pPr algn="ctr"/>
            <a:r>
              <a:rPr lang="da-DK" dirty="0"/>
              <a:t>Ved faciliteret diffusion transporteres glukose fra de </a:t>
            </a:r>
            <a:r>
              <a:rPr lang="da-DK" dirty="0" err="1"/>
              <a:t>producenrende</a:t>
            </a:r>
            <a:r>
              <a:rPr lang="da-DK" dirty="0"/>
              <a:t> celler til de forbrugende celler pga. store koncentrationsforskelle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910552-47ED-751E-A8C3-CE7A85910BF6}"/>
              </a:ext>
            </a:extLst>
          </p:cNvPr>
          <p:cNvSpPr/>
          <p:nvPr/>
        </p:nvSpPr>
        <p:spPr>
          <a:xfrm>
            <a:off x="8427904" y="2071169"/>
            <a:ext cx="2544896" cy="2941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/>
              <a:t>Vedkar</a:t>
            </a:r>
            <a:r>
              <a:rPr lang="da-DK" b="1" dirty="0"/>
              <a:t>:</a:t>
            </a:r>
          </a:p>
          <a:p>
            <a:pPr algn="ctr"/>
            <a:r>
              <a:rPr lang="da-DK" dirty="0"/>
              <a:t>Vand og næringssalte transporteres fra rødderne og til hele planten gennem dette system. Fordampning gennem spalteåbninger skaber undertryk der trækker mere vand op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E11121C-D592-B1D4-720B-99F41C51DA2D}"/>
              </a:ext>
            </a:extLst>
          </p:cNvPr>
          <p:cNvSpPr/>
          <p:nvPr/>
        </p:nvSpPr>
        <p:spPr>
          <a:xfrm>
            <a:off x="5199962" y="5982159"/>
            <a:ext cx="5552502" cy="7381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Hvorfor danner rodcellerne ikke bare selv glukose?</a:t>
            </a:r>
          </a:p>
        </p:txBody>
      </p:sp>
    </p:spTree>
    <p:extLst>
      <p:ext uri="{BB962C8B-B14F-4D97-AF65-F5344CB8AC3E}">
        <p14:creationId xmlns:p14="http://schemas.microsoft.com/office/powerpoint/2010/main" val="16612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011EB9B8-926C-7FE4-663F-D33F4A84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BD18A29-07E4-B33B-E029-388B14F1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0"/>
            <a:ext cx="7945437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A18CE295-2944-2299-FABC-DECA06F99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4868864"/>
            <a:ext cx="2879725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AC6A30-4F49-1FC1-5DD6-C3517C473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9897"/>
            <a:ext cx="2511846" cy="458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1851EA13-DF2C-9D51-B32A-B89CE60C3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defRPr/>
            </a:pPr>
            <a:r>
              <a:rPr lang="en-US"/>
              <a:t>Rodtyper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77C07241-BE89-5632-73E3-AF64BEE0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643" y="640080"/>
            <a:ext cx="6015010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5F86750-A337-4844-4908-31BB1239D515}"/>
              </a:ext>
            </a:extLst>
          </p:cNvPr>
          <p:cNvSpPr/>
          <p:nvPr/>
        </p:nvSpPr>
        <p:spPr>
          <a:xfrm>
            <a:off x="980501" y="4527933"/>
            <a:ext cx="3723701" cy="1729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Skriv en fordel ved hver type rod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Gulerod og mælkebøtte: Pælerod</a:t>
            </a:r>
          </a:p>
          <a:p>
            <a:pPr algn="ctr"/>
            <a:r>
              <a:rPr lang="da-DK" dirty="0"/>
              <a:t>Græs: Trævlerod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35</TotalTime>
  <Words>371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Pakke</vt:lpstr>
      <vt:lpstr>Planter</vt:lpstr>
      <vt:lpstr>PowerPoint-præsentation</vt:lpstr>
      <vt:lpstr>PowerPoint-præsentation</vt:lpstr>
      <vt:lpstr>Gasudveksling via spalteåbninger</vt:lpstr>
      <vt:lpstr>PowerPoint-præsentation</vt:lpstr>
      <vt:lpstr>PowerPoint-præsentation</vt:lpstr>
      <vt:lpstr>PowerPoint-præsentation</vt:lpstr>
      <vt:lpstr>PowerPoint-præsentation</vt:lpstr>
      <vt:lpstr>Rodtyper</vt:lpstr>
      <vt:lpstr>Rodhår</vt:lpstr>
      <vt:lpstr>Planters formering</vt:lpstr>
      <vt:lpstr>PowerPoint-præsentation</vt:lpstr>
      <vt:lpstr>PowerPoint-præsentation</vt:lpstr>
      <vt:lpstr>Bestøvningsstrategier</vt:lpstr>
      <vt:lpstr>Den samme blomst – set af mennesker og af bier</vt:lpstr>
      <vt:lpstr>Udvikling af planter</vt:lpstr>
      <vt:lpstr>Udvikling af planter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2026-04-24T04:10:22Z</dcterms:created>
  <dcterms:modified xsi:type="dcterms:W3CDTF">2026-04-24T04:45:30Z</dcterms:modified>
</cp:coreProperties>
</file>