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349E47-E2D0-D335-73BE-349BD6DD2FE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9CBE0C48-B81D-20BC-35BF-534E06DE73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6E3D078-B7EB-0E7B-2D09-E3EA2BDE97B7}"/>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423953FE-42FE-EC51-BE5F-8A5E5331B2B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E463FF7-2948-98EB-1708-275C3A69F085}"/>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119677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1D7DE6-E15F-0BE3-165F-1E4433D1C0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556FD66-BD3C-399B-F5E8-44922EBA622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76DC11A-8DA3-7269-4774-139E6AA13A39}"/>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934721CD-AD77-212B-D099-0FF7A422E97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507639C-59C6-F242-D2E8-3CB0CF7B8B81}"/>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697308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0172A50D-0107-51EB-AC17-50BB15B3BEC6}"/>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62BD371-65D0-C9D3-847F-65522FB494DA}"/>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17617D0-4804-E297-1B97-4003009B919E}"/>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62E15E0B-28DD-5253-4569-33E4C8D54C0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A161E1A-ABC1-64B8-FBCB-80CFA736CE14}"/>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3450667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1856DF-FFF6-31A0-4E95-B0AE51A1A61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82D29E4-CA6F-1922-D696-FFFB39075B4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C62F296-035F-DB08-6E4E-ABF02864E9D0}"/>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E308F258-27F3-4D64-19E2-A26F5F269DE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37080F9-7CE0-6A8E-3D8B-AC55BE11BE38}"/>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2501414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B61EE4-C8D2-24E7-D949-2AF02251C252}"/>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77CB3014-E3AC-3F59-3519-B49F35E452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F21670AA-2CE6-A225-7A37-732F983274CE}"/>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1D3D11DB-C846-B471-B1BE-865373E04CA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D24E728-5B93-C0E2-2AD6-54B713CE5B8E}"/>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1769204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D94CDE-CFB5-9EA0-D249-A18BF4CD150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D8929DA-7C51-76C1-F39A-B1532D3DCA3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4E98DBBE-B19D-A6D4-F02D-EC209DA01EE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42C41B9-D3E2-CE2B-9101-88190EA7F1DE}"/>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6" name="Pladsholder til sidefod 5">
            <a:extLst>
              <a:ext uri="{FF2B5EF4-FFF2-40B4-BE49-F238E27FC236}">
                <a16:creationId xmlns:a16="http://schemas.microsoft.com/office/drawing/2014/main" id="{892C3112-30F4-9E23-C79E-A4C55C3D109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2A46914-69C1-2B2E-E443-1C8D746E9ED9}"/>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302101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A0D9CE-73CB-48C9-7E1E-59B39D2C7BA3}"/>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CC8D1DF-4ECC-7D42-A571-1A5BC3D0DC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6218892-687F-61BF-199A-AFAF2FE8ADA3}"/>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C5B0BB2-FC30-E7BE-9D88-096282872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F4AF5AC0-3D7D-3EF3-4C7D-086ED3C0A52A}"/>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A999C0A-8427-0564-7F60-9F1F467BFEA5}"/>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8" name="Pladsholder til sidefod 7">
            <a:extLst>
              <a:ext uri="{FF2B5EF4-FFF2-40B4-BE49-F238E27FC236}">
                <a16:creationId xmlns:a16="http://schemas.microsoft.com/office/drawing/2014/main" id="{4A01A0A1-8632-DA0E-03DA-737E473323B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3B29AE6-429F-D8B4-8F82-452B2EA6DD72}"/>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397959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4EC1C6-9C8C-EA74-C2D5-184A71E807F7}"/>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2203286-3A0D-1896-8AC3-D98B84E8EF93}"/>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4" name="Pladsholder til sidefod 3">
            <a:extLst>
              <a:ext uri="{FF2B5EF4-FFF2-40B4-BE49-F238E27FC236}">
                <a16:creationId xmlns:a16="http://schemas.microsoft.com/office/drawing/2014/main" id="{DE82C8ED-17F1-A89C-001F-07497D9374D6}"/>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3291ECC9-99B6-FA32-1E48-7689E45C754A}"/>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189933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37BBF0E-EC04-8433-31A0-6D33C0163A43}"/>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3" name="Pladsholder til sidefod 2">
            <a:extLst>
              <a:ext uri="{FF2B5EF4-FFF2-40B4-BE49-F238E27FC236}">
                <a16:creationId xmlns:a16="http://schemas.microsoft.com/office/drawing/2014/main" id="{1CFB55CE-96C3-33B7-E531-6A7B67AC7F2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8529997-9E0E-B1EA-A378-A87C555FBD4C}"/>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1564750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286C60-31AC-D7AB-824D-29D77E3C036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5E1AB00-68E8-45A5-D72F-47D975C934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A08851D-4D67-63A0-6788-BA0C70EF69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B86BBC9-D55B-C7A7-FD45-227C62C4B6B7}"/>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6" name="Pladsholder til sidefod 5">
            <a:extLst>
              <a:ext uri="{FF2B5EF4-FFF2-40B4-BE49-F238E27FC236}">
                <a16:creationId xmlns:a16="http://schemas.microsoft.com/office/drawing/2014/main" id="{756640DC-FDCB-81C3-05EF-BA5D2BBEDCE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F4BA21C-8F0E-5B6E-7260-ECECA075C960}"/>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2777426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0AC721-1DA6-1AF2-0956-84D8F33C700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3AC952B1-1F9D-C5D8-E5D3-12C7D11C6D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9CE6341-976D-A7A0-E615-91E783203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97609B0-B606-5ABD-B77D-37E2A0C1E749}"/>
              </a:ext>
            </a:extLst>
          </p:cNvPr>
          <p:cNvSpPr>
            <a:spLocks noGrp="1"/>
          </p:cNvSpPr>
          <p:nvPr>
            <p:ph type="dt" sz="half" idx="10"/>
          </p:nvPr>
        </p:nvSpPr>
        <p:spPr/>
        <p:txBody>
          <a:bodyPr/>
          <a:lstStyle/>
          <a:p>
            <a:fld id="{B4C00882-FF90-439F-8CD7-2BD44DDFCA81}" type="datetimeFigureOut">
              <a:rPr lang="da-DK" smtClean="0"/>
              <a:t>22-04-2026</a:t>
            </a:fld>
            <a:endParaRPr lang="da-DK"/>
          </a:p>
        </p:txBody>
      </p:sp>
      <p:sp>
        <p:nvSpPr>
          <p:cNvPr id="6" name="Pladsholder til sidefod 5">
            <a:extLst>
              <a:ext uri="{FF2B5EF4-FFF2-40B4-BE49-F238E27FC236}">
                <a16:creationId xmlns:a16="http://schemas.microsoft.com/office/drawing/2014/main" id="{6347C6A3-51FA-6FAD-4255-D99D0E71B4D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3779547-43C6-CE7E-C7A7-72A8B9445C4E}"/>
              </a:ext>
            </a:extLst>
          </p:cNvPr>
          <p:cNvSpPr>
            <a:spLocks noGrp="1"/>
          </p:cNvSpPr>
          <p:nvPr>
            <p:ph type="sldNum" sz="quarter" idx="12"/>
          </p:nvPr>
        </p:nvSpPr>
        <p:spPr/>
        <p:txBody>
          <a:bodyPr/>
          <a:lstStyle/>
          <a:p>
            <a:fld id="{4682BABA-6183-47E8-8C63-486E91A3CBE5}" type="slidenum">
              <a:rPr lang="da-DK" smtClean="0"/>
              <a:t>‹nr.›</a:t>
            </a:fld>
            <a:endParaRPr lang="da-DK"/>
          </a:p>
        </p:txBody>
      </p:sp>
    </p:spTree>
    <p:extLst>
      <p:ext uri="{BB962C8B-B14F-4D97-AF65-F5344CB8AC3E}">
        <p14:creationId xmlns:p14="http://schemas.microsoft.com/office/powerpoint/2010/main" val="1784296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960DD4A2-09D9-EB18-F34C-57D9B5E3BB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EB8A026-5188-822C-9EE9-C2641D3C8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414C2F5-8BED-8B72-3D45-189A76FF6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C00882-FF90-439F-8CD7-2BD44DDFCA81}" type="datetimeFigureOut">
              <a:rPr lang="da-DK" smtClean="0"/>
              <a:t>22-04-2026</a:t>
            </a:fld>
            <a:endParaRPr lang="da-DK"/>
          </a:p>
        </p:txBody>
      </p:sp>
      <p:sp>
        <p:nvSpPr>
          <p:cNvPr id="5" name="Pladsholder til sidefod 4">
            <a:extLst>
              <a:ext uri="{FF2B5EF4-FFF2-40B4-BE49-F238E27FC236}">
                <a16:creationId xmlns:a16="http://schemas.microsoft.com/office/drawing/2014/main" id="{09F086A2-6831-4937-6CCE-A7D49ED88D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8B486315-A03E-ED1F-D173-0D33125F8B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82BABA-6183-47E8-8C63-486E91A3CBE5}" type="slidenum">
              <a:rPr lang="da-DK" smtClean="0"/>
              <a:t>‹nr.›</a:t>
            </a:fld>
            <a:endParaRPr lang="da-DK"/>
          </a:p>
        </p:txBody>
      </p:sp>
    </p:spTree>
    <p:extLst>
      <p:ext uri="{BB962C8B-B14F-4D97-AF65-F5344CB8AC3E}">
        <p14:creationId xmlns:p14="http://schemas.microsoft.com/office/powerpoint/2010/main" val="540177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1FFBD5-CD1C-0D59-DA48-1EDC88A5ECE3}"/>
              </a:ext>
            </a:extLst>
          </p:cNvPr>
          <p:cNvSpPr>
            <a:spLocks noGrp="1"/>
          </p:cNvSpPr>
          <p:nvPr>
            <p:ph type="ctrTitle"/>
          </p:nvPr>
        </p:nvSpPr>
        <p:spPr/>
        <p:txBody>
          <a:bodyPr/>
          <a:lstStyle/>
          <a:p>
            <a:r>
              <a:rPr lang="da-DK" dirty="0"/>
              <a:t>Politikernes diskurser om integration og udlændinge</a:t>
            </a:r>
          </a:p>
        </p:txBody>
      </p:sp>
      <p:sp>
        <p:nvSpPr>
          <p:cNvPr id="3" name="Undertitel 2">
            <a:extLst>
              <a:ext uri="{FF2B5EF4-FFF2-40B4-BE49-F238E27FC236}">
                <a16:creationId xmlns:a16="http://schemas.microsoft.com/office/drawing/2014/main" id="{0422C908-6216-2649-2E9B-B3F988BA5A9C}"/>
              </a:ext>
            </a:extLst>
          </p:cNvPr>
          <p:cNvSpPr>
            <a:spLocks noGrp="1"/>
          </p:cNvSpPr>
          <p:nvPr>
            <p:ph type="subTitle" idx="1"/>
          </p:nvPr>
        </p:nvSpPr>
        <p:spPr/>
        <p:txBody>
          <a:bodyPr/>
          <a:lstStyle/>
          <a:p>
            <a:r>
              <a:rPr lang="da-DK" dirty="0"/>
              <a:t>Diskursanalyse </a:t>
            </a:r>
          </a:p>
        </p:txBody>
      </p:sp>
    </p:spTree>
    <p:extLst>
      <p:ext uri="{BB962C8B-B14F-4D97-AF65-F5344CB8AC3E}">
        <p14:creationId xmlns:p14="http://schemas.microsoft.com/office/powerpoint/2010/main" val="3399935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CA5BBA-DBAF-F510-1796-BC70F07C1B72}"/>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68F051FA-1360-9226-6B5A-B884B09E3D5A}"/>
              </a:ext>
            </a:extLst>
          </p:cNvPr>
          <p:cNvSpPr>
            <a:spLocks noGrp="1"/>
          </p:cNvSpPr>
          <p:nvPr>
            <p:ph idx="1"/>
          </p:nvPr>
        </p:nvSpPr>
        <p:spPr/>
        <p:txBody>
          <a:bodyPr/>
          <a:lstStyle/>
          <a:p>
            <a:r>
              <a:rPr lang="da-DK" dirty="0"/>
              <a:t>Ækvivalenskæde og differenskæde:</a:t>
            </a:r>
          </a:p>
          <a:p>
            <a:r>
              <a:rPr lang="da-DK" dirty="0"/>
              <a:t>DF: </a:t>
            </a:r>
            <a:r>
              <a:rPr lang="da-DK" dirty="0" err="1"/>
              <a:t>Ævivalenskæde</a:t>
            </a:r>
            <a:r>
              <a:rPr lang="da-DK" dirty="0"/>
              <a:t> for kristendom og differenskæde for Islam:</a:t>
            </a:r>
          </a:p>
          <a:p>
            <a:pPr lvl="1"/>
            <a:r>
              <a:rPr lang="da-DK" dirty="0"/>
              <a:t>Dansk national identitet</a:t>
            </a:r>
          </a:p>
          <a:p>
            <a:pPr lvl="1"/>
            <a:r>
              <a:rPr lang="da-DK" dirty="0"/>
              <a:t>Ytringsfrihed</a:t>
            </a:r>
          </a:p>
          <a:p>
            <a:pPr lvl="1"/>
            <a:r>
              <a:rPr lang="da-DK" dirty="0"/>
              <a:t>Tolerance</a:t>
            </a:r>
          </a:p>
          <a:p>
            <a:pPr lvl="1"/>
            <a:r>
              <a:rPr lang="da-DK" dirty="0"/>
              <a:t>Religionsfrihed</a:t>
            </a:r>
          </a:p>
        </p:txBody>
      </p:sp>
    </p:spTree>
    <p:extLst>
      <p:ext uri="{BB962C8B-B14F-4D97-AF65-F5344CB8AC3E}">
        <p14:creationId xmlns:p14="http://schemas.microsoft.com/office/powerpoint/2010/main" val="1392465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338F66-09F0-CE92-1D56-919AF848AA83}"/>
              </a:ext>
            </a:extLst>
          </p:cNvPr>
          <p:cNvSpPr>
            <a:spLocks noGrp="1"/>
          </p:cNvSpPr>
          <p:nvPr>
            <p:ph type="title"/>
          </p:nvPr>
        </p:nvSpPr>
        <p:spPr/>
        <p:txBody>
          <a:bodyPr/>
          <a:lstStyle/>
          <a:p>
            <a:r>
              <a:rPr lang="da-DK" dirty="0"/>
              <a:t>Diskursanalyse af bilagene</a:t>
            </a:r>
          </a:p>
        </p:txBody>
      </p:sp>
      <p:sp>
        <p:nvSpPr>
          <p:cNvPr id="3" name="Pladsholder til indhold 2">
            <a:extLst>
              <a:ext uri="{FF2B5EF4-FFF2-40B4-BE49-F238E27FC236}">
                <a16:creationId xmlns:a16="http://schemas.microsoft.com/office/drawing/2014/main" id="{014AD2EC-2A3C-AE3F-CD5D-3577CEB2D549}"/>
              </a:ext>
            </a:extLst>
          </p:cNvPr>
          <p:cNvSpPr>
            <a:spLocks noGrp="1"/>
          </p:cNvSpPr>
          <p:nvPr>
            <p:ph idx="1"/>
          </p:nvPr>
        </p:nvSpPr>
        <p:spPr>
          <a:xfrm>
            <a:off x="838200" y="1825625"/>
            <a:ext cx="5257800" cy="4351338"/>
          </a:xfrm>
        </p:spPr>
        <p:txBody>
          <a:bodyPr/>
          <a:lstStyle/>
          <a:p>
            <a:r>
              <a:rPr lang="da-DK" dirty="0"/>
              <a:t>I skal lave en diskursanalyse af tre bilag (se opgavearket). I skal udfylde følgende skema, som I efterfølgende skal skrive sammen til en flydende tekst:</a:t>
            </a:r>
          </a:p>
          <a:p>
            <a:pPr lvl="1"/>
            <a:r>
              <a:rPr lang="da-DK" dirty="0"/>
              <a:t>Vurder hvilken diskurs der har hegemonisk status</a:t>
            </a:r>
          </a:p>
          <a:p>
            <a:endParaRPr lang="da-DK" dirty="0"/>
          </a:p>
        </p:txBody>
      </p:sp>
      <p:graphicFrame>
        <p:nvGraphicFramePr>
          <p:cNvPr id="4" name="Tabel 3">
            <a:extLst>
              <a:ext uri="{FF2B5EF4-FFF2-40B4-BE49-F238E27FC236}">
                <a16:creationId xmlns:a16="http://schemas.microsoft.com/office/drawing/2014/main" id="{7BCE1D42-EE09-CED5-12BF-8B75A50916DD}"/>
              </a:ext>
            </a:extLst>
          </p:cNvPr>
          <p:cNvGraphicFramePr>
            <a:graphicFrameLocks noGrp="1"/>
          </p:cNvGraphicFramePr>
          <p:nvPr>
            <p:extLst>
              <p:ext uri="{D42A27DB-BD31-4B8C-83A1-F6EECF244321}">
                <p14:modId xmlns:p14="http://schemas.microsoft.com/office/powerpoint/2010/main" val="4016691384"/>
              </p:ext>
            </p:extLst>
          </p:nvPr>
        </p:nvGraphicFramePr>
        <p:xfrm>
          <a:off x="6551682" y="1499613"/>
          <a:ext cx="5257800" cy="5125775"/>
        </p:xfrm>
        <a:graphic>
          <a:graphicData uri="http://schemas.openxmlformats.org/drawingml/2006/table">
            <a:tbl>
              <a:tblPr firstRow="1" firstCol="1" bandRow="1">
                <a:tableStyleId>{5C22544A-7EE6-4342-B048-85BDC9FD1C3A}</a:tableStyleId>
              </a:tblPr>
              <a:tblGrid>
                <a:gridCol w="1752418">
                  <a:extLst>
                    <a:ext uri="{9D8B030D-6E8A-4147-A177-3AD203B41FA5}">
                      <a16:colId xmlns:a16="http://schemas.microsoft.com/office/drawing/2014/main" val="4107819975"/>
                    </a:ext>
                  </a:extLst>
                </a:gridCol>
                <a:gridCol w="1752418">
                  <a:extLst>
                    <a:ext uri="{9D8B030D-6E8A-4147-A177-3AD203B41FA5}">
                      <a16:colId xmlns:a16="http://schemas.microsoft.com/office/drawing/2014/main" val="1470559727"/>
                    </a:ext>
                  </a:extLst>
                </a:gridCol>
                <a:gridCol w="1752964">
                  <a:extLst>
                    <a:ext uri="{9D8B030D-6E8A-4147-A177-3AD203B41FA5}">
                      <a16:colId xmlns:a16="http://schemas.microsoft.com/office/drawing/2014/main" val="463377082"/>
                    </a:ext>
                  </a:extLst>
                </a:gridCol>
              </a:tblGrid>
              <a:tr h="164297">
                <a:tc>
                  <a:txBody>
                    <a:bodyPr/>
                    <a:lstStyle/>
                    <a:p>
                      <a:pPr>
                        <a:lnSpc>
                          <a:spcPct val="115000"/>
                        </a:lnSpc>
                        <a:spcAft>
                          <a:spcPts val="800"/>
                        </a:spcAft>
                        <a:buNone/>
                      </a:pPr>
                      <a:r>
                        <a:rPr lang="da-DK" sz="900" kern="100">
                          <a:effectLst/>
                        </a:rPr>
                        <a:t>Spørgsmål</a:t>
                      </a:r>
                      <a:endParaRPr lang="da-DK" sz="900" kern="10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a:effectLst/>
                        </a:rPr>
                        <a:t>Svar</a:t>
                      </a:r>
                      <a:endParaRPr lang="da-DK" sz="900" kern="10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a:effectLst/>
                        </a:rPr>
                        <a:t>Eventuelt citat</a:t>
                      </a:r>
                      <a:endParaRPr lang="da-DK" sz="900" kern="10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2027740673"/>
                  </a:ext>
                </a:extLst>
              </a:tr>
              <a:tr h="337154">
                <a:tc>
                  <a:txBody>
                    <a:bodyPr/>
                    <a:lstStyle/>
                    <a:p>
                      <a:pPr>
                        <a:lnSpc>
                          <a:spcPct val="115000"/>
                        </a:lnSpc>
                        <a:spcAft>
                          <a:spcPts val="800"/>
                        </a:spcAft>
                        <a:buNone/>
                      </a:pPr>
                      <a:r>
                        <a:rPr lang="da-DK" sz="900" kern="100">
                          <a:effectLst/>
                        </a:rPr>
                        <a:t>Afsender: Hvem siger hvad og i hvilket medie?</a:t>
                      </a:r>
                      <a:endParaRPr lang="da-DK" sz="900" kern="10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3244909158"/>
                  </a:ext>
                </a:extLst>
              </a:tr>
              <a:tr h="510010">
                <a:tc>
                  <a:txBody>
                    <a:bodyPr/>
                    <a:lstStyle/>
                    <a:p>
                      <a:pPr>
                        <a:lnSpc>
                          <a:spcPct val="115000"/>
                        </a:lnSpc>
                        <a:spcAft>
                          <a:spcPts val="800"/>
                        </a:spcAft>
                        <a:buNone/>
                      </a:pPr>
                      <a:r>
                        <a:rPr lang="da-DK" sz="900" kern="100" dirty="0">
                          <a:effectLst/>
                        </a:rPr>
                        <a:t>Modtagere: Hvem er de intenderede og faktiske modtagere af budskabet?</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3932759047"/>
                  </a:ext>
                </a:extLst>
              </a:tr>
              <a:tr h="682866">
                <a:tc>
                  <a:txBody>
                    <a:bodyPr/>
                    <a:lstStyle/>
                    <a:p>
                      <a:pPr>
                        <a:lnSpc>
                          <a:spcPct val="115000"/>
                        </a:lnSpc>
                        <a:spcAft>
                          <a:spcPts val="800"/>
                        </a:spcAft>
                        <a:buNone/>
                      </a:pPr>
                      <a:r>
                        <a:rPr lang="da-DK" sz="900" kern="100" dirty="0" err="1">
                          <a:effectLst/>
                        </a:rPr>
                        <a:t>Nodalpunkt</a:t>
                      </a:r>
                      <a:r>
                        <a:rPr lang="da-DK" sz="900" kern="100" dirty="0">
                          <a:effectLst/>
                        </a:rPr>
                        <a:t>: Hvad er diskursens centrale betydningsskabende ord eller udtryk?</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1591093901"/>
                  </a:ext>
                </a:extLst>
              </a:tr>
              <a:tr h="855722">
                <a:tc>
                  <a:txBody>
                    <a:bodyPr/>
                    <a:lstStyle/>
                    <a:p>
                      <a:pPr>
                        <a:lnSpc>
                          <a:spcPct val="115000"/>
                        </a:lnSpc>
                        <a:spcAft>
                          <a:spcPts val="800"/>
                        </a:spcAft>
                        <a:buNone/>
                      </a:pPr>
                      <a:r>
                        <a:rPr lang="da-DK" sz="900" kern="100" dirty="0">
                          <a:effectLst/>
                        </a:rPr>
                        <a:t>Momenter: Hvilke ord og begreber bliver i diskursen knyttet sammen med </a:t>
                      </a:r>
                      <a:r>
                        <a:rPr lang="da-DK" sz="900" kern="100" dirty="0" err="1">
                          <a:effectLst/>
                        </a:rPr>
                        <a:t>nodalpunktet</a:t>
                      </a:r>
                      <a:r>
                        <a:rPr lang="da-DK" sz="900" kern="100" dirty="0">
                          <a:effectLst/>
                        </a:rPr>
                        <a:t>?</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1034841377"/>
                  </a:ext>
                </a:extLst>
              </a:tr>
              <a:tr h="1201435">
                <a:tc>
                  <a:txBody>
                    <a:bodyPr/>
                    <a:lstStyle/>
                    <a:p>
                      <a:pPr>
                        <a:lnSpc>
                          <a:spcPct val="115000"/>
                        </a:lnSpc>
                        <a:spcAft>
                          <a:spcPts val="800"/>
                        </a:spcAft>
                        <a:buNone/>
                      </a:pPr>
                      <a:r>
                        <a:rPr lang="da-DK" sz="900" kern="100" dirty="0">
                          <a:effectLst/>
                        </a:rPr>
                        <a:t>Ækvivalenskæde: Hvordan skabes der sammenhæng mellem diskursens momenter, og hvilken sammenhæng skabes der?</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6124061"/>
                  </a:ext>
                </a:extLst>
              </a:tr>
              <a:tr h="1374291">
                <a:tc>
                  <a:txBody>
                    <a:bodyPr/>
                    <a:lstStyle/>
                    <a:p>
                      <a:pPr>
                        <a:lnSpc>
                          <a:spcPct val="115000"/>
                        </a:lnSpc>
                        <a:spcAft>
                          <a:spcPts val="800"/>
                        </a:spcAft>
                        <a:buNone/>
                      </a:pPr>
                      <a:r>
                        <a:rPr lang="da-DK" sz="900" kern="100" dirty="0">
                          <a:effectLst/>
                        </a:rPr>
                        <a:t>Differens og antagonisme: Lægges der afstand til bestemte ord eller begreber? Fremstilles nogle ord eller begreber direkte eller indirekte som diskursens modsætninger?</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tc>
                  <a:txBody>
                    <a:bodyPr/>
                    <a:lstStyle/>
                    <a:p>
                      <a:pPr>
                        <a:lnSpc>
                          <a:spcPct val="115000"/>
                        </a:lnSpc>
                        <a:spcAft>
                          <a:spcPts val="800"/>
                        </a:spcAft>
                        <a:buNone/>
                      </a:pPr>
                      <a:r>
                        <a:rPr lang="da-DK" sz="900" kern="100" dirty="0">
                          <a:effectLst/>
                        </a:rPr>
                        <a:t> </a:t>
                      </a:r>
                      <a:endParaRPr lang="da-DK"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9520" marR="49520" marT="0" marB="0"/>
                </a:tc>
                <a:extLst>
                  <a:ext uri="{0D108BD9-81ED-4DB2-BD59-A6C34878D82A}">
                    <a16:rowId xmlns:a16="http://schemas.microsoft.com/office/drawing/2014/main" val="3497800154"/>
                  </a:ext>
                </a:extLst>
              </a:tr>
            </a:tbl>
          </a:graphicData>
        </a:graphic>
      </p:graphicFrame>
    </p:spTree>
    <p:extLst>
      <p:ext uri="{BB962C8B-B14F-4D97-AF65-F5344CB8AC3E}">
        <p14:creationId xmlns:p14="http://schemas.microsoft.com/office/powerpoint/2010/main" val="1384274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21C77F-33E9-78C5-0F66-47CEF8169DF0}"/>
              </a:ext>
            </a:extLst>
          </p:cNvPr>
          <p:cNvSpPr>
            <a:spLocks noGrp="1"/>
          </p:cNvSpPr>
          <p:nvPr>
            <p:ph type="title"/>
          </p:nvPr>
        </p:nvSpPr>
        <p:spPr/>
        <p:txBody>
          <a:bodyPr/>
          <a:lstStyle/>
          <a:p>
            <a:r>
              <a:rPr lang="da-DK" dirty="0"/>
              <a:t>Summeøvelse</a:t>
            </a:r>
          </a:p>
        </p:txBody>
      </p:sp>
      <p:sp>
        <p:nvSpPr>
          <p:cNvPr id="3" name="Pladsholder til indhold 2">
            <a:extLst>
              <a:ext uri="{FF2B5EF4-FFF2-40B4-BE49-F238E27FC236}">
                <a16:creationId xmlns:a16="http://schemas.microsoft.com/office/drawing/2014/main" id="{767B863D-92F6-A180-C198-31E55C0232A6}"/>
              </a:ext>
            </a:extLst>
          </p:cNvPr>
          <p:cNvSpPr>
            <a:spLocks noGrp="1"/>
          </p:cNvSpPr>
          <p:nvPr>
            <p:ph idx="1"/>
          </p:nvPr>
        </p:nvSpPr>
        <p:spPr/>
        <p:txBody>
          <a:bodyPr/>
          <a:lstStyle/>
          <a:p>
            <a:r>
              <a:rPr lang="da-DK" dirty="0"/>
              <a:t>Hvad er en diskurs?</a:t>
            </a:r>
          </a:p>
          <a:p>
            <a:r>
              <a:rPr lang="da-DK" dirty="0"/>
              <a:t>Giv eksempler på diskurser</a:t>
            </a:r>
          </a:p>
        </p:txBody>
      </p:sp>
    </p:spTree>
    <p:extLst>
      <p:ext uri="{BB962C8B-B14F-4D97-AF65-F5344CB8AC3E}">
        <p14:creationId xmlns:p14="http://schemas.microsoft.com/office/powerpoint/2010/main" val="2803142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1AE8B9-1187-B17A-A0DD-3E4D354712B6}"/>
              </a:ext>
            </a:extLst>
          </p:cNvPr>
          <p:cNvSpPr>
            <a:spLocks noGrp="1"/>
          </p:cNvSpPr>
          <p:nvPr>
            <p:ph type="title"/>
          </p:nvPr>
        </p:nvSpPr>
        <p:spPr/>
        <p:txBody>
          <a:bodyPr/>
          <a:lstStyle/>
          <a:p>
            <a:r>
              <a:rPr lang="da-DK" dirty="0"/>
              <a:t>Diskurs</a:t>
            </a:r>
          </a:p>
        </p:txBody>
      </p:sp>
      <p:sp>
        <p:nvSpPr>
          <p:cNvPr id="3" name="Pladsholder til indhold 2">
            <a:extLst>
              <a:ext uri="{FF2B5EF4-FFF2-40B4-BE49-F238E27FC236}">
                <a16:creationId xmlns:a16="http://schemas.microsoft.com/office/drawing/2014/main" id="{909DF69B-5293-9ED3-207E-8B42B40F6252}"/>
              </a:ext>
            </a:extLst>
          </p:cNvPr>
          <p:cNvSpPr>
            <a:spLocks noGrp="1"/>
          </p:cNvSpPr>
          <p:nvPr>
            <p:ph idx="1"/>
          </p:nvPr>
        </p:nvSpPr>
        <p:spPr/>
        <p:txBody>
          <a:bodyPr/>
          <a:lstStyle/>
          <a:p>
            <a:r>
              <a:rPr lang="da-DK" dirty="0"/>
              <a:t>En italesættelse, der er med til at forme vores virkelighed.</a:t>
            </a:r>
          </a:p>
          <a:p>
            <a:r>
              <a:rPr lang="da-DK" dirty="0"/>
              <a:t>Det er altså de briller vi ser verden med.</a:t>
            </a:r>
          </a:p>
        </p:txBody>
      </p:sp>
    </p:spTree>
    <p:extLst>
      <p:ext uri="{BB962C8B-B14F-4D97-AF65-F5344CB8AC3E}">
        <p14:creationId xmlns:p14="http://schemas.microsoft.com/office/powerpoint/2010/main" val="322644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DD3283-384D-162D-A6A1-84F8D972DA6F}"/>
              </a:ext>
            </a:extLst>
          </p:cNvPr>
          <p:cNvSpPr>
            <a:spLocks noGrp="1"/>
          </p:cNvSpPr>
          <p:nvPr>
            <p:ph type="title"/>
          </p:nvPr>
        </p:nvSpPr>
        <p:spPr/>
        <p:txBody>
          <a:bodyPr/>
          <a:lstStyle/>
          <a:p>
            <a:r>
              <a:rPr lang="da-DK" dirty="0"/>
              <a:t>Øvelse – lav forskellige diskurser</a:t>
            </a:r>
          </a:p>
        </p:txBody>
      </p:sp>
      <p:sp>
        <p:nvSpPr>
          <p:cNvPr id="4" name="Tekstfelt 9">
            <a:extLst>
              <a:ext uri="{FF2B5EF4-FFF2-40B4-BE49-F238E27FC236}">
                <a16:creationId xmlns:a16="http://schemas.microsoft.com/office/drawing/2014/main" id="{5032B992-D70C-B8A0-012C-ABAF1C405C2A}"/>
              </a:ext>
            </a:extLst>
          </p:cNvPr>
          <p:cNvSpPr txBox="1"/>
          <p:nvPr/>
        </p:nvSpPr>
        <p:spPr>
          <a:xfrm>
            <a:off x="1333768" y="1324524"/>
            <a:ext cx="8529851"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600" b="1" i="1" dirty="0"/>
              <a:t>20-24 årige indvandrere og efterkommere med en ikke-vestlig oprindelse samt personer med dansk oprindelse, der er i gang med en videregående uddannelse (pct.)</a:t>
            </a:r>
          </a:p>
        </p:txBody>
      </p:sp>
      <p:sp>
        <p:nvSpPr>
          <p:cNvPr id="5" name="Tekstfelt 11">
            <a:extLst>
              <a:ext uri="{FF2B5EF4-FFF2-40B4-BE49-F238E27FC236}">
                <a16:creationId xmlns:a16="http://schemas.microsoft.com/office/drawing/2014/main" id="{8BC59392-E563-EE91-37C1-CA0A507F56A2}"/>
              </a:ext>
            </a:extLst>
          </p:cNvPr>
          <p:cNvSpPr txBox="1"/>
          <p:nvPr/>
        </p:nvSpPr>
        <p:spPr>
          <a:xfrm>
            <a:off x="1333768" y="5292546"/>
            <a:ext cx="8311488" cy="120032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2400" b="1" dirty="0"/>
              <a:t>Øvelse:</a:t>
            </a:r>
          </a:p>
          <a:p>
            <a:r>
              <a:rPr lang="da-DK" sz="2400" dirty="0"/>
              <a:t>Lav en hhv. positiv og negativ overskrift på baggrund af udviklingen i ovenstående tabel.</a:t>
            </a:r>
          </a:p>
        </p:txBody>
      </p:sp>
      <p:pic>
        <p:nvPicPr>
          <p:cNvPr id="6" name="Pladsholder til indhold 3">
            <a:extLst>
              <a:ext uri="{FF2B5EF4-FFF2-40B4-BE49-F238E27FC236}">
                <a16:creationId xmlns:a16="http://schemas.microsoft.com/office/drawing/2014/main" id="{5C60223B-9295-0EF7-F76E-7B1C4EFD9089}"/>
              </a:ext>
            </a:extLst>
          </p:cNvPr>
          <p:cNvPicPr>
            <a:picLocks noGrp="1" noChangeAspect="1"/>
          </p:cNvPicPr>
          <p:nvPr/>
        </p:nvPicPr>
        <p:blipFill>
          <a:blip r:embed="rId2"/>
          <a:stretch>
            <a:fillRect/>
          </a:stretch>
        </p:blipFill>
        <p:spPr>
          <a:xfrm>
            <a:off x="1603312" y="2103844"/>
            <a:ext cx="7772400" cy="2833861"/>
          </a:xfrm>
          <a:prstGeom prst="rect">
            <a:avLst/>
          </a:prstGeom>
          <a:scene3d>
            <a:camera prst="orthographicFront">
              <a:rot lat="0" lon="0" rev="0"/>
            </a:camera>
            <a:lightRig rig="threePt" dir="t"/>
          </a:scene3d>
        </p:spPr>
      </p:pic>
    </p:spTree>
    <p:extLst>
      <p:ext uri="{BB962C8B-B14F-4D97-AF65-F5344CB8AC3E}">
        <p14:creationId xmlns:p14="http://schemas.microsoft.com/office/powerpoint/2010/main" val="2036361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CA0189-9D6B-4E38-12F3-0B7A8FAEDAFD}"/>
              </a:ext>
            </a:extLst>
          </p:cNvPr>
          <p:cNvSpPr>
            <a:spLocks noGrp="1"/>
          </p:cNvSpPr>
          <p:nvPr>
            <p:ph type="title"/>
          </p:nvPr>
        </p:nvSpPr>
        <p:spPr/>
        <p:txBody>
          <a:bodyPr/>
          <a:lstStyle/>
          <a:p>
            <a:r>
              <a:rPr lang="da-DK" dirty="0"/>
              <a:t>Diskursteori	</a:t>
            </a:r>
          </a:p>
        </p:txBody>
      </p:sp>
      <p:sp>
        <p:nvSpPr>
          <p:cNvPr id="3" name="Pladsholder til indhold 2">
            <a:extLst>
              <a:ext uri="{FF2B5EF4-FFF2-40B4-BE49-F238E27FC236}">
                <a16:creationId xmlns:a16="http://schemas.microsoft.com/office/drawing/2014/main" id="{E11B93DB-FCCB-4363-3BB8-1655A61FD501}"/>
              </a:ext>
            </a:extLst>
          </p:cNvPr>
          <p:cNvSpPr>
            <a:spLocks noGrp="1"/>
          </p:cNvSpPr>
          <p:nvPr>
            <p:ph idx="1"/>
          </p:nvPr>
        </p:nvSpPr>
        <p:spPr/>
        <p:txBody>
          <a:bodyPr/>
          <a:lstStyle/>
          <a:p>
            <a:r>
              <a:rPr lang="da-DK" dirty="0"/>
              <a:t>Sproget skaber vores virkelighed. Vores virkelighedsopfattelse er samfundsskabt eller socialt konstrueret.</a:t>
            </a:r>
          </a:p>
          <a:p>
            <a:r>
              <a:rPr lang="da-DK" dirty="0"/>
              <a:t>Når vi taler om verden på en bestemt måde, forstår vi også verden på en bestemt måde.</a:t>
            </a:r>
          </a:p>
          <a:p>
            <a:r>
              <a:rPr lang="da-DK" dirty="0"/>
              <a:t>Diskurser er foranderlige og ændrer sig.</a:t>
            </a:r>
          </a:p>
          <a:p>
            <a:r>
              <a:rPr lang="da-DK" dirty="0"/>
              <a:t>Der finder en konstant kamp sted mellem diskurserne. Der er med andre ord et ønske om at vinde hegemoni (magt) over en diskurs.</a:t>
            </a:r>
          </a:p>
        </p:txBody>
      </p:sp>
    </p:spTree>
    <p:extLst>
      <p:ext uri="{BB962C8B-B14F-4D97-AF65-F5344CB8AC3E}">
        <p14:creationId xmlns:p14="http://schemas.microsoft.com/office/powerpoint/2010/main" val="2847597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E1B328-7F45-9F95-023F-27C4770674EF}"/>
              </a:ext>
            </a:extLst>
          </p:cNvPr>
          <p:cNvSpPr>
            <a:spLocks noGrp="1"/>
          </p:cNvSpPr>
          <p:nvPr>
            <p:ph type="title"/>
          </p:nvPr>
        </p:nvSpPr>
        <p:spPr/>
        <p:txBody>
          <a:bodyPr/>
          <a:lstStyle/>
          <a:p>
            <a:r>
              <a:rPr lang="da-DK" dirty="0"/>
              <a:t>Vinde hegemoni i diskursen</a:t>
            </a:r>
          </a:p>
        </p:txBody>
      </p:sp>
      <p:sp>
        <p:nvSpPr>
          <p:cNvPr id="3" name="Pladsholder til indhold 2">
            <a:extLst>
              <a:ext uri="{FF2B5EF4-FFF2-40B4-BE49-F238E27FC236}">
                <a16:creationId xmlns:a16="http://schemas.microsoft.com/office/drawing/2014/main" id="{40D40475-989A-FC8F-E486-53F823AAED66}"/>
              </a:ext>
            </a:extLst>
          </p:cNvPr>
          <p:cNvSpPr>
            <a:spLocks noGrp="1"/>
          </p:cNvSpPr>
          <p:nvPr>
            <p:ph idx="1"/>
          </p:nvPr>
        </p:nvSpPr>
        <p:spPr/>
        <p:txBody>
          <a:bodyPr/>
          <a:lstStyle/>
          <a:p>
            <a:r>
              <a:rPr lang="da-DK" dirty="0"/>
              <a:t>Diskurser kæmper indbyrdes om at blive gældende.</a:t>
            </a:r>
          </a:p>
          <a:p>
            <a:pPr lvl="1"/>
            <a:r>
              <a:rPr lang="da-DK" dirty="0"/>
              <a:t>Vil dominere den offentlige debat.</a:t>
            </a:r>
          </a:p>
          <a:p>
            <a:pPr lvl="1"/>
            <a:r>
              <a:rPr lang="da-DK" dirty="0"/>
              <a:t>Vinde indpas i flest muliges sprog.</a:t>
            </a:r>
          </a:p>
          <a:p>
            <a:pPr lvl="1"/>
            <a:r>
              <a:rPr lang="da-DK" dirty="0"/>
              <a:t>Diskursiv magt – strukturerne ændrer sig </a:t>
            </a:r>
            <a:r>
              <a:rPr lang="da-DK" dirty="0">
                <a:sym typeface="Wingdings" panose="05000000000000000000" pitchFamily="2" charset="2"/>
              </a:rPr>
              <a:t> den slags herredømme kaldes ‘</a:t>
            </a:r>
            <a:r>
              <a:rPr lang="da-DK" b="1" dirty="0">
                <a:sym typeface="Wingdings" panose="05000000000000000000" pitchFamily="2" charset="2"/>
              </a:rPr>
              <a:t>hegemoni</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278280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B9BCD9-1DE9-92EE-7129-31B1AB2CE786}"/>
              </a:ext>
            </a:extLst>
          </p:cNvPr>
          <p:cNvSpPr>
            <a:spLocks noGrp="1"/>
          </p:cNvSpPr>
          <p:nvPr>
            <p:ph type="title"/>
          </p:nvPr>
        </p:nvSpPr>
        <p:spPr/>
        <p:txBody>
          <a:bodyPr/>
          <a:lstStyle/>
          <a:p>
            <a:r>
              <a:rPr lang="da-DK" dirty="0" err="1"/>
              <a:t>Laclau</a:t>
            </a:r>
            <a:r>
              <a:rPr lang="da-DK" dirty="0"/>
              <a:t> og </a:t>
            </a:r>
            <a:r>
              <a:rPr lang="da-DK" dirty="0" err="1"/>
              <a:t>Mouffes</a:t>
            </a:r>
            <a:r>
              <a:rPr lang="da-DK" dirty="0"/>
              <a:t> diskursteori</a:t>
            </a:r>
          </a:p>
        </p:txBody>
      </p:sp>
      <p:sp>
        <p:nvSpPr>
          <p:cNvPr id="3" name="Pladsholder til indhold 2">
            <a:extLst>
              <a:ext uri="{FF2B5EF4-FFF2-40B4-BE49-F238E27FC236}">
                <a16:creationId xmlns:a16="http://schemas.microsoft.com/office/drawing/2014/main" id="{FDDC9A3F-1504-F612-4D1F-9A7F77C26E63}"/>
              </a:ext>
            </a:extLst>
          </p:cNvPr>
          <p:cNvSpPr>
            <a:spLocks noGrp="1"/>
          </p:cNvSpPr>
          <p:nvPr>
            <p:ph idx="1"/>
          </p:nvPr>
        </p:nvSpPr>
        <p:spPr/>
        <p:txBody>
          <a:bodyPr>
            <a:normAutofit fontScale="92500" lnSpcReduction="10000"/>
          </a:bodyPr>
          <a:lstStyle/>
          <a:p>
            <a:r>
              <a:rPr lang="da-DK" dirty="0"/>
              <a:t>Diskurserne er afhængige af den tid ‘de’ lever i </a:t>
            </a:r>
          </a:p>
          <a:p>
            <a:pPr lvl="1"/>
            <a:r>
              <a:rPr lang="da-DK" dirty="0"/>
              <a:t>Holdningen til indvandrere  - </a:t>
            </a:r>
            <a:r>
              <a:rPr lang="da-DK" dirty="0" err="1"/>
              <a:t>Hegemonien</a:t>
            </a:r>
            <a:r>
              <a:rPr lang="da-DK" dirty="0"/>
              <a:t> har ændret sig</a:t>
            </a:r>
          </a:p>
          <a:p>
            <a:pPr lvl="2"/>
            <a:r>
              <a:rPr lang="da-DK" dirty="0"/>
              <a:t>Positive i 80’erne </a:t>
            </a:r>
            <a:r>
              <a:rPr lang="da-DK" dirty="0">
                <a:sym typeface="Wingdings" panose="05000000000000000000" pitchFamily="2" charset="2"/>
              </a:rPr>
              <a:t> Gæstearbejdere</a:t>
            </a:r>
          </a:p>
          <a:p>
            <a:pPr lvl="2"/>
            <a:r>
              <a:rPr lang="da-DK" dirty="0">
                <a:sym typeface="Wingdings" panose="05000000000000000000" pitchFamily="2" charset="2"/>
              </a:rPr>
              <a:t>Negative fra midten af 90’erne og gennem 00’erne </a:t>
            </a:r>
            <a:r>
              <a:rPr lang="da-DK" dirty="0"/>
              <a:t> Terror, store flygtningestrømme, ændring af dansk kultur</a:t>
            </a:r>
          </a:p>
          <a:p>
            <a:pPr lvl="1"/>
            <a:endParaRPr lang="da-DK" dirty="0"/>
          </a:p>
          <a:p>
            <a:pPr lvl="1"/>
            <a:r>
              <a:rPr lang="da-DK" dirty="0"/>
              <a:t>Der vil næsten altid være modstandere til den dominerende diskurs </a:t>
            </a:r>
            <a:r>
              <a:rPr lang="da-DK" dirty="0">
                <a:sym typeface="Wingdings" panose="05000000000000000000" pitchFamily="2" charset="2"/>
              </a:rPr>
              <a:t> </a:t>
            </a:r>
            <a:r>
              <a:rPr lang="da-DK" b="1" dirty="0">
                <a:sym typeface="Wingdings" panose="05000000000000000000" pitchFamily="2" charset="2"/>
              </a:rPr>
              <a:t>Antagonisme</a:t>
            </a:r>
            <a:r>
              <a:rPr lang="da-DK" dirty="0">
                <a:sym typeface="Wingdings" panose="05000000000000000000" pitchFamily="2" charset="2"/>
              </a:rPr>
              <a:t>  diskurserne forsøger at forhindre at andre diskurser får reel betydning.</a:t>
            </a:r>
            <a:endParaRPr lang="da-DK" b="1" dirty="0">
              <a:sym typeface="Wingdings" panose="05000000000000000000" pitchFamily="2" charset="2"/>
            </a:endParaRPr>
          </a:p>
          <a:p>
            <a:pPr lvl="2"/>
            <a:r>
              <a:rPr lang="da-DK" dirty="0">
                <a:sym typeface="Wingdings" panose="05000000000000000000" pitchFamily="2" charset="2"/>
              </a:rPr>
              <a:t>De to diskurser kan ikke have hegemoni samtidigt</a:t>
            </a:r>
          </a:p>
          <a:p>
            <a:pPr lvl="2"/>
            <a:endParaRPr lang="da-DK" dirty="0">
              <a:sym typeface="Wingdings" panose="05000000000000000000" pitchFamily="2" charset="2"/>
            </a:endParaRPr>
          </a:p>
          <a:p>
            <a:r>
              <a:rPr lang="da-DK" dirty="0"/>
              <a:t>Diskursanalyse er en kvalitativ metode, der søger at afdække, hvordan mennesker bruger sproget politisk.</a:t>
            </a:r>
          </a:p>
          <a:p>
            <a:pPr marL="0" indent="0">
              <a:buNone/>
            </a:pPr>
            <a:endParaRPr lang="da-DK" dirty="0"/>
          </a:p>
        </p:txBody>
      </p:sp>
    </p:spTree>
    <p:extLst>
      <p:ext uri="{BB962C8B-B14F-4D97-AF65-F5344CB8AC3E}">
        <p14:creationId xmlns:p14="http://schemas.microsoft.com/office/powerpoint/2010/main" val="2488088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68C7CA-370C-FB30-F215-953B63A6C1AA}"/>
              </a:ext>
            </a:extLst>
          </p:cNvPr>
          <p:cNvSpPr>
            <a:spLocks noGrp="1"/>
          </p:cNvSpPr>
          <p:nvPr>
            <p:ph type="title"/>
          </p:nvPr>
        </p:nvSpPr>
        <p:spPr/>
        <p:txBody>
          <a:bodyPr/>
          <a:lstStyle/>
          <a:p>
            <a:r>
              <a:rPr lang="da-DK" dirty="0"/>
              <a:t>Begreber i diskursteorien</a:t>
            </a:r>
          </a:p>
        </p:txBody>
      </p:sp>
      <p:sp>
        <p:nvSpPr>
          <p:cNvPr id="3" name="Pladsholder til indhold 2">
            <a:extLst>
              <a:ext uri="{FF2B5EF4-FFF2-40B4-BE49-F238E27FC236}">
                <a16:creationId xmlns:a16="http://schemas.microsoft.com/office/drawing/2014/main" id="{4304ABDA-7065-2878-17D8-D7B5ECB73EFB}"/>
              </a:ext>
            </a:extLst>
          </p:cNvPr>
          <p:cNvSpPr>
            <a:spLocks noGrp="1"/>
          </p:cNvSpPr>
          <p:nvPr>
            <p:ph idx="1"/>
          </p:nvPr>
        </p:nvSpPr>
        <p:spPr/>
        <p:txBody>
          <a:bodyPr>
            <a:normAutofit fontScale="85000" lnSpcReduction="10000"/>
          </a:bodyPr>
          <a:lstStyle/>
          <a:p>
            <a:r>
              <a:rPr lang="da-DK" b="1" dirty="0" err="1"/>
              <a:t>Nodalpunkt</a:t>
            </a:r>
            <a:r>
              <a:rPr lang="da-DK" b="1" dirty="0"/>
              <a:t>(er): </a:t>
            </a:r>
            <a:r>
              <a:rPr lang="da-DK" dirty="0"/>
              <a:t>nøglebegreber, der holder diskursen sammen. Fx en stram udlændingepolitik. </a:t>
            </a:r>
          </a:p>
          <a:p>
            <a:r>
              <a:rPr lang="da-DK" b="1" dirty="0"/>
              <a:t>Momenter</a:t>
            </a:r>
            <a:r>
              <a:rPr lang="da-DK" dirty="0"/>
              <a:t>: ord og begreber, som er med til at give </a:t>
            </a:r>
            <a:r>
              <a:rPr lang="da-DK" dirty="0" err="1"/>
              <a:t>nodalpunktet</a:t>
            </a:r>
            <a:r>
              <a:rPr lang="da-DK" dirty="0"/>
              <a:t> betydning. Fx </a:t>
            </a:r>
            <a:r>
              <a:rPr lang="da-DK" dirty="0" err="1"/>
              <a:t>selvforsøgelse</a:t>
            </a:r>
            <a:r>
              <a:rPr lang="da-DK" dirty="0"/>
              <a:t>, respekt for danske værdier som frihed, demokrati og ligestilling, sammenhængskraft, danskhed osv. Betydningen opstår først når vi sætter dem i forbindelse med andre ord og med </a:t>
            </a:r>
            <a:r>
              <a:rPr lang="da-DK" dirty="0" err="1"/>
              <a:t>nodalpunktet</a:t>
            </a:r>
            <a:r>
              <a:rPr lang="da-DK" dirty="0"/>
              <a:t> i en diskurs. </a:t>
            </a:r>
          </a:p>
          <a:p>
            <a:r>
              <a:rPr lang="da-DK" b="1" dirty="0"/>
              <a:t>Ækvivalenskæde: </a:t>
            </a:r>
            <a:r>
              <a:rPr lang="da-DK" dirty="0"/>
              <a:t>når der sættes lighedstegn mellem alle diskursens momenter. Vi oplever at begreberne er lig hinanden eller hører tæt sammen. Består altså af ord, begreber og vendinger, der er med til at karakterisere </a:t>
            </a:r>
            <a:r>
              <a:rPr lang="da-DK" dirty="0" err="1"/>
              <a:t>nodalpunktet</a:t>
            </a:r>
            <a:r>
              <a:rPr lang="da-DK" dirty="0"/>
              <a:t>.</a:t>
            </a:r>
          </a:p>
          <a:p>
            <a:r>
              <a:rPr lang="da-DK" b="1" dirty="0"/>
              <a:t>Differenskæde: </a:t>
            </a:r>
            <a:r>
              <a:rPr lang="da-DK" dirty="0"/>
              <a:t>et </a:t>
            </a:r>
            <a:r>
              <a:rPr lang="da-DK" dirty="0" err="1"/>
              <a:t>nodalpunkt</a:t>
            </a:r>
            <a:r>
              <a:rPr lang="da-DK" dirty="0"/>
              <a:t> defineres ikke kun ud fra dets egen ækvivalenskæde, men også ud fra det, det er forskelligt fra (=et andet </a:t>
            </a:r>
            <a:r>
              <a:rPr lang="da-DK" dirty="0" err="1"/>
              <a:t>nodalpunkt</a:t>
            </a:r>
            <a:r>
              <a:rPr lang="da-DK" dirty="0"/>
              <a:t>). Det kaldes en differenskæde. </a:t>
            </a:r>
            <a:endParaRPr lang="da-DK" b="1" dirty="0"/>
          </a:p>
        </p:txBody>
      </p:sp>
    </p:spTree>
    <p:extLst>
      <p:ext uri="{BB962C8B-B14F-4D97-AF65-F5344CB8AC3E}">
        <p14:creationId xmlns:p14="http://schemas.microsoft.com/office/powerpoint/2010/main" val="411656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0E3692-3849-6BAE-3C6B-1F05ED8D2489}"/>
              </a:ext>
            </a:extLst>
          </p:cNvPr>
          <p:cNvSpPr>
            <a:spLocks noGrp="1"/>
          </p:cNvSpPr>
          <p:nvPr>
            <p:ph type="title"/>
          </p:nvPr>
        </p:nvSpPr>
        <p:spPr/>
        <p:txBody>
          <a:bodyPr/>
          <a:lstStyle/>
          <a:p>
            <a:r>
              <a:rPr lang="da-DK" dirty="0"/>
              <a:t>Eksempler</a:t>
            </a:r>
          </a:p>
        </p:txBody>
      </p:sp>
      <p:sp>
        <p:nvSpPr>
          <p:cNvPr id="3" name="Pladsholder til indhold 2">
            <a:extLst>
              <a:ext uri="{FF2B5EF4-FFF2-40B4-BE49-F238E27FC236}">
                <a16:creationId xmlns:a16="http://schemas.microsoft.com/office/drawing/2014/main" id="{052994F0-10A1-4A66-17DF-62D253779DC4}"/>
              </a:ext>
            </a:extLst>
          </p:cNvPr>
          <p:cNvSpPr>
            <a:spLocks noGrp="1"/>
          </p:cNvSpPr>
          <p:nvPr>
            <p:ph idx="1"/>
          </p:nvPr>
        </p:nvSpPr>
        <p:spPr/>
        <p:txBody>
          <a:bodyPr/>
          <a:lstStyle/>
          <a:p>
            <a:r>
              <a:rPr lang="da-DK" dirty="0" err="1"/>
              <a:t>Nodalpunkt</a:t>
            </a:r>
            <a:r>
              <a:rPr lang="da-DK" dirty="0"/>
              <a:t> og ækvivalenskæde:</a:t>
            </a:r>
          </a:p>
          <a:p>
            <a:pPr marL="548640" lvl="2" indent="0">
              <a:buNone/>
            </a:pPr>
            <a:r>
              <a:rPr lang="en-US" sz="2800" b="1" dirty="0"/>
              <a:t>DF: </a:t>
            </a:r>
            <a:r>
              <a:rPr lang="en-US" sz="2800" b="1" dirty="0" err="1"/>
              <a:t>Nodalpunkt</a:t>
            </a:r>
            <a:r>
              <a:rPr lang="en-US" sz="2800" b="1" dirty="0"/>
              <a:t>: Islam</a:t>
            </a:r>
          </a:p>
          <a:p>
            <a:pPr lvl="2"/>
            <a:r>
              <a:rPr lang="en-US" sz="2800" dirty="0"/>
              <a:t>Trussel mod </a:t>
            </a:r>
            <a:r>
              <a:rPr lang="en-US" sz="2800" dirty="0" err="1"/>
              <a:t>dansk</a:t>
            </a:r>
            <a:r>
              <a:rPr lang="en-US" sz="2800" dirty="0"/>
              <a:t> </a:t>
            </a:r>
            <a:r>
              <a:rPr lang="en-US" sz="2800" dirty="0" err="1"/>
              <a:t>identitet</a:t>
            </a:r>
            <a:endParaRPr lang="en-US" sz="2800" dirty="0"/>
          </a:p>
          <a:p>
            <a:pPr lvl="2"/>
            <a:r>
              <a:rPr lang="en-US" sz="2800" dirty="0"/>
              <a:t>Ikke accept </a:t>
            </a:r>
            <a:r>
              <a:rPr lang="en-US" sz="2800" dirty="0" err="1"/>
              <a:t>af</a:t>
            </a:r>
            <a:r>
              <a:rPr lang="en-US" sz="2800" dirty="0"/>
              <a:t> </a:t>
            </a:r>
            <a:r>
              <a:rPr lang="en-US" sz="2800" dirty="0" err="1"/>
              <a:t>ytringsfrihed</a:t>
            </a:r>
            <a:endParaRPr lang="en-US" sz="2800" dirty="0"/>
          </a:p>
          <a:p>
            <a:pPr lvl="2"/>
            <a:r>
              <a:rPr lang="en-US" sz="2800" dirty="0"/>
              <a:t>Intolerance</a:t>
            </a:r>
          </a:p>
          <a:p>
            <a:pPr lvl="2"/>
            <a:r>
              <a:rPr lang="en-US" sz="2800" dirty="0"/>
              <a:t>Sharia-</a:t>
            </a:r>
            <a:r>
              <a:rPr lang="en-US" sz="2800" dirty="0" err="1"/>
              <a:t>lovgivning</a:t>
            </a:r>
            <a:endParaRPr lang="en-US" sz="2800" dirty="0"/>
          </a:p>
          <a:p>
            <a:pPr marL="457200" lvl="1" indent="0">
              <a:buNone/>
            </a:pPr>
            <a:endParaRPr lang="da-DK" dirty="0"/>
          </a:p>
        </p:txBody>
      </p:sp>
    </p:spTree>
    <p:extLst>
      <p:ext uri="{BB962C8B-B14F-4D97-AF65-F5344CB8AC3E}">
        <p14:creationId xmlns:p14="http://schemas.microsoft.com/office/powerpoint/2010/main" val="13661297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TotalTime>
  <Words>613</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Aptos</vt:lpstr>
      <vt:lpstr>Aptos Display</vt:lpstr>
      <vt:lpstr>Arial</vt:lpstr>
      <vt:lpstr>Wingdings</vt:lpstr>
      <vt:lpstr>Office-tema</vt:lpstr>
      <vt:lpstr>Politikernes diskurser om integration og udlændinge</vt:lpstr>
      <vt:lpstr>Summeøvelse</vt:lpstr>
      <vt:lpstr>Diskurs</vt:lpstr>
      <vt:lpstr>Øvelse – lav forskellige diskurser</vt:lpstr>
      <vt:lpstr>Diskursteori </vt:lpstr>
      <vt:lpstr>Vinde hegemoni i diskursen</vt:lpstr>
      <vt:lpstr>Laclau og Mouffes diskursteori</vt:lpstr>
      <vt:lpstr>Begreber i diskursteorien</vt:lpstr>
      <vt:lpstr>Eksempler</vt:lpstr>
      <vt:lpstr>PowerPoint-præsentation</vt:lpstr>
      <vt:lpstr>Diskursanalyse af bilagene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Bøge Droob</dc:creator>
  <cp:lastModifiedBy>Natasja Bøge Droob</cp:lastModifiedBy>
  <cp:revision>1</cp:revision>
  <dcterms:created xsi:type="dcterms:W3CDTF">2026-04-22T18:39:47Z</dcterms:created>
  <dcterms:modified xsi:type="dcterms:W3CDTF">2026-04-22T19:16:53Z</dcterms:modified>
</cp:coreProperties>
</file>