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60" r:id="rId5"/>
    <p:sldId id="259" r:id="rId6"/>
    <p:sldId id="275" r:id="rId7"/>
    <p:sldId id="281" r:id="rId8"/>
    <p:sldId id="261" r:id="rId9"/>
    <p:sldId id="266" r:id="rId10"/>
    <p:sldId id="262" r:id="rId11"/>
    <p:sldId id="277" r:id="rId12"/>
    <p:sldId id="263" r:id="rId13"/>
    <p:sldId id="267" r:id="rId14"/>
    <p:sldId id="265" r:id="rId15"/>
    <p:sldId id="269" r:id="rId16"/>
    <p:sldId id="268" r:id="rId17"/>
    <p:sldId id="272" r:id="rId18"/>
    <p:sldId id="270" r:id="rId19"/>
    <p:sldId id="273" r:id="rId20"/>
    <p:sldId id="271" r:id="rId21"/>
    <p:sldId id="280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gga N�rgaard Madsb�ll" initials="VNM" lastIdx="1" clrIdx="0">
    <p:extLst>
      <p:ext uri="{19B8F6BF-5375-455C-9EA6-DF929625EA0E}">
        <p15:presenceInfo xmlns:p15="http://schemas.microsoft.com/office/powerpoint/2012/main" userId="Vigga N�rgaard Madsb�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A9F-F745-4174-ABE6-555375C65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Østeråen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BFB4F27-F940-4C10-BF8F-47192E434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Virtuel vandløbsundersøgelse</a:t>
            </a:r>
          </a:p>
        </p:txBody>
      </p:sp>
    </p:spTree>
    <p:extLst>
      <p:ext uri="{BB962C8B-B14F-4D97-AF65-F5344CB8AC3E}">
        <p14:creationId xmlns:p14="http://schemas.microsoft.com/office/powerpoint/2010/main" val="263967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EEF53-5344-4FAD-AA98-46B62A9E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1: Vaders og redningsvest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62EC012-D2F1-4665-B037-D4FA98E00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57" t="13804" r="41844" b="12787"/>
          <a:stretch/>
        </p:blipFill>
        <p:spPr>
          <a:xfrm>
            <a:off x="441606" y="1376855"/>
            <a:ext cx="2023673" cy="5034455"/>
          </a:xfrm>
          <a:prstGeom prst="rect">
            <a:avLst/>
          </a:prstGeom>
        </p:spPr>
      </p:pic>
      <p:pic>
        <p:nvPicPr>
          <p:cNvPr id="5" name="Billede 4" descr="Et billede, der indeholder beklædning&#10;&#10;Automatisk genereret beskrivelse">
            <a:extLst>
              <a:ext uri="{FF2B5EF4-FFF2-40B4-BE49-F238E27FC236}">
                <a16:creationId xmlns:a16="http://schemas.microsoft.com/office/drawing/2014/main" id="{34B82EF1-0848-4740-A948-1F98A8D1E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79" y="2973032"/>
            <a:ext cx="4225726" cy="3429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A4B15A6-C3ED-4AA0-AA8D-F2851D30E3AF}"/>
              </a:ext>
            </a:extLst>
          </p:cNvPr>
          <p:cNvSpPr/>
          <p:nvPr/>
        </p:nvSpPr>
        <p:spPr>
          <a:xfrm>
            <a:off x="7061200" y="4296622"/>
            <a:ext cx="3749040" cy="1596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Vandet er ofte kun 40-80 cm dybt</a:t>
            </a:r>
          </a:p>
          <a:p>
            <a:pPr algn="ctr"/>
            <a:r>
              <a:rPr lang="da-DK" dirty="0"/>
              <a:t>Redningsvesten er dog vigtig hvis man falder i vandløbet og får vand ind i vadersene </a:t>
            </a:r>
          </a:p>
        </p:txBody>
      </p:sp>
    </p:spTree>
    <p:extLst>
      <p:ext uri="{BB962C8B-B14F-4D97-AF65-F5344CB8AC3E}">
        <p14:creationId xmlns:p14="http://schemas.microsoft.com/office/powerpoint/2010/main" val="188032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CB158-2415-4A4F-A8D6-6136E9A6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914400"/>
          </a:xfrm>
        </p:spPr>
        <p:txBody>
          <a:bodyPr/>
          <a:lstStyle/>
          <a:p>
            <a:r>
              <a:rPr lang="da-DK" dirty="0"/>
              <a:t>Hvor skal vi undersøge?</a:t>
            </a:r>
          </a:p>
        </p:txBody>
      </p:sp>
      <p:pic>
        <p:nvPicPr>
          <p:cNvPr id="4" name="Billede 3" descr="Et billede, der indeholder græs, vand, natur, vandløb&#10;&#10;Automatisk genereret beskrivelse">
            <a:extLst>
              <a:ext uri="{FF2B5EF4-FFF2-40B4-BE49-F238E27FC236}">
                <a16:creationId xmlns:a16="http://schemas.microsoft.com/office/drawing/2014/main" id="{F0E8FD0A-6FAA-4E91-867C-CB00BEAD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7" y="742598"/>
            <a:ext cx="10871823" cy="61154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1DB85C3-EAA8-4763-8105-8CA47EF3A014}"/>
              </a:ext>
            </a:extLst>
          </p:cNvPr>
          <p:cNvSpPr/>
          <p:nvPr/>
        </p:nvSpPr>
        <p:spPr>
          <a:xfrm>
            <a:off x="9857678" y="2642839"/>
            <a:ext cx="2334322" cy="78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Mæanderbuens yderside?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5994A4B-600B-4D9B-A4E3-A3D51AF94D71}"/>
              </a:ext>
            </a:extLst>
          </p:cNvPr>
          <p:cNvSpPr/>
          <p:nvPr/>
        </p:nvSpPr>
        <p:spPr>
          <a:xfrm>
            <a:off x="5571893" y="5884127"/>
            <a:ext cx="2334322" cy="78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Lige stykke mellem buerne?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AFE774D-D330-445C-A6F3-64EC0734CA3C}"/>
              </a:ext>
            </a:extLst>
          </p:cNvPr>
          <p:cNvSpPr/>
          <p:nvPr/>
        </p:nvSpPr>
        <p:spPr>
          <a:xfrm>
            <a:off x="3616712" y="2402158"/>
            <a:ext cx="2334322" cy="78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Mæanderbuens inderside?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5CBFAAC-371B-45E0-BEF2-FEA1C774710C}"/>
              </a:ext>
            </a:extLst>
          </p:cNvPr>
          <p:cNvSpPr/>
          <p:nvPr/>
        </p:nvSpPr>
        <p:spPr>
          <a:xfrm>
            <a:off x="2048107" y="3239429"/>
            <a:ext cx="2334322" cy="1209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Lavvandet, men mudret bund pga. lav vandhastighed – her vil man sidde fast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5D828C1-24EA-40B2-B0D4-1DFF83802BB8}"/>
              </a:ext>
            </a:extLst>
          </p:cNvPr>
          <p:cNvSpPr/>
          <p:nvPr/>
        </p:nvSpPr>
        <p:spPr>
          <a:xfrm>
            <a:off x="9527633" y="3493119"/>
            <a:ext cx="2334322" cy="143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Høl: Høj vandhastighed med grus på bunden – men dybt – risiko for at vælte eller få vand i vaders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88A8552-DB4C-437C-A0A6-75C040D21758}"/>
              </a:ext>
            </a:extLst>
          </p:cNvPr>
          <p:cNvSpPr/>
          <p:nvPr/>
        </p:nvSpPr>
        <p:spPr>
          <a:xfrm>
            <a:off x="1661532" y="5884126"/>
            <a:ext cx="3839736" cy="78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Stryg: ikke så dybt, grus som bundsediment, høj vandhastighed – det bedste sted at undersøge </a:t>
            </a:r>
          </a:p>
        </p:txBody>
      </p:sp>
    </p:spTree>
    <p:extLst>
      <p:ext uri="{BB962C8B-B14F-4D97-AF65-F5344CB8AC3E}">
        <p14:creationId xmlns:p14="http://schemas.microsoft.com/office/powerpoint/2010/main" val="41607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CB158-2415-4A4F-A8D6-6136E9A6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914400"/>
          </a:xfrm>
        </p:spPr>
        <p:txBody>
          <a:bodyPr/>
          <a:lstStyle/>
          <a:p>
            <a:r>
              <a:rPr lang="da-DK" dirty="0"/>
              <a:t>Mål bredden</a:t>
            </a:r>
          </a:p>
        </p:txBody>
      </p:sp>
      <p:pic>
        <p:nvPicPr>
          <p:cNvPr id="4" name="Billede 3" descr="Et billede, der indeholder græs, vand, natur, vandløb&#10;&#10;Automatisk genereret beskrivelse">
            <a:extLst>
              <a:ext uri="{FF2B5EF4-FFF2-40B4-BE49-F238E27FC236}">
                <a16:creationId xmlns:a16="http://schemas.microsoft.com/office/drawing/2014/main" id="{F0E8FD0A-6FAA-4E91-867C-CB00BEAD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7" y="742598"/>
            <a:ext cx="10871823" cy="6115401"/>
          </a:xfrm>
          <a:prstGeom prst="rect">
            <a:avLst/>
          </a:prstGeom>
        </p:spPr>
      </p:pic>
      <p:sp>
        <p:nvSpPr>
          <p:cNvPr id="10" name="Smilende ansigt 9">
            <a:extLst>
              <a:ext uri="{FF2B5EF4-FFF2-40B4-BE49-F238E27FC236}">
                <a16:creationId xmlns:a16="http://schemas.microsoft.com/office/drawing/2014/main" id="{48AF3438-5383-4674-8BF2-839DBC1EF492}"/>
              </a:ext>
            </a:extLst>
          </p:cNvPr>
          <p:cNvSpPr/>
          <p:nvPr/>
        </p:nvSpPr>
        <p:spPr>
          <a:xfrm>
            <a:off x="2712094" y="3271978"/>
            <a:ext cx="975360" cy="914400"/>
          </a:xfrm>
          <a:prstGeom prst="smileyFac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milende ansigt 10">
            <a:extLst>
              <a:ext uri="{FF2B5EF4-FFF2-40B4-BE49-F238E27FC236}">
                <a16:creationId xmlns:a16="http://schemas.microsoft.com/office/drawing/2014/main" id="{648B0E5F-3C74-4661-BE87-7A8BD1046646}"/>
              </a:ext>
            </a:extLst>
          </p:cNvPr>
          <p:cNvSpPr/>
          <p:nvPr/>
        </p:nvSpPr>
        <p:spPr>
          <a:xfrm>
            <a:off x="8899534" y="4379418"/>
            <a:ext cx="97536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15F0555-7260-4951-AA1B-40D484751D1E}"/>
              </a:ext>
            </a:extLst>
          </p:cNvPr>
          <p:cNvCxnSpPr>
            <a:cxnSpLocks/>
          </p:cNvCxnSpPr>
          <p:nvPr/>
        </p:nvCxnSpPr>
        <p:spPr>
          <a:xfrm>
            <a:off x="3687454" y="4053840"/>
            <a:ext cx="5019666" cy="1036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aleboble: oval 15">
            <a:extLst>
              <a:ext uri="{FF2B5EF4-FFF2-40B4-BE49-F238E27FC236}">
                <a16:creationId xmlns:a16="http://schemas.microsoft.com/office/drawing/2014/main" id="{AA473683-DEEA-43C1-A005-753086058A4A}"/>
              </a:ext>
            </a:extLst>
          </p:cNvPr>
          <p:cNvSpPr/>
          <p:nvPr/>
        </p:nvSpPr>
        <p:spPr>
          <a:xfrm>
            <a:off x="9631209" y="3723869"/>
            <a:ext cx="1169026" cy="7823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8,3 m</a:t>
            </a:r>
          </a:p>
        </p:txBody>
      </p:sp>
    </p:spTree>
    <p:extLst>
      <p:ext uri="{BB962C8B-B14F-4D97-AF65-F5344CB8AC3E}">
        <p14:creationId xmlns:p14="http://schemas.microsoft.com/office/powerpoint/2010/main" val="41459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81197AA4-EE81-4DF8-8320-874DFAFF6612}"/>
              </a:ext>
            </a:extLst>
          </p:cNvPr>
          <p:cNvGraphicFramePr>
            <a:graphicFrameLocks noGrp="1"/>
          </p:cNvGraphicFramePr>
          <p:nvPr/>
        </p:nvGraphicFramePr>
        <p:xfrm>
          <a:off x="0" y="719666"/>
          <a:ext cx="12192003" cy="423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0400976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28548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532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48227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2872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78449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427320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57702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1628069"/>
                    </a:ext>
                  </a:extLst>
                </a:gridCol>
              </a:tblGrid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M fra bred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84935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Dybde (i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84230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Vand-hastighed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971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14129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Midt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1936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Bund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03388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Bund-sediment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74632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3934F48A-D1D6-4421-8B69-320B2B8828FD}"/>
              </a:ext>
            </a:extLst>
          </p:cNvPr>
          <p:cNvSpPr/>
          <p:nvPr/>
        </p:nvSpPr>
        <p:spPr>
          <a:xfrm>
            <a:off x="0" y="0"/>
            <a:ext cx="58826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Vandløbets bredde: ___________8,3 m_________________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780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C1DAD-5667-408C-8760-C4F206D6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670559"/>
          </a:xfrm>
        </p:spPr>
        <p:txBody>
          <a:bodyPr/>
          <a:lstStyle/>
          <a:p>
            <a:r>
              <a:rPr lang="da-DK" dirty="0"/>
              <a:t>Mål dybden</a:t>
            </a:r>
          </a:p>
        </p:txBody>
      </p:sp>
      <p:pic>
        <p:nvPicPr>
          <p:cNvPr id="3" name="Billede 2" descr="Et billede, der indeholder græs, vand, natur, vandløb&#10;&#10;Automatisk genereret beskrivelse">
            <a:extLst>
              <a:ext uri="{FF2B5EF4-FFF2-40B4-BE49-F238E27FC236}">
                <a16:creationId xmlns:a16="http://schemas.microsoft.com/office/drawing/2014/main" id="{498BE503-990A-49DC-A498-AF5BFF83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7" y="742598"/>
            <a:ext cx="10871823" cy="6115401"/>
          </a:xfrm>
          <a:prstGeom prst="rect">
            <a:avLst/>
          </a:prstGeom>
        </p:spPr>
      </p:pic>
      <p:sp>
        <p:nvSpPr>
          <p:cNvPr id="4" name="Smilende ansigt 3">
            <a:extLst>
              <a:ext uri="{FF2B5EF4-FFF2-40B4-BE49-F238E27FC236}">
                <a16:creationId xmlns:a16="http://schemas.microsoft.com/office/drawing/2014/main" id="{3645B585-0C53-4386-A1D3-3D1DE3F32C70}"/>
              </a:ext>
            </a:extLst>
          </p:cNvPr>
          <p:cNvSpPr/>
          <p:nvPr/>
        </p:nvSpPr>
        <p:spPr>
          <a:xfrm>
            <a:off x="2712094" y="3271978"/>
            <a:ext cx="975360" cy="914400"/>
          </a:xfrm>
          <a:prstGeom prst="smileyFac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Smilende ansigt 4">
            <a:extLst>
              <a:ext uri="{FF2B5EF4-FFF2-40B4-BE49-F238E27FC236}">
                <a16:creationId xmlns:a16="http://schemas.microsoft.com/office/drawing/2014/main" id="{C4CC9BF4-B598-4588-A41F-6CFD9CE161FC}"/>
              </a:ext>
            </a:extLst>
          </p:cNvPr>
          <p:cNvSpPr/>
          <p:nvPr/>
        </p:nvSpPr>
        <p:spPr>
          <a:xfrm>
            <a:off x="8899534" y="4379418"/>
            <a:ext cx="97536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DB562EE3-F683-4D42-8CF5-86C9E6CE0130}"/>
              </a:ext>
            </a:extLst>
          </p:cNvPr>
          <p:cNvCxnSpPr>
            <a:cxnSpLocks/>
          </p:cNvCxnSpPr>
          <p:nvPr/>
        </p:nvCxnSpPr>
        <p:spPr>
          <a:xfrm>
            <a:off x="3687454" y="4053840"/>
            <a:ext cx="5019666" cy="1036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milende ansigt 6">
            <a:extLst>
              <a:ext uri="{FF2B5EF4-FFF2-40B4-BE49-F238E27FC236}">
                <a16:creationId xmlns:a16="http://schemas.microsoft.com/office/drawing/2014/main" id="{9917409C-68A1-4461-8E04-6CCA84A325F4}"/>
              </a:ext>
            </a:extLst>
          </p:cNvPr>
          <p:cNvSpPr/>
          <p:nvPr/>
        </p:nvSpPr>
        <p:spPr>
          <a:xfrm>
            <a:off x="5933440" y="3271978"/>
            <a:ext cx="97536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F27B70F-9529-4974-AF6E-B2011A799888}"/>
              </a:ext>
            </a:extLst>
          </p:cNvPr>
          <p:cNvSpPr/>
          <p:nvPr/>
        </p:nvSpPr>
        <p:spPr>
          <a:xfrm>
            <a:off x="5602301" y="2814321"/>
            <a:ext cx="274320" cy="26111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tommestok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9080241-B8D9-4F9B-8280-FF60E79A90E8}"/>
              </a:ext>
            </a:extLst>
          </p:cNvPr>
          <p:cNvSpPr txBox="1"/>
          <p:nvPr/>
        </p:nvSpPr>
        <p:spPr>
          <a:xfrm>
            <a:off x="4111164" y="3972100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1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92D336E-A60A-44D9-A451-6DE5D17419D1}"/>
              </a:ext>
            </a:extLst>
          </p:cNvPr>
          <p:cNvSpPr txBox="1"/>
          <p:nvPr/>
        </p:nvSpPr>
        <p:spPr>
          <a:xfrm>
            <a:off x="4618852" y="4112094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2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92196E3-CD40-4623-8F77-91FF807C574B}"/>
              </a:ext>
            </a:extLst>
          </p:cNvPr>
          <p:cNvSpPr txBox="1"/>
          <p:nvPr/>
        </p:nvSpPr>
        <p:spPr>
          <a:xfrm>
            <a:off x="5764549" y="4351771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4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37F8B34-3F22-4802-BA7E-FDBE6E032A3B}"/>
              </a:ext>
            </a:extLst>
          </p:cNvPr>
          <p:cNvSpPr txBox="1"/>
          <p:nvPr/>
        </p:nvSpPr>
        <p:spPr>
          <a:xfrm>
            <a:off x="5147988" y="4202668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3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22FF800-228E-4D8E-9A2E-B2A73AA6624A}"/>
              </a:ext>
            </a:extLst>
          </p:cNvPr>
          <p:cNvSpPr txBox="1"/>
          <p:nvPr/>
        </p:nvSpPr>
        <p:spPr>
          <a:xfrm>
            <a:off x="7772084" y="4792866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7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8969401-7E1D-41BD-9070-7DBB30237C6E}"/>
              </a:ext>
            </a:extLst>
          </p:cNvPr>
          <p:cNvSpPr txBox="1"/>
          <p:nvPr/>
        </p:nvSpPr>
        <p:spPr>
          <a:xfrm>
            <a:off x="6359689" y="4465499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8F361FE-2321-4FE7-A69A-08B09FA80926}"/>
              </a:ext>
            </a:extLst>
          </p:cNvPr>
          <p:cNvSpPr txBox="1"/>
          <p:nvPr/>
        </p:nvSpPr>
        <p:spPr>
          <a:xfrm>
            <a:off x="7008210" y="4631632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6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376F6ED-7AD3-46F1-8619-BC9E39252E43}"/>
              </a:ext>
            </a:extLst>
          </p:cNvPr>
          <p:cNvSpPr txBox="1"/>
          <p:nvPr/>
        </p:nvSpPr>
        <p:spPr>
          <a:xfrm>
            <a:off x="8427872" y="4941513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8</a:t>
            </a:r>
          </a:p>
        </p:txBody>
      </p:sp>
      <p:sp>
        <p:nvSpPr>
          <p:cNvPr id="23" name="Pil: højre 22">
            <a:extLst>
              <a:ext uri="{FF2B5EF4-FFF2-40B4-BE49-F238E27FC236}">
                <a16:creationId xmlns:a16="http://schemas.microsoft.com/office/drawing/2014/main" id="{06362A93-7F35-40FA-B232-AD81176D78DD}"/>
              </a:ext>
            </a:extLst>
          </p:cNvPr>
          <p:cNvSpPr/>
          <p:nvPr/>
        </p:nvSpPr>
        <p:spPr>
          <a:xfrm rot="18773208">
            <a:off x="3450872" y="5439572"/>
            <a:ext cx="159591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F9A8D06-8A1C-4826-A3D9-B51016175847}"/>
              </a:ext>
            </a:extLst>
          </p:cNvPr>
          <p:cNvSpPr/>
          <p:nvPr/>
        </p:nvSpPr>
        <p:spPr>
          <a:xfrm>
            <a:off x="4508936" y="5854599"/>
            <a:ext cx="1587062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Strømretning</a:t>
            </a:r>
          </a:p>
        </p:txBody>
      </p:sp>
    </p:spTree>
    <p:extLst>
      <p:ext uri="{BB962C8B-B14F-4D97-AF65-F5344CB8AC3E}">
        <p14:creationId xmlns:p14="http://schemas.microsoft.com/office/powerpoint/2010/main" val="16891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81197AA4-EE81-4DF8-8320-874DFAFF6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673272"/>
              </p:ext>
            </p:extLst>
          </p:nvPr>
        </p:nvGraphicFramePr>
        <p:xfrm>
          <a:off x="0" y="719666"/>
          <a:ext cx="12192003" cy="423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0400976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28548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532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48227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2872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78449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427320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57702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1628069"/>
                    </a:ext>
                  </a:extLst>
                </a:gridCol>
              </a:tblGrid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M fra bred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84935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Dybde (i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84230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Vand-hastighed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971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14129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Midt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1936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Bund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03388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Bund-sediment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74632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3934F48A-D1D6-4421-8B69-320B2B8828FD}"/>
              </a:ext>
            </a:extLst>
          </p:cNvPr>
          <p:cNvSpPr/>
          <p:nvPr/>
        </p:nvSpPr>
        <p:spPr>
          <a:xfrm>
            <a:off x="0" y="0"/>
            <a:ext cx="58826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Vandløbets bredde: ______________8,3 m______________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9500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græs, vand, natur, vandløb&#10;&#10;Automatisk genereret beskrivelse">
            <a:extLst>
              <a:ext uri="{FF2B5EF4-FFF2-40B4-BE49-F238E27FC236}">
                <a16:creationId xmlns:a16="http://schemas.microsoft.com/office/drawing/2014/main" id="{735CCA10-5D87-48FF-8CEB-DC955CA0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7" y="742598"/>
            <a:ext cx="10871823" cy="6115401"/>
          </a:xfrm>
          <a:prstGeom prst="rect">
            <a:avLst/>
          </a:prstGeom>
        </p:spPr>
      </p:pic>
      <p:sp>
        <p:nvSpPr>
          <p:cNvPr id="3" name="Smilende ansigt 2">
            <a:extLst>
              <a:ext uri="{FF2B5EF4-FFF2-40B4-BE49-F238E27FC236}">
                <a16:creationId xmlns:a16="http://schemas.microsoft.com/office/drawing/2014/main" id="{74317761-B456-4351-A9B8-59B814DAA9F6}"/>
              </a:ext>
            </a:extLst>
          </p:cNvPr>
          <p:cNvSpPr/>
          <p:nvPr/>
        </p:nvSpPr>
        <p:spPr>
          <a:xfrm>
            <a:off x="2712094" y="3271978"/>
            <a:ext cx="975360" cy="914400"/>
          </a:xfrm>
          <a:prstGeom prst="smileyFac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Smilende ansigt 3">
            <a:extLst>
              <a:ext uri="{FF2B5EF4-FFF2-40B4-BE49-F238E27FC236}">
                <a16:creationId xmlns:a16="http://schemas.microsoft.com/office/drawing/2014/main" id="{FE93FBD7-AA74-4B1C-A8D6-F75624C9502B}"/>
              </a:ext>
            </a:extLst>
          </p:cNvPr>
          <p:cNvSpPr/>
          <p:nvPr/>
        </p:nvSpPr>
        <p:spPr>
          <a:xfrm>
            <a:off x="8899534" y="4379418"/>
            <a:ext cx="97536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94705DD6-4CE4-402D-8469-34DD11FEDF8E}"/>
              </a:ext>
            </a:extLst>
          </p:cNvPr>
          <p:cNvCxnSpPr>
            <a:cxnSpLocks/>
          </p:cNvCxnSpPr>
          <p:nvPr/>
        </p:nvCxnSpPr>
        <p:spPr>
          <a:xfrm>
            <a:off x="3687454" y="4053840"/>
            <a:ext cx="5019666" cy="1036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nde ansigt 5">
            <a:extLst>
              <a:ext uri="{FF2B5EF4-FFF2-40B4-BE49-F238E27FC236}">
                <a16:creationId xmlns:a16="http://schemas.microsoft.com/office/drawing/2014/main" id="{18A6D890-7243-4EAF-AA68-790E07980C0C}"/>
              </a:ext>
            </a:extLst>
          </p:cNvPr>
          <p:cNvSpPr/>
          <p:nvPr/>
        </p:nvSpPr>
        <p:spPr>
          <a:xfrm>
            <a:off x="5933440" y="3271978"/>
            <a:ext cx="97536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33634F2-2273-4E77-9221-0DE63316422E}"/>
              </a:ext>
            </a:extLst>
          </p:cNvPr>
          <p:cNvSpPr txBox="1"/>
          <p:nvPr/>
        </p:nvSpPr>
        <p:spPr>
          <a:xfrm>
            <a:off x="4111164" y="3972100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DD39BB0-3E30-4E55-8A6A-520710FDA3C4}"/>
              </a:ext>
            </a:extLst>
          </p:cNvPr>
          <p:cNvSpPr txBox="1"/>
          <p:nvPr/>
        </p:nvSpPr>
        <p:spPr>
          <a:xfrm>
            <a:off x="4618852" y="4112094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882142B-2D48-40F9-BC94-E91CC7535AB2}"/>
              </a:ext>
            </a:extLst>
          </p:cNvPr>
          <p:cNvSpPr txBox="1"/>
          <p:nvPr/>
        </p:nvSpPr>
        <p:spPr>
          <a:xfrm>
            <a:off x="5147988" y="4202668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E5D0599-9DB0-4E04-8994-847329D00C28}"/>
              </a:ext>
            </a:extLst>
          </p:cNvPr>
          <p:cNvSpPr txBox="1"/>
          <p:nvPr/>
        </p:nvSpPr>
        <p:spPr>
          <a:xfrm>
            <a:off x="7772084" y="4792866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0197B77-0B4B-44C9-9856-1206A3067FB4}"/>
              </a:ext>
            </a:extLst>
          </p:cNvPr>
          <p:cNvSpPr txBox="1"/>
          <p:nvPr/>
        </p:nvSpPr>
        <p:spPr>
          <a:xfrm>
            <a:off x="6359689" y="4465499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3980CDE-ECBF-4D28-BAC4-A4F22A47DEB6}"/>
              </a:ext>
            </a:extLst>
          </p:cNvPr>
          <p:cNvSpPr txBox="1"/>
          <p:nvPr/>
        </p:nvSpPr>
        <p:spPr>
          <a:xfrm>
            <a:off x="7008210" y="4631632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6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BE37B6D-8761-483B-BA55-3D691DC5138C}"/>
              </a:ext>
            </a:extLst>
          </p:cNvPr>
          <p:cNvSpPr txBox="1"/>
          <p:nvPr/>
        </p:nvSpPr>
        <p:spPr>
          <a:xfrm>
            <a:off x="8427872" y="4941513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F104A36-3435-4BB0-AEF8-074ED769CE31}"/>
              </a:ext>
            </a:extLst>
          </p:cNvPr>
          <p:cNvSpPr txBox="1"/>
          <p:nvPr/>
        </p:nvSpPr>
        <p:spPr>
          <a:xfrm>
            <a:off x="5764549" y="4351771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4</a:t>
            </a:r>
          </a:p>
        </p:txBody>
      </p:sp>
      <p:sp>
        <p:nvSpPr>
          <p:cNvPr id="29" name="Pil: højre 28">
            <a:extLst>
              <a:ext uri="{FF2B5EF4-FFF2-40B4-BE49-F238E27FC236}">
                <a16:creationId xmlns:a16="http://schemas.microsoft.com/office/drawing/2014/main" id="{57F11DAB-FB93-47C5-8041-873047BB6F9D}"/>
              </a:ext>
            </a:extLst>
          </p:cNvPr>
          <p:cNvSpPr/>
          <p:nvPr/>
        </p:nvSpPr>
        <p:spPr>
          <a:xfrm rot="18773208">
            <a:off x="3820894" y="5956091"/>
            <a:ext cx="159591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43F5F19-1AF0-4F49-8A8E-B4E913856DEE}"/>
              </a:ext>
            </a:extLst>
          </p:cNvPr>
          <p:cNvSpPr/>
          <p:nvPr/>
        </p:nvSpPr>
        <p:spPr>
          <a:xfrm>
            <a:off x="5553155" y="6278994"/>
            <a:ext cx="1587062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Strømretning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88163CDF-C5F0-4E7A-A47F-0B6D1627441C}"/>
              </a:ext>
            </a:extLst>
          </p:cNvPr>
          <p:cNvSpPr txBox="1">
            <a:spLocks/>
          </p:cNvSpPr>
          <p:nvPr/>
        </p:nvSpPr>
        <p:spPr>
          <a:xfrm>
            <a:off x="913775" y="1"/>
            <a:ext cx="9276705" cy="6705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Mål vandhastigheden  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0EE0A9EF-E2B5-49EF-8193-A5CE22C23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9" t="6430" r="21155" b="7848"/>
          <a:stretch/>
        </p:blipFill>
        <p:spPr>
          <a:xfrm>
            <a:off x="8400386" y="-17196"/>
            <a:ext cx="3598655" cy="3177662"/>
          </a:xfrm>
          <a:prstGeom prst="rect">
            <a:avLst/>
          </a:prstGeom>
        </p:spPr>
      </p:pic>
      <p:sp>
        <p:nvSpPr>
          <p:cNvPr id="35" name="Pil: højre 34">
            <a:extLst>
              <a:ext uri="{FF2B5EF4-FFF2-40B4-BE49-F238E27FC236}">
                <a16:creationId xmlns:a16="http://schemas.microsoft.com/office/drawing/2014/main" id="{9BA10388-070A-4185-A243-849EB0D319D6}"/>
              </a:ext>
            </a:extLst>
          </p:cNvPr>
          <p:cNvSpPr/>
          <p:nvPr/>
        </p:nvSpPr>
        <p:spPr>
          <a:xfrm>
            <a:off x="7140217" y="2672080"/>
            <a:ext cx="1633095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7D0E627-1B3B-490D-B7AC-4C03867FA0C8}"/>
              </a:ext>
            </a:extLst>
          </p:cNvPr>
          <p:cNvSpPr/>
          <p:nvPr/>
        </p:nvSpPr>
        <p:spPr>
          <a:xfrm>
            <a:off x="7140217" y="2078388"/>
            <a:ext cx="1587062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Strømretning</a:t>
            </a:r>
          </a:p>
        </p:txBody>
      </p:sp>
      <p:pic>
        <p:nvPicPr>
          <p:cNvPr id="39" name="Billede 38" descr="Et billede, der indeholder monitor, mobiltelefon&#10;&#10;Automatisk genereret beskrivelse">
            <a:extLst>
              <a:ext uri="{FF2B5EF4-FFF2-40B4-BE49-F238E27FC236}">
                <a16:creationId xmlns:a16="http://schemas.microsoft.com/office/drawing/2014/main" id="{DC0A4C20-A892-496A-8593-D52392B9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305" y="-132020"/>
            <a:ext cx="2019300" cy="3200400"/>
          </a:xfrm>
          <a:prstGeom prst="rect">
            <a:avLst/>
          </a:prstGeom>
        </p:spPr>
      </p:pic>
      <p:sp>
        <p:nvSpPr>
          <p:cNvPr id="40" name="Tekstfelt 39">
            <a:extLst>
              <a:ext uri="{FF2B5EF4-FFF2-40B4-BE49-F238E27FC236}">
                <a16:creationId xmlns:a16="http://schemas.microsoft.com/office/drawing/2014/main" id="{85F0810D-32C4-436C-9610-1DB484DA87DB}"/>
              </a:ext>
            </a:extLst>
          </p:cNvPr>
          <p:cNvSpPr txBox="1"/>
          <p:nvPr/>
        </p:nvSpPr>
        <p:spPr>
          <a:xfrm>
            <a:off x="10649415" y="412595"/>
            <a:ext cx="121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0,4 m/s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9395E04-5976-4475-929F-A47680035461}"/>
              </a:ext>
            </a:extLst>
          </p:cNvPr>
          <p:cNvSpPr/>
          <p:nvPr/>
        </p:nvSpPr>
        <p:spPr>
          <a:xfrm>
            <a:off x="0" y="0"/>
            <a:ext cx="2943922" cy="2486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Vigtigt: </a:t>
            </a:r>
          </a:p>
          <a:p>
            <a:pPr algn="ctr"/>
            <a:r>
              <a:rPr lang="da-DK" dirty="0"/>
              <a:t>1: Propellen skal pege mod strømmen for at måle rigtigt</a:t>
            </a:r>
          </a:p>
          <a:p>
            <a:pPr algn="ctr"/>
            <a:r>
              <a:rPr lang="da-DK" dirty="0"/>
              <a:t>2: Stå ved siden af måleudstyret, så du ikke bremser strømmen </a:t>
            </a:r>
          </a:p>
          <a:p>
            <a:pPr algn="ctr"/>
            <a:r>
              <a:rPr lang="da-DK" dirty="0"/>
              <a:t>3: Pas på propellen ikke sidder fast i vandplanter eller bunden</a:t>
            </a:r>
          </a:p>
        </p:txBody>
      </p:sp>
    </p:spTree>
    <p:extLst>
      <p:ext uri="{BB962C8B-B14F-4D97-AF65-F5344CB8AC3E}">
        <p14:creationId xmlns:p14="http://schemas.microsoft.com/office/powerpoint/2010/main" val="2836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28" grpId="0"/>
      <p:bldP spid="29" grpId="0" animBg="1"/>
      <p:bldP spid="30" grpId="0" animBg="1"/>
      <p:bldP spid="35" grpId="0" animBg="1"/>
      <p:bldP spid="38" grpId="0" animBg="1"/>
      <p:bldP spid="40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EC70B212-00E6-4580-9A90-D7F232993417}"/>
              </a:ext>
            </a:extLst>
          </p:cNvPr>
          <p:cNvSpPr/>
          <p:nvPr/>
        </p:nvSpPr>
        <p:spPr>
          <a:xfrm flipV="1">
            <a:off x="1516565" y="2573416"/>
            <a:ext cx="7906213" cy="136329"/>
          </a:xfrm>
          <a:custGeom>
            <a:avLst/>
            <a:gdLst>
              <a:gd name="connsiteX0" fmla="*/ 0 w 5531005"/>
              <a:gd name="connsiteY0" fmla="*/ 23702 h 36618"/>
              <a:gd name="connsiteX1" fmla="*/ 4438185 w 5531005"/>
              <a:gd name="connsiteY1" fmla="*/ 23702 h 36618"/>
              <a:gd name="connsiteX2" fmla="*/ 4650058 w 5531005"/>
              <a:gd name="connsiteY2" fmla="*/ 12551 h 36618"/>
              <a:gd name="connsiteX3" fmla="*/ 4783873 w 5531005"/>
              <a:gd name="connsiteY3" fmla="*/ 1400 h 36618"/>
              <a:gd name="connsiteX4" fmla="*/ 5531005 w 5531005"/>
              <a:gd name="connsiteY4" fmla="*/ 1400 h 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005" h="36618">
                <a:moveTo>
                  <a:pt x="0" y="23702"/>
                </a:moveTo>
                <a:cubicBezTo>
                  <a:pt x="2081239" y="39233"/>
                  <a:pt x="1773000" y="42537"/>
                  <a:pt x="4438185" y="23702"/>
                </a:cubicBezTo>
                <a:cubicBezTo>
                  <a:pt x="4508905" y="23202"/>
                  <a:pt x="4579483" y="17104"/>
                  <a:pt x="4650058" y="12551"/>
                </a:cubicBezTo>
                <a:cubicBezTo>
                  <a:pt x="4694725" y="9669"/>
                  <a:pt x="4739117" y="1967"/>
                  <a:pt x="4783873" y="1400"/>
                </a:cubicBezTo>
                <a:cubicBezTo>
                  <a:pt x="5032897" y="-1752"/>
                  <a:pt x="5281961" y="1400"/>
                  <a:pt x="5531005" y="1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4C955777-14B8-4B39-90C2-67A49336D20F}"/>
              </a:ext>
            </a:extLst>
          </p:cNvPr>
          <p:cNvSpPr/>
          <p:nvPr/>
        </p:nvSpPr>
        <p:spPr>
          <a:xfrm>
            <a:off x="1516566" y="2620537"/>
            <a:ext cx="7906214" cy="2252546"/>
          </a:xfrm>
          <a:custGeom>
            <a:avLst/>
            <a:gdLst>
              <a:gd name="connsiteX0" fmla="*/ 0 w 7906214"/>
              <a:gd name="connsiteY0" fmla="*/ 0 h 2252546"/>
              <a:gd name="connsiteX1" fmla="*/ 44605 w 7906214"/>
              <a:gd name="connsiteY1" fmla="*/ 479502 h 2252546"/>
              <a:gd name="connsiteX2" fmla="*/ 55756 w 7906214"/>
              <a:gd name="connsiteY2" fmla="*/ 535258 h 2252546"/>
              <a:gd name="connsiteX3" fmla="*/ 89210 w 7906214"/>
              <a:gd name="connsiteY3" fmla="*/ 635619 h 2252546"/>
              <a:gd name="connsiteX4" fmla="*/ 100361 w 7906214"/>
              <a:gd name="connsiteY4" fmla="*/ 880946 h 2252546"/>
              <a:gd name="connsiteX5" fmla="*/ 111512 w 7906214"/>
              <a:gd name="connsiteY5" fmla="*/ 936702 h 2252546"/>
              <a:gd name="connsiteX6" fmla="*/ 133814 w 7906214"/>
              <a:gd name="connsiteY6" fmla="*/ 970156 h 2252546"/>
              <a:gd name="connsiteX7" fmla="*/ 156117 w 7906214"/>
              <a:gd name="connsiteY7" fmla="*/ 1048214 h 2252546"/>
              <a:gd name="connsiteX8" fmla="*/ 178419 w 7906214"/>
              <a:gd name="connsiteY8" fmla="*/ 1070517 h 2252546"/>
              <a:gd name="connsiteX9" fmla="*/ 200722 w 7906214"/>
              <a:gd name="connsiteY9" fmla="*/ 1115122 h 2252546"/>
              <a:gd name="connsiteX10" fmla="*/ 211873 w 7906214"/>
              <a:gd name="connsiteY10" fmla="*/ 1148575 h 2252546"/>
              <a:gd name="connsiteX11" fmla="*/ 245327 w 7906214"/>
              <a:gd name="connsiteY11" fmla="*/ 1182029 h 2252546"/>
              <a:gd name="connsiteX12" fmla="*/ 289932 w 7906214"/>
              <a:gd name="connsiteY12" fmla="*/ 1248936 h 2252546"/>
              <a:gd name="connsiteX13" fmla="*/ 312234 w 7906214"/>
              <a:gd name="connsiteY13" fmla="*/ 1282390 h 2252546"/>
              <a:gd name="connsiteX14" fmla="*/ 323385 w 7906214"/>
              <a:gd name="connsiteY14" fmla="*/ 1315843 h 2252546"/>
              <a:gd name="connsiteX15" fmla="*/ 356839 w 7906214"/>
              <a:gd name="connsiteY15" fmla="*/ 1338146 h 2252546"/>
              <a:gd name="connsiteX16" fmla="*/ 401444 w 7906214"/>
              <a:gd name="connsiteY16" fmla="*/ 1393902 h 2252546"/>
              <a:gd name="connsiteX17" fmla="*/ 446049 w 7906214"/>
              <a:gd name="connsiteY17" fmla="*/ 1427356 h 2252546"/>
              <a:gd name="connsiteX18" fmla="*/ 501805 w 7906214"/>
              <a:gd name="connsiteY18" fmla="*/ 1483112 h 2252546"/>
              <a:gd name="connsiteX19" fmla="*/ 546410 w 7906214"/>
              <a:gd name="connsiteY19" fmla="*/ 1561170 h 2252546"/>
              <a:gd name="connsiteX20" fmla="*/ 568712 w 7906214"/>
              <a:gd name="connsiteY20" fmla="*/ 1605775 h 2252546"/>
              <a:gd name="connsiteX21" fmla="*/ 602166 w 7906214"/>
              <a:gd name="connsiteY21" fmla="*/ 1683834 h 2252546"/>
              <a:gd name="connsiteX22" fmla="*/ 635619 w 7906214"/>
              <a:gd name="connsiteY22" fmla="*/ 1706136 h 2252546"/>
              <a:gd name="connsiteX23" fmla="*/ 669073 w 7906214"/>
              <a:gd name="connsiteY23" fmla="*/ 1773043 h 2252546"/>
              <a:gd name="connsiteX24" fmla="*/ 713678 w 7906214"/>
              <a:gd name="connsiteY24" fmla="*/ 1817648 h 2252546"/>
              <a:gd name="connsiteX25" fmla="*/ 735980 w 7906214"/>
              <a:gd name="connsiteY25" fmla="*/ 1851102 h 2252546"/>
              <a:gd name="connsiteX26" fmla="*/ 780585 w 7906214"/>
              <a:gd name="connsiteY26" fmla="*/ 1884556 h 2252546"/>
              <a:gd name="connsiteX27" fmla="*/ 880946 w 7906214"/>
              <a:gd name="connsiteY27" fmla="*/ 1929161 h 2252546"/>
              <a:gd name="connsiteX28" fmla="*/ 914400 w 7906214"/>
              <a:gd name="connsiteY28" fmla="*/ 1940312 h 2252546"/>
              <a:gd name="connsiteX29" fmla="*/ 1014761 w 7906214"/>
              <a:gd name="connsiteY29" fmla="*/ 1951463 h 2252546"/>
              <a:gd name="connsiteX30" fmla="*/ 1193180 w 7906214"/>
              <a:gd name="connsiteY30" fmla="*/ 2007219 h 2252546"/>
              <a:gd name="connsiteX31" fmla="*/ 1248936 w 7906214"/>
              <a:gd name="connsiteY31" fmla="*/ 2018370 h 2252546"/>
              <a:gd name="connsiteX32" fmla="*/ 1293541 w 7906214"/>
              <a:gd name="connsiteY32" fmla="*/ 2029522 h 2252546"/>
              <a:gd name="connsiteX33" fmla="*/ 1516566 w 7906214"/>
              <a:gd name="connsiteY33" fmla="*/ 2051824 h 2252546"/>
              <a:gd name="connsiteX34" fmla="*/ 2899317 w 7906214"/>
              <a:gd name="connsiteY34" fmla="*/ 2074126 h 2252546"/>
              <a:gd name="connsiteX35" fmla="*/ 2932771 w 7906214"/>
              <a:gd name="connsiteY35" fmla="*/ 2096429 h 2252546"/>
              <a:gd name="connsiteX36" fmla="*/ 2966224 w 7906214"/>
              <a:gd name="connsiteY36" fmla="*/ 2107580 h 2252546"/>
              <a:gd name="connsiteX37" fmla="*/ 3010829 w 7906214"/>
              <a:gd name="connsiteY37" fmla="*/ 2129883 h 2252546"/>
              <a:gd name="connsiteX38" fmla="*/ 3100039 w 7906214"/>
              <a:gd name="connsiteY38" fmla="*/ 2163336 h 2252546"/>
              <a:gd name="connsiteX39" fmla="*/ 3211551 w 7906214"/>
              <a:gd name="connsiteY39" fmla="*/ 2230243 h 2252546"/>
              <a:gd name="connsiteX40" fmla="*/ 3245005 w 7906214"/>
              <a:gd name="connsiteY40" fmla="*/ 2241395 h 2252546"/>
              <a:gd name="connsiteX41" fmla="*/ 4348975 w 7906214"/>
              <a:gd name="connsiteY41" fmla="*/ 2252546 h 2252546"/>
              <a:gd name="connsiteX42" fmla="*/ 4906536 w 7906214"/>
              <a:gd name="connsiteY42" fmla="*/ 2241395 h 2252546"/>
              <a:gd name="connsiteX43" fmla="*/ 5040351 w 7906214"/>
              <a:gd name="connsiteY43" fmla="*/ 2230243 h 2252546"/>
              <a:gd name="connsiteX44" fmla="*/ 5207619 w 7906214"/>
              <a:gd name="connsiteY44" fmla="*/ 2174487 h 2252546"/>
              <a:gd name="connsiteX45" fmla="*/ 5430644 w 7906214"/>
              <a:gd name="connsiteY45" fmla="*/ 2152185 h 2252546"/>
              <a:gd name="connsiteX46" fmla="*/ 6066263 w 7906214"/>
              <a:gd name="connsiteY46" fmla="*/ 2118731 h 2252546"/>
              <a:gd name="connsiteX47" fmla="*/ 6188927 w 7906214"/>
              <a:gd name="connsiteY47" fmla="*/ 2096429 h 2252546"/>
              <a:gd name="connsiteX48" fmla="*/ 6244683 w 7906214"/>
              <a:gd name="connsiteY48" fmla="*/ 2074126 h 2252546"/>
              <a:gd name="connsiteX49" fmla="*/ 6289288 w 7906214"/>
              <a:gd name="connsiteY49" fmla="*/ 2062975 h 2252546"/>
              <a:gd name="connsiteX50" fmla="*/ 6333893 w 7906214"/>
              <a:gd name="connsiteY50" fmla="*/ 2040673 h 2252546"/>
              <a:gd name="connsiteX51" fmla="*/ 6378497 w 7906214"/>
              <a:gd name="connsiteY51" fmla="*/ 2029522 h 2252546"/>
              <a:gd name="connsiteX52" fmla="*/ 6434254 w 7906214"/>
              <a:gd name="connsiteY52" fmla="*/ 2007219 h 2252546"/>
              <a:gd name="connsiteX53" fmla="*/ 6478858 w 7906214"/>
              <a:gd name="connsiteY53" fmla="*/ 1996068 h 2252546"/>
              <a:gd name="connsiteX54" fmla="*/ 6545766 w 7906214"/>
              <a:gd name="connsiteY54" fmla="*/ 1962614 h 2252546"/>
              <a:gd name="connsiteX55" fmla="*/ 6668429 w 7906214"/>
              <a:gd name="connsiteY55" fmla="*/ 1940312 h 2252546"/>
              <a:gd name="connsiteX56" fmla="*/ 6713034 w 7906214"/>
              <a:gd name="connsiteY56" fmla="*/ 1918009 h 2252546"/>
              <a:gd name="connsiteX57" fmla="*/ 6846849 w 7906214"/>
              <a:gd name="connsiteY57" fmla="*/ 1873404 h 2252546"/>
              <a:gd name="connsiteX58" fmla="*/ 6936058 w 7906214"/>
              <a:gd name="connsiteY58" fmla="*/ 1828800 h 2252546"/>
              <a:gd name="connsiteX59" fmla="*/ 6969512 w 7906214"/>
              <a:gd name="connsiteY59" fmla="*/ 1784195 h 2252546"/>
              <a:gd name="connsiteX60" fmla="*/ 7002966 w 7906214"/>
              <a:gd name="connsiteY60" fmla="*/ 1761892 h 2252546"/>
              <a:gd name="connsiteX61" fmla="*/ 7069873 w 7906214"/>
              <a:gd name="connsiteY61" fmla="*/ 1683834 h 2252546"/>
              <a:gd name="connsiteX62" fmla="*/ 7103327 w 7906214"/>
              <a:gd name="connsiteY62" fmla="*/ 1616926 h 2252546"/>
              <a:gd name="connsiteX63" fmla="*/ 7114478 w 7906214"/>
              <a:gd name="connsiteY63" fmla="*/ 1583473 h 2252546"/>
              <a:gd name="connsiteX64" fmla="*/ 7136780 w 7906214"/>
              <a:gd name="connsiteY64" fmla="*/ 1538868 h 2252546"/>
              <a:gd name="connsiteX65" fmla="*/ 7170234 w 7906214"/>
              <a:gd name="connsiteY65" fmla="*/ 1460809 h 2252546"/>
              <a:gd name="connsiteX66" fmla="*/ 7248293 w 7906214"/>
              <a:gd name="connsiteY66" fmla="*/ 1371600 h 2252546"/>
              <a:gd name="connsiteX67" fmla="*/ 7270595 w 7906214"/>
              <a:gd name="connsiteY67" fmla="*/ 1349297 h 2252546"/>
              <a:gd name="connsiteX68" fmla="*/ 7304049 w 7906214"/>
              <a:gd name="connsiteY68" fmla="*/ 1293541 h 2252546"/>
              <a:gd name="connsiteX69" fmla="*/ 7348654 w 7906214"/>
              <a:gd name="connsiteY69" fmla="*/ 1193180 h 2252546"/>
              <a:gd name="connsiteX70" fmla="*/ 7515922 w 7906214"/>
              <a:gd name="connsiteY70" fmla="*/ 947853 h 2252546"/>
              <a:gd name="connsiteX71" fmla="*/ 7571678 w 7906214"/>
              <a:gd name="connsiteY71" fmla="*/ 869795 h 2252546"/>
              <a:gd name="connsiteX72" fmla="*/ 7593980 w 7906214"/>
              <a:gd name="connsiteY72" fmla="*/ 825190 h 2252546"/>
              <a:gd name="connsiteX73" fmla="*/ 7638585 w 7906214"/>
              <a:gd name="connsiteY73" fmla="*/ 758283 h 2252546"/>
              <a:gd name="connsiteX74" fmla="*/ 7683190 w 7906214"/>
              <a:gd name="connsiteY74" fmla="*/ 691375 h 2252546"/>
              <a:gd name="connsiteX75" fmla="*/ 7694341 w 7906214"/>
              <a:gd name="connsiteY75" fmla="*/ 591014 h 2252546"/>
              <a:gd name="connsiteX76" fmla="*/ 7761249 w 7906214"/>
              <a:gd name="connsiteY76" fmla="*/ 479502 h 2252546"/>
              <a:gd name="connsiteX77" fmla="*/ 7817005 w 7906214"/>
              <a:gd name="connsiteY77" fmla="*/ 278780 h 2252546"/>
              <a:gd name="connsiteX78" fmla="*/ 7861610 w 7906214"/>
              <a:gd name="connsiteY78" fmla="*/ 234175 h 2252546"/>
              <a:gd name="connsiteX79" fmla="*/ 7895063 w 7906214"/>
              <a:gd name="connsiteY79" fmla="*/ 100361 h 2252546"/>
              <a:gd name="connsiteX80" fmla="*/ 7906214 w 7906214"/>
              <a:gd name="connsiteY80" fmla="*/ 66907 h 225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906214" h="2252546">
                <a:moveTo>
                  <a:pt x="0" y="0"/>
                </a:moveTo>
                <a:cubicBezTo>
                  <a:pt x="9232" y="203107"/>
                  <a:pt x="4871" y="280831"/>
                  <a:pt x="44605" y="479502"/>
                </a:cubicBezTo>
                <a:cubicBezTo>
                  <a:pt x="48322" y="498087"/>
                  <a:pt x="50310" y="517104"/>
                  <a:pt x="55756" y="535258"/>
                </a:cubicBezTo>
                <a:cubicBezTo>
                  <a:pt x="118760" y="745275"/>
                  <a:pt x="46397" y="464380"/>
                  <a:pt x="89210" y="635619"/>
                </a:cubicBezTo>
                <a:cubicBezTo>
                  <a:pt x="92927" y="717395"/>
                  <a:pt x="94314" y="799310"/>
                  <a:pt x="100361" y="880946"/>
                </a:cubicBezTo>
                <a:cubicBezTo>
                  <a:pt x="101761" y="899848"/>
                  <a:pt x="104857" y="918955"/>
                  <a:pt x="111512" y="936702"/>
                </a:cubicBezTo>
                <a:cubicBezTo>
                  <a:pt x="116218" y="949251"/>
                  <a:pt x="126380" y="959005"/>
                  <a:pt x="133814" y="970156"/>
                </a:cubicBezTo>
                <a:cubicBezTo>
                  <a:pt x="135896" y="978485"/>
                  <a:pt x="149262" y="1036789"/>
                  <a:pt x="156117" y="1048214"/>
                </a:cubicBezTo>
                <a:cubicBezTo>
                  <a:pt x="161526" y="1057229"/>
                  <a:pt x="172587" y="1061769"/>
                  <a:pt x="178419" y="1070517"/>
                </a:cubicBezTo>
                <a:cubicBezTo>
                  <a:pt x="187640" y="1084349"/>
                  <a:pt x="194174" y="1099843"/>
                  <a:pt x="200722" y="1115122"/>
                </a:cubicBezTo>
                <a:cubicBezTo>
                  <a:pt x="205352" y="1125926"/>
                  <a:pt x="205353" y="1138795"/>
                  <a:pt x="211873" y="1148575"/>
                </a:cubicBezTo>
                <a:cubicBezTo>
                  <a:pt x="220621" y="1161697"/>
                  <a:pt x="234176" y="1170878"/>
                  <a:pt x="245327" y="1182029"/>
                </a:cubicBezTo>
                <a:cubicBezTo>
                  <a:pt x="264924" y="1240822"/>
                  <a:pt x="243525" y="1193248"/>
                  <a:pt x="289932" y="1248936"/>
                </a:cubicBezTo>
                <a:cubicBezTo>
                  <a:pt x="298512" y="1259232"/>
                  <a:pt x="306240" y="1270403"/>
                  <a:pt x="312234" y="1282390"/>
                </a:cubicBezTo>
                <a:cubicBezTo>
                  <a:pt x="317491" y="1292903"/>
                  <a:pt x="316042" y="1306665"/>
                  <a:pt x="323385" y="1315843"/>
                </a:cubicBezTo>
                <a:cubicBezTo>
                  <a:pt x="331757" y="1326308"/>
                  <a:pt x="345688" y="1330712"/>
                  <a:pt x="356839" y="1338146"/>
                </a:cubicBezTo>
                <a:cubicBezTo>
                  <a:pt x="374848" y="1365160"/>
                  <a:pt x="377607" y="1374038"/>
                  <a:pt x="401444" y="1393902"/>
                </a:cubicBezTo>
                <a:cubicBezTo>
                  <a:pt x="415722" y="1405800"/>
                  <a:pt x="432907" y="1414214"/>
                  <a:pt x="446049" y="1427356"/>
                </a:cubicBezTo>
                <a:cubicBezTo>
                  <a:pt x="520391" y="1501698"/>
                  <a:pt x="412593" y="1423636"/>
                  <a:pt x="501805" y="1483112"/>
                </a:cubicBezTo>
                <a:cubicBezTo>
                  <a:pt x="523713" y="1548837"/>
                  <a:pt x="498187" y="1484013"/>
                  <a:pt x="546410" y="1561170"/>
                </a:cubicBezTo>
                <a:cubicBezTo>
                  <a:pt x="555220" y="1575266"/>
                  <a:pt x="562164" y="1590496"/>
                  <a:pt x="568712" y="1605775"/>
                </a:cubicBezTo>
                <a:cubicBezTo>
                  <a:pt x="581016" y="1634486"/>
                  <a:pt x="580409" y="1657726"/>
                  <a:pt x="602166" y="1683834"/>
                </a:cubicBezTo>
                <a:cubicBezTo>
                  <a:pt x="610746" y="1694130"/>
                  <a:pt x="624468" y="1698702"/>
                  <a:pt x="635619" y="1706136"/>
                </a:cubicBezTo>
                <a:cubicBezTo>
                  <a:pt x="646770" y="1728438"/>
                  <a:pt x="654774" y="1752616"/>
                  <a:pt x="669073" y="1773043"/>
                </a:cubicBezTo>
                <a:cubicBezTo>
                  <a:pt x="681131" y="1790269"/>
                  <a:pt x="702015" y="1800152"/>
                  <a:pt x="713678" y="1817648"/>
                </a:cubicBezTo>
                <a:cubicBezTo>
                  <a:pt x="721112" y="1828799"/>
                  <a:pt x="726503" y="1841625"/>
                  <a:pt x="735980" y="1851102"/>
                </a:cubicBezTo>
                <a:cubicBezTo>
                  <a:pt x="749122" y="1864244"/>
                  <a:pt x="764825" y="1874706"/>
                  <a:pt x="780585" y="1884556"/>
                </a:cubicBezTo>
                <a:cubicBezTo>
                  <a:pt x="805923" y="1900392"/>
                  <a:pt x="854516" y="1919250"/>
                  <a:pt x="880946" y="1929161"/>
                </a:cubicBezTo>
                <a:cubicBezTo>
                  <a:pt x="891952" y="1933288"/>
                  <a:pt x="902805" y="1938380"/>
                  <a:pt x="914400" y="1940312"/>
                </a:cubicBezTo>
                <a:cubicBezTo>
                  <a:pt x="947602" y="1945845"/>
                  <a:pt x="981307" y="1947746"/>
                  <a:pt x="1014761" y="1951463"/>
                </a:cubicBezTo>
                <a:cubicBezTo>
                  <a:pt x="1091453" y="1989808"/>
                  <a:pt x="1068234" y="1982230"/>
                  <a:pt x="1193180" y="2007219"/>
                </a:cubicBezTo>
                <a:cubicBezTo>
                  <a:pt x="1211765" y="2010936"/>
                  <a:pt x="1230434" y="2014258"/>
                  <a:pt x="1248936" y="2018370"/>
                </a:cubicBezTo>
                <a:cubicBezTo>
                  <a:pt x="1263897" y="2021695"/>
                  <a:pt x="1278393" y="2027192"/>
                  <a:pt x="1293541" y="2029522"/>
                </a:cubicBezTo>
                <a:cubicBezTo>
                  <a:pt x="1338849" y="2036493"/>
                  <a:pt x="1477305" y="2048255"/>
                  <a:pt x="1516566" y="2051824"/>
                </a:cubicBezTo>
                <a:cubicBezTo>
                  <a:pt x="1978552" y="2205819"/>
                  <a:pt x="1468132" y="2039500"/>
                  <a:pt x="2899317" y="2074126"/>
                </a:cubicBezTo>
                <a:cubicBezTo>
                  <a:pt x="2912715" y="2074450"/>
                  <a:pt x="2920784" y="2090435"/>
                  <a:pt x="2932771" y="2096429"/>
                </a:cubicBezTo>
                <a:cubicBezTo>
                  <a:pt x="2943284" y="2101686"/>
                  <a:pt x="2955420" y="2102950"/>
                  <a:pt x="2966224" y="2107580"/>
                </a:cubicBezTo>
                <a:cubicBezTo>
                  <a:pt x="2981503" y="2114128"/>
                  <a:pt x="2995550" y="2123335"/>
                  <a:pt x="3010829" y="2129883"/>
                </a:cubicBezTo>
                <a:cubicBezTo>
                  <a:pt x="3061126" y="2151439"/>
                  <a:pt x="3037025" y="2129729"/>
                  <a:pt x="3100039" y="2163336"/>
                </a:cubicBezTo>
                <a:cubicBezTo>
                  <a:pt x="3138287" y="2183735"/>
                  <a:pt x="3170428" y="2216534"/>
                  <a:pt x="3211551" y="2230243"/>
                </a:cubicBezTo>
                <a:cubicBezTo>
                  <a:pt x="3222702" y="2233960"/>
                  <a:pt x="3233253" y="2241165"/>
                  <a:pt x="3245005" y="2241395"/>
                </a:cubicBezTo>
                <a:lnTo>
                  <a:pt x="4348975" y="2252546"/>
                </a:lnTo>
                <a:lnTo>
                  <a:pt x="4906536" y="2241395"/>
                </a:lnTo>
                <a:cubicBezTo>
                  <a:pt x="4951272" y="2239952"/>
                  <a:pt x="4996613" y="2239751"/>
                  <a:pt x="5040351" y="2230243"/>
                </a:cubicBezTo>
                <a:cubicBezTo>
                  <a:pt x="5119895" y="2212951"/>
                  <a:pt x="5141069" y="2184726"/>
                  <a:pt x="5207619" y="2174487"/>
                </a:cubicBezTo>
                <a:cubicBezTo>
                  <a:pt x="5252927" y="2167516"/>
                  <a:pt x="5391383" y="2155754"/>
                  <a:pt x="5430644" y="2152185"/>
                </a:cubicBezTo>
                <a:cubicBezTo>
                  <a:pt x="5668488" y="2057049"/>
                  <a:pt x="5441356" y="2140280"/>
                  <a:pt x="6066263" y="2118731"/>
                </a:cubicBezTo>
                <a:cubicBezTo>
                  <a:pt x="6083504" y="2118136"/>
                  <a:pt x="6168306" y="2100553"/>
                  <a:pt x="6188927" y="2096429"/>
                </a:cubicBezTo>
                <a:cubicBezTo>
                  <a:pt x="6207512" y="2088995"/>
                  <a:pt x="6225693" y="2080456"/>
                  <a:pt x="6244683" y="2074126"/>
                </a:cubicBezTo>
                <a:cubicBezTo>
                  <a:pt x="6259222" y="2069279"/>
                  <a:pt x="6274938" y="2068356"/>
                  <a:pt x="6289288" y="2062975"/>
                </a:cubicBezTo>
                <a:cubicBezTo>
                  <a:pt x="6304853" y="2057138"/>
                  <a:pt x="6318328" y="2046510"/>
                  <a:pt x="6333893" y="2040673"/>
                </a:cubicBezTo>
                <a:cubicBezTo>
                  <a:pt x="6348243" y="2035292"/>
                  <a:pt x="6363958" y="2034368"/>
                  <a:pt x="6378497" y="2029522"/>
                </a:cubicBezTo>
                <a:cubicBezTo>
                  <a:pt x="6397487" y="2023192"/>
                  <a:pt x="6415264" y="2013549"/>
                  <a:pt x="6434254" y="2007219"/>
                </a:cubicBezTo>
                <a:cubicBezTo>
                  <a:pt x="6448793" y="2002373"/>
                  <a:pt x="6464629" y="2001760"/>
                  <a:pt x="6478858" y="1996068"/>
                </a:cubicBezTo>
                <a:cubicBezTo>
                  <a:pt x="6502010" y="1986807"/>
                  <a:pt x="6522614" y="1971875"/>
                  <a:pt x="6545766" y="1962614"/>
                </a:cubicBezTo>
                <a:cubicBezTo>
                  <a:pt x="6574975" y="1950931"/>
                  <a:pt x="6645333" y="1943611"/>
                  <a:pt x="6668429" y="1940312"/>
                </a:cubicBezTo>
                <a:cubicBezTo>
                  <a:pt x="6683297" y="1932878"/>
                  <a:pt x="6697411" y="1923690"/>
                  <a:pt x="6713034" y="1918009"/>
                </a:cubicBezTo>
                <a:cubicBezTo>
                  <a:pt x="6785773" y="1891559"/>
                  <a:pt x="6784140" y="1904758"/>
                  <a:pt x="6846849" y="1873404"/>
                </a:cubicBezTo>
                <a:cubicBezTo>
                  <a:pt x="6952181" y="1820738"/>
                  <a:pt x="6860623" y="1853945"/>
                  <a:pt x="6936058" y="1828800"/>
                </a:cubicBezTo>
                <a:cubicBezTo>
                  <a:pt x="6947209" y="1813932"/>
                  <a:pt x="6956370" y="1797337"/>
                  <a:pt x="6969512" y="1784195"/>
                </a:cubicBezTo>
                <a:cubicBezTo>
                  <a:pt x="6978989" y="1774718"/>
                  <a:pt x="6994386" y="1772188"/>
                  <a:pt x="7002966" y="1761892"/>
                </a:cubicBezTo>
                <a:cubicBezTo>
                  <a:pt x="7088002" y="1659848"/>
                  <a:pt x="6951124" y="1772894"/>
                  <a:pt x="7069873" y="1683834"/>
                </a:cubicBezTo>
                <a:cubicBezTo>
                  <a:pt x="7097375" y="1573823"/>
                  <a:pt x="7060719" y="1687938"/>
                  <a:pt x="7103327" y="1616926"/>
                </a:cubicBezTo>
                <a:cubicBezTo>
                  <a:pt x="7109375" y="1606847"/>
                  <a:pt x="7109848" y="1594277"/>
                  <a:pt x="7114478" y="1583473"/>
                </a:cubicBezTo>
                <a:cubicBezTo>
                  <a:pt x="7121026" y="1568194"/>
                  <a:pt x="7130232" y="1554147"/>
                  <a:pt x="7136780" y="1538868"/>
                </a:cubicBezTo>
                <a:cubicBezTo>
                  <a:pt x="7151133" y="1505378"/>
                  <a:pt x="7145583" y="1493677"/>
                  <a:pt x="7170234" y="1460809"/>
                </a:cubicBezTo>
                <a:cubicBezTo>
                  <a:pt x="7193942" y="1429199"/>
                  <a:pt x="7221860" y="1400970"/>
                  <a:pt x="7248293" y="1371600"/>
                </a:cubicBezTo>
                <a:cubicBezTo>
                  <a:pt x="7255326" y="1363785"/>
                  <a:pt x="7264484" y="1357852"/>
                  <a:pt x="7270595" y="1349297"/>
                </a:cubicBezTo>
                <a:cubicBezTo>
                  <a:pt x="7283193" y="1331660"/>
                  <a:pt x="7294356" y="1312927"/>
                  <a:pt x="7304049" y="1293541"/>
                </a:cubicBezTo>
                <a:cubicBezTo>
                  <a:pt x="7373215" y="1155209"/>
                  <a:pt x="7283607" y="1311447"/>
                  <a:pt x="7348654" y="1193180"/>
                </a:cubicBezTo>
                <a:cubicBezTo>
                  <a:pt x="7458759" y="992989"/>
                  <a:pt x="7403407" y="1060368"/>
                  <a:pt x="7515922" y="947853"/>
                </a:cubicBezTo>
                <a:cubicBezTo>
                  <a:pt x="7577045" y="825604"/>
                  <a:pt x="7496331" y="975280"/>
                  <a:pt x="7571678" y="869795"/>
                </a:cubicBezTo>
                <a:cubicBezTo>
                  <a:pt x="7581340" y="856268"/>
                  <a:pt x="7585427" y="839444"/>
                  <a:pt x="7593980" y="825190"/>
                </a:cubicBezTo>
                <a:cubicBezTo>
                  <a:pt x="7607771" y="802206"/>
                  <a:pt x="7624794" y="781267"/>
                  <a:pt x="7638585" y="758283"/>
                </a:cubicBezTo>
                <a:cubicBezTo>
                  <a:pt x="7679093" y="690771"/>
                  <a:pt x="7640594" y="733973"/>
                  <a:pt x="7683190" y="691375"/>
                </a:cubicBezTo>
                <a:cubicBezTo>
                  <a:pt x="7686907" y="657921"/>
                  <a:pt x="7684843" y="623306"/>
                  <a:pt x="7694341" y="591014"/>
                </a:cubicBezTo>
                <a:cubicBezTo>
                  <a:pt x="7714886" y="521161"/>
                  <a:pt x="7724532" y="516217"/>
                  <a:pt x="7761249" y="479502"/>
                </a:cubicBezTo>
                <a:cubicBezTo>
                  <a:pt x="7763599" y="469318"/>
                  <a:pt x="7790655" y="318305"/>
                  <a:pt x="7817005" y="278780"/>
                </a:cubicBezTo>
                <a:cubicBezTo>
                  <a:pt x="7828669" y="261285"/>
                  <a:pt x="7846742" y="249043"/>
                  <a:pt x="7861610" y="234175"/>
                </a:cubicBezTo>
                <a:cubicBezTo>
                  <a:pt x="7906674" y="98981"/>
                  <a:pt x="7865032" y="235503"/>
                  <a:pt x="7895063" y="100361"/>
                </a:cubicBezTo>
                <a:cubicBezTo>
                  <a:pt x="7897613" y="88886"/>
                  <a:pt x="7906214" y="66907"/>
                  <a:pt x="7906214" y="669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C9D9B81-A8E2-48C0-8E9D-DB06E8F41F6E}"/>
              </a:ext>
            </a:extLst>
          </p:cNvPr>
          <p:cNvSpPr txBox="1"/>
          <p:nvPr/>
        </p:nvSpPr>
        <p:spPr>
          <a:xfrm>
            <a:off x="2109439" y="2709745"/>
            <a:ext cx="33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X</a:t>
            </a:r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4B89FC3-51CF-4F9B-93D9-D35309312B6F}"/>
              </a:ext>
            </a:extLst>
          </p:cNvPr>
          <p:cNvSpPr txBox="1"/>
          <p:nvPr/>
        </p:nvSpPr>
        <p:spPr>
          <a:xfrm flipH="1">
            <a:off x="4005146" y="2620537"/>
            <a:ext cx="334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X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25F2976-7F14-47B6-A4FC-D421AB86F69C}"/>
              </a:ext>
            </a:extLst>
          </p:cNvPr>
          <p:cNvSpPr txBox="1"/>
          <p:nvPr/>
        </p:nvSpPr>
        <p:spPr>
          <a:xfrm>
            <a:off x="6014224" y="2641580"/>
            <a:ext cx="33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X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B298018-EA29-4BD9-916D-EA7674CF50C7}"/>
              </a:ext>
            </a:extLst>
          </p:cNvPr>
          <p:cNvSpPr txBox="1"/>
          <p:nvPr/>
        </p:nvSpPr>
        <p:spPr>
          <a:xfrm>
            <a:off x="7582829" y="2709745"/>
            <a:ext cx="278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X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X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64082D1-1351-4FCA-B711-C44D6A5B1E83}"/>
              </a:ext>
            </a:extLst>
          </p:cNvPr>
          <p:cNvSpPr txBox="1"/>
          <p:nvPr/>
        </p:nvSpPr>
        <p:spPr>
          <a:xfrm>
            <a:off x="2109439" y="2129883"/>
            <a:ext cx="33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AAEDEA5-9686-43C4-B159-7589551F60B5}"/>
              </a:ext>
            </a:extLst>
          </p:cNvPr>
          <p:cNvSpPr txBox="1"/>
          <p:nvPr/>
        </p:nvSpPr>
        <p:spPr>
          <a:xfrm>
            <a:off x="7582829" y="2272248"/>
            <a:ext cx="33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FC9EFD1-E7A9-44CA-B76B-C9D3C4721437}"/>
              </a:ext>
            </a:extLst>
          </p:cNvPr>
          <p:cNvSpPr txBox="1"/>
          <p:nvPr/>
        </p:nvSpPr>
        <p:spPr>
          <a:xfrm>
            <a:off x="6014224" y="2254222"/>
            <a:ext cx="33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738BF52-5D22-4749-A8BF-E06F79136068}"/>
              </a:ext>
            </a:extLst>
          </p:cNvPr>
          <p:cNvSpPr txBox="1"/>
          <p:nvPr/>
        </p:nvSpPr>
        <p:spPr>
          <a:xfrm>
            <a:off x="4005146" y="2227645"/>
            <a:ext cx="33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C071EB2-664A-4702-9241-17143C91903D}"/>
              </a:ext>
            </a:extLst>
          </p:cNvPr>
          <p:cNvSpPr txBox="1">
            <a:spLocks/>
          </p:cNvSpPr>
          <p:nvPr/>
        </p:nvSpPr>
        <p:spPr>
          <a:xfrm>
            <a:off x="913775" y="1"/>
            <a:ext cx="9276705" cy="6705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Mål vandhastigheden </a:t>
            </a:r>
          </a:p>
          <a:p>
            <a:r>
              <a:rPr lang="da-DK" dirty="0"/>
              <a:t>Men Hvor? </a:t>
            </a:r>
          </a:p>
        </p:txBody>
      </p:sp>
    </p:spTree>
    <p:extLst>
      <p:ext uri="{BB962C8B-B14F-4D97-AF65-F5344CB8AC3E}">
        <p14:creationId xmlns:p14="http://schemas.microsoft.com/office/powerpoint/2010/main" val="40680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81197AA4-EE81-4DF8-8320-874DFAFF6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13929"/>
              </p:ext>
            </p:extLst>
          </p:nvPr>
        </p:nvGraphicFramePr>
        <p:xfrm>
          <a:off x="0" y="719666"/>
          <a:ext cx="12192003" cy="428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0400976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28548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532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48227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2872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78449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427320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57702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1628069"/>
                    </a:ext>
                  </a:extLst>
                </a:gridCol>
              </a:tblGrid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M fra bred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84935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Dybde (i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84230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Vand-hastighed</a:t>
                      </a:r>
                    </a:p>
                    <a:p>
                      <a:r>
                        <a:rPr lang="da-DK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971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14129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Midt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1936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Bund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03388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Bund-sediment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74632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3934F48A-D1D6-4421-8B69-320B2B8828FD}"/>
              </a:ext>
            </a:extLst>
          </p:cNvPr>
          <p:cNvSpPr/>
          <p:nvPr/>
        </p:nvSpPr>
        <p:spPr>
          <a:xfrm>
            <a:off x="0" y="0"/>
            <a:ext cx="58826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Vandløbets bredde: _____________8,3 m_______________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5076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græs, vand, natur, vandløb&#10;&#10;Automatisk genereret beskrivelse">
            <a:extLst>
              <a:ext uri="{FF2B5EF4-FFF2-40B4-BE49-F238E27FC236}">
                <a16:creationId xmlns:a16="http://schemas.microsoft.com/office/drawing/2014/main" id="{735CCA10-5D87-48FF-8CEB-DC955CA0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7" y="742598"/>
            <a:ext cx="10871823" cy="6115401"/>
          </a:xfrm>
          <a:prstGeom prst="rect">
            <a:avLst/>
          </a:prstGeom>
        </p:spPr>
      </p:pic>
      <p:sp>
        <p:nvSpPr>
          <p:cNvPr id="3" name="Smilende ansigt 2">
            <a:extLst>
              <a:ext uri="{FF2B5EF4-FFF2-40B4-BE49-F238E27FC236}">
                <a16:creationId xmlns:a16="http://schemas.microsoft.com/office/drawing/2014/main" id="{74317761-B456-4351-A9B8-59B814DAA9F6}"/>
              </a:ext>
            </a:extLst>
          </p:cNvPr>
          <p:cNvSpPr/>
          <p:nvPr/>
        </p:nvSpPr>
        <p:spPr>
          <a:xfrm>
            <a:off x="2712094" y="3271978"/>
            <a:ext cx="975360" cy="914400"/>
          </a:xfrm>
          <a:prstGeom prst="smileyFac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Smilende ansigt 3">
            <a:extLst>
              <a:ext uri="{FF2B5EF4-FFF2-40B4-BE49-F238E27FC236}">
                <a16:creationId xmlns:a16="http://schemas.microsoft.com/office/drawing/2014/main" id="{FE93FBD7-AA74-4B1C-A8D6-F75624C9502B}"/>
              </a:ext>
            </a:extLst>
          </p:cNvPr>
          <p:cNvSpPr/>
          <p:nvPr/>
        </p:nvSpPr>
        <p:spPr>
          <a:xfrm>
            <a:off x="8899534" y="4379418"/>
            <a:ext cx="97536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94705DD6-4CE4-402D-8469-34DD11FEDF8E}"/>
              </a:ext>
            </a:extLst>
          </p:cNvPr>
          <p:cNvCxnSpPr>
            <a:cxnSpLocks/>
          </p:cNvCxnSpPr>
          <p:nvPr/>
        </p:nvCxnSpPr>
        <p:spPr>
          <a:xfrm>
            <a:off x="3687454" y="4053840"/>
            <a:ext cx="5019666" cy="1036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nde ansigt 5">
            <a:extLst>
              <a:ext uri="{FF2B5EF4-FFF2-40B4-BE49-F238E27FC236}">
                <a16:creationId xmlns:a16="http://schemas.microsoft.com/office/drawing/2014/main" id="{18A6D890-7243-4EAF-AA68-790E07980C0C}"/>
              </a:ext>
            </a:extLst>
          </p:cNvPr>
          <p:cNvSpPr/>
          <p:nvPr/>
        </p:nvSpPr>
        <p:spPr>
          <a:xfrm>
            <a:off x="5933440" y="3271978"/>
            <a:ext cx="97536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33634F2-2273-4E77-9221-0DE63316422E}"/>
              </a:ext>
            </a:extLst>
          </p:cNvPr>
          <p:cNvSpPr txBox="1"/>
          <p:nvPr/>
        </p:nvSpPr>
        <p:spPr>
          <a:xfrm>
            <a:off x="4111164" y="3972100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DD39BB0-3E30-4E55-8A6A-520710FDA3C4}"/>
              </a:ext>
            </a:extLst>
          </p:cNvPr>
          <p:cNvSpPr txBox="1"/>
          <p:nvPr/>
        </p:nvSpPr>
        <p:spPr>
          <a:xfrm>
            <a:off x="4618852" y="4112094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882142B-2D48-40F9-BC94-E91CC7535AB2}"/>
              </a:ext>
            </a:extLst>
          </p:cNvPr>
          <p:cNvSpPr txBox="1"/>
          <p:nvPr/>
        </p:nvSpPr>
        <p:spPr>
          <a:xfrm>
            <a:off x="5147988" y="4202668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E5D0599-9DB0-4E04-8994-847329D00C28}"/>
              </a:ext>
            </a:extLst>
          </p:cNvPr>
          <p:cNvSpPr txBox="1"/>
          <p:nvPr/>
        </p:nvSpPr>
        <p:spPr>
          <a:xfrm>
            <a:off x="7772084" y="4792866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0197B77-0B4B-44C9-9856-1206A3067FB4}"/>
              </a:ext>
            </a:extLst>
          </p:cNvPr>
          <p:cNvSpPr txBox="1"/>
          <p:nvPr/>
        </p:nvSpPr>
        <p:spPr>
          <a:xfrm>
            <a:off x="6359689" y="4465499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3980CDE-ECBF-4D28-BAC4-A4F22A47DEB6}"/>
              </a:ext>
            </a:extLst>
          </p:cNvPr>
          <p:cNvSpPr txBox="1"/>
          <p:nvPr/>
        </p:nvSpPr>
        <p:spPr>
          <a:xfrm>
            <a:off x="7008210" y="4631632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6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BE37B6D-8761-483B-BA55-3D691DC5138C}"/>
              </a:ext>
            </a:extLst>
          </p:cNvPr>
          <p:cNvSpPr txBox="1"/>
          <p:nvPr/>
        </p:nvSpPr>
        <p:spPr>
          <a:xfrm>
            <a:off x="8427872" y="4941513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F104A36-3435-4BB0-AEF8-074ED769CE31}"/>
              </a:ext>
            </a:extLst>
          </p:cNvPr>
          <p:cNvSpPr txBox="1"/>
          <p:nvPr/>
        </p:nvSpPr>
        <p:spPr>
          <a:xfrm>
            <a:off x="5764549" y="4351771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4</a:t>
            </a:r>
          </a:p>
        </p:txBody>
      </p:sp>
      <p:sp>
        <p:nvSpPr>
          <p:cNvPr id="29" name="Pil: højre 28">
            <a:extLst>
              <a:ext uri="{FF2B5EF4-FFF2-40B4-BE49-F238E27FC236}">
                <a16:creationId xmlns:a16="http://schemas.microsoft.com/office/drawing/2014/main" id="{57F11DAB-FB93-47C5-8041-873047BB6F9D}"/>
              </a:ext>
            </a:extLst>
          </p:cNvPr>
          <p:cNvSpPr/>
          <p:nvPr/>
        </p:nvSpPr>
        <p:spPr>
          <a:xfrm rot="18773208">
            <a:off x="3820894" y="5956091"/>
            <a:ext cx="159591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43F5F19-1AF0-4F49-8A8E-B4E913856DEE}"/>
              </a:ext>
            </a:extLst>
          </p:cNvPr>
          <p:cNvSpPr/>
          <p:nvPr/>
        </p:nvSpPr>
        <p:spPr>
          <a:xfrm>
            <a:off x="5553155" y="6278994"/>
            <a:ext cx="1587062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Strømretning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88163CDF-C5F0-4E7A-A47F-0B6D1627441C}"/>
              </a:ext>
            </a:extLst>
          </p:cNvPr>
          <p:cNvSpPr txBox="1">
            <a:spLocks/>
          </p:cNvSpPr>
          <p:nvPr/>
        </p:nvSpPr>
        <p:spPr>
          <a:xfrm>
            <a:off x="913775" y="1"/>
            <a:ext cx="9276705" cy="6705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Undersøg bundsedimentet 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212073D-B7AE-40BE-A5F6-9B735C5B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06" y="600357"/>
            <a:ext cx="1868269" cy="1868269"/>
          </a:xfrm>
          <a:prstGeom prst="rect">
            <a:avLst/>
          </a:prstGeom>
        </p:spPr>
      </p:pic>
      <p:pic>
        <p:nvPicPr>
          <p:cNvPr id="16" name="Billede 15" descr="Et billede, der indeholder udendørs, rider, barn, tæppe&#10;&#10;Automatisk genereret beskrivelse">
            <a:extLst>
              <a:ext uri="{FF2B5EF4-FFF2-40B4-BE49-F238E27FC236}">
                <a16:creationId xmlns:a16="http://schemas.microsoft.com/office/drawing/2014/main" id="{05EFB913-0942-4B14-A75B-C32D31600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454" y="585928"/>
            <a:ext cx="1897126" cy="1897126"/>
          </a:xfrm>
          <a:prstGeom prst="rect">
            <a:avLst/>
          </a:prstGeom>
        </p:spPr>
      </p:pic>
      <p:pic>
        <p:nvPicPr>
          <p:cNvPr id="18" name="Billede 17" descr="Et billede, der indeholder udendørs, græs, natur, vand&#10;&#10;Automatisk genereret beskrivelse">
            <a:extLst>
              <a:ext uri="{FF2B5EF4-FFF2-40B4-BE49-F238E27FC236}">
                <a16:creationId xmlns:a16="http://schemas.microsoft.com/office/drawing/2014/main" id="{4377C13B-334C-48B3-BDBE-A3ADA2EF42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32" b="21651"/>
          <a:stretch/>
        </p:blipFill>
        <p:spPr>
          <a:xfrm>
            <a:off x="5973166" y="571561"/>
            <a:ext cx="2033410" cy="1897065"/>
          </a:xfrm>
          <a:prstGeom prst="rect">
            <a:avLst/>
          </a:prstGeom>
        </p:spPr>
      </p:pic>
      <p:sp>
        <p:nvSpPr>
          <p:cNvPr id="19" name="Taleboble: oval 18">
            <a:extLst>
              <a:ext uri="{FF2B5EF4-FFF2-40B4-BE49-F238E27FC236}">
                <a16:creationId xmlns:a16="http://schemas.microsoft.com/office/drawing/2014/main" id="{7F13AAF4-B47A-4BB8-B1BE-0746B96336C4}"/>
              </a:ext>
            </a:extLst>
          </p:cNvPr>
          <p:cNvSpPr/>
          <p:nvPr/>
        </p:nvSpPr>
        <p:spPr>
          <a:xfrm>
            <a:off x="1463649" y="335280"/>
            <a:ext cx="1123434" cy="6356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Grus</a:t>
            </a:r>
          </a:p>
        </p:txBody>
      </p:sp>
      <p:sp>
        <p:nvSpPr>
          <p:cNvPr id="31" name="Taleboble: oval 30">
            <a:extLst>
              <a:ext uri="{FF2B5EF4-FFF2-40B4-BE49-F238E27FC236}">
                <a16:creationId xmlns:a16="http://schemas.microsoft.com/office/drawing/2014/main" id="{10C01601-4844-410A-9969-FDA43B634CF2}"/>
              </a:ext>
            </a:extLst>
          </p:cNvPr>
          <p:cNvSpPr/>
          <p:nvPr/>
        </p:nvSpPr>
        <p:spPr>
          <a:xfrm>
            <a:off x="4586271" y="383358"/>
            <a:ext cx="1123434" cy="6356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Sand</a:t>
            </a:r>
          </a:p>
        </p:txBody>
      </p:sp>
      <p:sp>
        <p:nvSpPr>
          <p:cNvPr id="32" name="Taleboble: oval 31">
            <a:extLst>
              <a:ext uri="{FF2B5EF4-FFF2-40B4-BE49-F238E27FC236}">
                <a16:creationId xmlns:a16="http://schemas.microsoft.com/office/drawing/2014/main" id="{F134341E-7B10-4CFB-ADC2-05B3DD20B11D}"/>
              </a:ext>
            </a:extLst>
          </p:cNvPr>
          <p:cNvSpPr/>
          <p:nvPr/>
        </p:nvSpPr>
        <p:spPr>
          <a:xfrm>
            <a:off x="6813395" y="388196"/>
            <a:ext cx="1318249" cy="6356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Mudder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6986605B-A2AB-4DC1-90B9-ACA2B8A027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57" t="13804" r="41844" b="12787"/>
          <a:stretch/>
        </p:blipFill>
        <p:spPr>
          <a:xfrm>
            <a:off x="5945847" y="4097575"/>
            <a:ext cx="926879" cy="23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53B72-0A9D-40DA-9784-0DCFEF55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00FA1-64A9-4B05-97FF-02B964B7F9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AT undersøg vandhastighed, tværsnit og bundsediment og bestemme hvilket stadie vandløbet er i. </a:t>
            </a:r>
          </a:p>
        </p:txBody>
      </p:sp>
    </p:spTree>
    <p:extLst>
      <p:ext uri="{BB962C8B-B14F-4D97-AF65-F5344CB8AC3E}">
        <p14:creationId xmlns:p14="http://schemas.microsoft.com/office/powerpoint/2010/main" val="1965522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81197AA4-EE81-4DF8-8320-874DFAFF6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4686"/>
              </p:ext>
            </p:extLst>
          </p:nvPr>
        </p:nvGraphicFramePr>
        <p:xfrm>
          <a:off x="0" y="719666"/>
          <a:ext cx="12192003" cy="433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0400976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28548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532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48227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2872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78449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427320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57702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1628069"/>
                    </a:ext>
                  </a:extLst>
                </a:gridCol>
              </a:tblGrid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M fra bred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84935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Dybde (i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84230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Vand-hastighed</a:t>
                      </a:r>
                    </a:p>
                    <a:p>
                      <a:r>
                        <a:rPr lang="da-DK" dirty="0"/>
                        <a:t>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971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14129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Midt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1936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Bund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03388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Bund-sediment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Mudder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Sand og grus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Sand og grus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Sand og grus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Sand og grus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Sand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Mudder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74632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3934F48A-D1D6-4421-8B69-320B2B8828FD}"/>
              </a:ext>
            </a:extLst>
          </p:cNvPr>
          <p:cNvSpPr/>
          <p:nvPr/>
        </p:nvSpPr>
        <p:spPr>
          <a:xfrm>
            <a:off x="0" y="0"/>
            <a:ext cx="58826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Vandløbets bredde: _____________8,3 m_______________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6737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A9611-9615-44C1-8221-FC3227C7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Resultater: </a:t>
            </a:r>
            <a:r>
              <a:rPr lang="da-DK" dirty="0"/>
              <a:t>Indsæt dine uforarbejdede resultater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E2F2DB-FA4A-4F13-A222-944014958D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a-DK" dirty="0"/>
              <a:t>Billeder af vandløbet</a:t>
            </a:r>
          </a:p>
          <a:p>
            <a:pPr lvl="0"/>
            <a:r>
              <a:rPr lang="da-DK" dirty="0"/>
              <a:t>Vandløbsbredden</a:t>
            </a:r>
          </a:p>
          <a:p>
            <a:pPr lvl="0"/>
            <a:r>
              <a:rPr lang="da-DK" dirty="0"/>
              <a:t>Vanddybden for hver meter</a:t>
            </a:r>
          </a:p>
          <a:p>
            <a:pPr lvl="0"/>
            <a:r>
              <a:rPr lang="da-DK" dirty="0"/>
              <a:t>Vandløbsbunden for hver meter: fint- eller grovkornet?</a:t>
            </a:r>
          </a:p>
          <a:p>
            <a:pPr lvl="0"/>
            <a:r>
              <a:rPr lang="da-DK" dirty="0"/>
              <a:t>Vandhastigheden tæt ved vandløbsbredden og i midten af vandløbet (ved bunden, i midten og i toppen)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975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8207D-D868-455E-AA57-4301E626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Resultatbehandling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5DED10-1E84-41D2-9E10-B6D1AAAA46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a-DK" dirty="0"/>
              <a:t>Udregn den gennemsnitlige vandhastighed</a:t>
            </a:r>
          </a:p>
          <a:p>
            <a:pPr lvl="0"/>
            <a:r>
              <a:rPr lang="da-DK" dirty="0"/>
              <a:t>Udregn tværsnitsarealet af vandløbet – det nemmeste er at bruge </a:t>
            </a:r>
            <a:r>
              <a:rPr lang="da-DK" dirty="0" err="1"/>
              <a:t>geogebra</a:t>
            </a:r>
            <a:endParaRPr lang="da-DK" dirty="0"/>
          </a:p>
          <a:p>
            <a:pPr lvl="0"/>
            <a:r>
              <a:rPr lang="da-DK" dirty="0"/>
              <a:t>Udregn vandføringen (formel s. 232)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86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50657-615A-48C8-85C6-1B0AC6B0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4FEAF1-D2EA-44E6-8372-5854243E44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a-DK" dirty="0"/>
              <a:t>Hvor var den største og mindste vandhastighed? Hvorfor her?</a:t>
            </a:r>
          </a:p>
          <a:p>
            <a:pPr lvl="0"/>
            <a:r>
              <a:rPr lang="da-DK" dirty="0"/>
              <a:t>Er der en sammenhæng mellem bundsedimenterne og vandhastigheden? Hvilken? Hvorfor?</a:t>
            </a:r>
          </a:p>
          <a:p>
            <a:pPr lvl="0"/>
            <a:r>
              <a:rPr lang="da-DK" dirty="0"/>
              <a:t>På hvilket af vandløbets stadier er målingerne foretaget? Hvordan kan du se det (ud fra dine data/observationer på stedet)?</a:t>
            </a:r>
          </a:p>
          <a:p>
            <a:pPr lvl="0"/>
            <a:r>
              <a:rPr lang="da-DK" dirty="0"/>
              <a:t>På hvilke af vandløbets stadier er de vedlagte billeder taget (næste side)? Hvordan kan du se det?</a:t>
            </a:r>
          </a:p>
          <a:p>
            <a:pPr lvl="0"/>
            <a:r>
              <a:rPr lang="da-DK" dirty="0"/>
              <a:t>Vil du forvente at vandføringen er den samme/større/mindre på andre tidspunkter af året? Inddrag fig. 12.36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7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A7E6A6F-42B3-465B-AC1C-3337A4C7F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1" t="11495" r="776" b="6054"/>
          <a:stretch/>
        </p:blipFill>
        <p:spPr>
          <a:xfrm>
            <a:off x="-31152" y="28878"/>
            <a:ext cx="12128559" cy="674784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119B43F-677E-4C7D-A58B-C408388D51A3}"/>
              </a:ext>
            </a:extLst>
          </p:cNvPr>
          <p:cNvSpPr/>
          <p:nvPr/>
        </p:nvSpPr>
        <p:spPr>
          <a:xfrm>
            <a:off x="1513840" y="3901440"/>
            <a:ext cx="1036320" cy="894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0B7DD5-A826-4CA1-B75D-8D8B940FBADC}"/>
              </a:ext>
            </a:extLst>
          </p:cNvPr>
          <p:cNvSpPr/>
          <p:nvPr/>
        </p:nvSpPr>
        <p:spPr>
          <a:xfrm>
            <a:off x="2692400" y="4257040"/>
            <a:ext cx="2407920" cy="74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Undersøgelsesområde</a:t>
            </a:r>
          </a:p>
          <a:p>
            <a:pPr algn="ctr"/>
            <a:r>
              <a:rPr lang="da-DK" dirty="0"/>
              <a:t>- Kvantitative målinger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1F58C86-640A-4444-8F73-A96882448585}"/>
              </a:ext>
            </a:extLst>
          </p:cNvPr>
          <p:cNvSpPr/>
          <p:nvPr/>
        </p:nvSpPr>
        <p:spPr>
          <a:xfrm rot="2303876">
            <a:off x="3330374" y="-265188"/>
            <a:ext cx="1625600" cy="47625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FC6FA3F-6C03-4AE7-AFB7-D484A6638F7B}"/>
              </a:ext>
            </a:extLst>
          </p:cNvPr>
          <p:cNvSpPr/>
          <p:nvPr/>
        </p:nvSpPr>
        <p:spPr>
          <a:xfrm>
            <a:off x="5008880" y="2600960"/>
            <a:ext cx="2407920" cy="828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Observationsområde</a:t>
            </a:r>
          </a:p>
          <a:p>
            <a:pPr algn="ctr"/>
            <a:r>
              <a:rPr lang="da-DK" dirty="0"/>
              <a:t>- Kvalitative data</a:t>
            </a:r>
          </a:p>
        </p:txBody>
      </p:sp>
    </p:spTree>
    <p:extLst>
      <p:ext uri="{BB962C8B-B14F-4D97-AF65-F5344CB8AC3E}">
        <p14:creationId xmlns:p14="http://schemas.microsoft.com/office/powerpoint/2010/main" val="12938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2006F23-BCF7-4CE2-A228-56FA80652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8" t="10269" b="9732"/>
          <a:stretch/>
        </p:blipFill>
        <p:spPr>
          <a:xfrm>
            <a:off x="0" y="330591"/>
            <a:ext cx="12192000" cy="652740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926BE2A-4A6B-4712-9DCD-F545F8795583}"/>
              </a:ext>
            </a:extLst>
          </p:cNvPr>
          <p:cNvSpPr/>
          <p:nvPr/>
        </p:nvSpPr>
        <p:spPr>
          <a:xfrm>
            <a:off x="0" y="0"/>
            <a:ext cx="4947920" cy="135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Indkildevej, udsigt mod syd</a:t>
            </a:r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B9732C4F-1EDC-493D-8F4C-24CBE2D66347}"/>
              </a:ext>
            </a:extLst>
          </p:cNvPr>
          <p:cNvSpPr/>
          <p:nvPr/>
        </p:nvSpPr>
        <p:spPr>
          <a:xfrm rot="6954873">
            <a:off x="3701590" y="4028380"/>
            <a:ext cx="159591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A3A70E2-DC3A-42CF-90B0-D3EA65A91AA1}"/>
              </a:ext>
            </a:extLst>
          </p:cNvPr>
          <p:cNvSpPr/>
          <p:nvPr/>
        </p:nvSpPr>
        <p:spPr>
          <a:xfrm>
            <a:off x="5202622" y="3804745"/>
            <a:ext cx="1587062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Strømretning</a:t>
            </a:r>
          </a:p>
        </p:txBody>
      </p:sp>
    </p:spTree>
    <p:extLst>
      <p:ext uri="{BB962C8B-B14F-4D97-AF65-F5344CB8AC3E}">
        <p14:creationId xmlns:p14="http://schemas.microsoft.com/office/powerpoint/2010/main" val="37795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6B77DF1-1797-4AE0-9725-5A0A8009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4" t="10729" r="1379" b="10038"/>
          <a:stretch/>
        </p:blipFill>
        <p:spPr>
          <a:xfrm>
            <a:off x="0" y="130933"/>
            <a:ext cx="12192000" cy="672706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2A81052-5CDC-43E0-AC04-8A96447982E8}"/>
              </a:ext>
            </a:extLst>
          </p:cNvPr>
          <p:cNvSpPr/>
          <p:nvPr/>
        </p:nvSpPr>
        <p:spPr>
          <a:xfrm>
            <a:off x="0" y="0"/>
            <a:ext cx="4947920" cy="135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Indkildevej, udsigt mod nord</a:t>
            </a:r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A0EDE3BB-3719-4A3C-8EDC-901D12FC03B6}"/>
              </a:ext>
            </a:extLst>
          </p:cNvPr>
          <p:cNvSpPr/>
          <p:nvPr/>
        </p:nvSpPr>
        <p:spPr>
          <a:xfrm rot="18773208">
            <a:off x="6549892" y="4532876"/>
            <a:ext cx="159591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DF7E49B-D6F5-43D2-BB1D-D2991A7CBBC7}"/>
              </a:ext>
            </a:extLst>
          </p:cNvPr>
          <p:cNvSpPr/>
          <p:nvPr/>
        </p:nvSpPr>
        <p:spPr>
          <a:xfrm>
            <a:off x="8282153" y="4855779"/>
            <a:ext cx="1587062" cy="50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Strømretning</a:t>
            </a:r>
          </a:p>
        </p:txBody>
      </p:sp>
    </p:spTree>
    <p:extLst>
      <p:ext uri="{BB962C8B-B14F-4D97-AF65-F5344CB8AC3E}">
        <p14:creationId xmlns:p14="http://schemas.microsoft.com/office/powerpoint/2010/main" val="5864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DCA49-7518-4959-93A7-8F6462A0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Teori – skriv selv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AF0DF3-C576-4952-8E6B-BF06DB0A4C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/>
              <a:t>Forklar hvor vandløbets vand kommer fra – brug her begreberne ”opland”, ”overfladisk afstrømning”, ”grundvand”, ”dræn” og ”vandføring”</a:t>
            </a:r>
          </a:p>
          <a:p>
            <a:pPr lvl="0"/>
            <a:r>
              <a:rPr lang="da-DK" dirty="0"/>
              <a:t>Skriv om vandløbets tre stadier, og kom for hvert stadie ind på vandløbets form, vandhastighed og bundmateriale</a:t>
            </a:r>
          </a:p>
          <a:p>
            <a:pPr lvl="0"/>
            <a:r>
              <a:rPr lang="da-DK" dirty="0"/>
              <a:t>Skriv om vandløbenes form i dag – naturlige eller menneskeskabte – og om årsagerne til udretning af vandløbene og årsagerne til genslyngning. </a:t>
            </a:r>
          </a:p>
          <a:p>
            <a:pPr lvl="0"/>
            <a:r>
              <a:rPr lang="da-DK" dirty="0"/>
              <a:t>Skriv kort om vores case – </a:t>
            </a:r>
            <a:r>
              <a:rPr lang="da-DK" dirty="0" err="1"/>
              <a:t>Østeråen</a:t>
            </a:r>
            <a:r>
              <a:rPr lang="da-DK" dirty="0"/>
              <a:t> – er den udrettet eller naturligt slynget? Søg selv information (brug evt. de to foldere fra dagens lektie)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11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28A81-A055-472C-A399-4DE255A7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Materialer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2AD178-EBF1-43F5-866C-3098A4FA06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32556"/>
            <a:ext cx="3780146" cy="3424107"/>
          </a:xfrm>
        </p:spPr>
        <p:txBody>
          <a:bodyPr/>
          <a:lstStyle/>
          <a:p>
            <a:r>
              <a:rPr lang="da-DK" dirty="0"/>
              <a:t>Målebånd </a:t>
            </a:r>
          </a:p>
          <a:p>
            <a:r>
              <a:rPr lang="da-DK" dirty="0"/>
              <a:t>Tommestok</a:t>
            </a:r>
          </a:p>
          <a:p>
            <a:r>
              <a:rPr lang="da-DK" dirty="0" err="1"/>
              <a:t>Datalogger</a:t>
            </a:r>
            <a:endParaRPr lang="da-DK" dirty="0"/>
          </a:p>
          <a:p>
            <a:r>
              <a:rPr lang="da-DK" dirty="0"/>
              <a:t>Strømhastighedsmåler</a:t>
            </a:r>
          </a:p>
          <a:p>
            <a:r>
              <a:rPr lang="da-DK" dirty="0"/>
              <a:t>Vaders </a:t>
            </a:r>
          </a:p>
          <a:p>
            <a:r>
              <a:rPr lang="da-DK" dirty="0"/>
              <a:t>redningsvest</a:t>
            </a:r>
          </a:p>
        </p:txBody>
      </p:sp>
      <p:pic>
        <p:nvPicPr>
          <p:cNvPr id="5" name="Billede 4" descr="Et billede, der indeholder monitor, mobiltelefon&#10;&#10;Automatisk genereret beskrivelse">
            <a:extLst>
              <a:ext uri="{FF2B5EF4-FFF2-40B4-BE49-F238E27FC236}">
                <a16:creationId xmlns:a16="http://schemas.microsoft.com/office/drawing/2014/main" id="{FE351738-1CBF-43E8-9E72-B5C8E377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-20508"/>
            <a:ext cx="2019300" cy="32004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1BD7722-906B-48DB-89B0-E51D06423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9" t="6430" r="21155" b="7848"/>
          <a:stretch/>
        </p:blipFill>
        <p:spPr>
          <a:xfrm>
            <a:off x="4865842" y="2488765"/>
            <a:ext cx="4879972" cy="430908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5C32FD9-8C39-483F-AD21-21D601C4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95" y="159185"/>
            <a:ext cx="1644407" cy="2055509"/>
          </a:xfrm>
          <a:prstGeom prst="rect">
            <a:avLst/>
          </a:prstGeom>
        </p:spPr>
      </p:pic>
      <p:pic>
        <p:nvPicPr>
          <p:cNvPr id="10" name="Billede 9" descr="Et billede, der indeholder træ&#10;&#10;Automatisk genereret beskrivelse">
            <a:extLst>
              <a:ext uri="{FF2B5EF4-FFF2-40B4-BE49-F238E27FC236}">
                <a16:creationId xmlns:a16="http://schemas.microsoft.com/office/drawing/2014/main" id="{E0FEB284-69E2-4D76-BDB0-2B5570CF0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681" y="-63873"/>
            <a:ext cx="1828804" cy="182880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F27CAAD-77AF-41F6-AE26-CE1B90AE33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57" t="13804" r="41844" b="12787"/>
          <a:stretch/>
        </p:blipFill>
        <p:spPr>
          <a:xfrm>
            <a:off x="10761974" y="3300409"/>
            <a:ext cx="1430026" cy="3557591"/>
          </a:xfrm>
          <a:prstGeom prst="rect">
            <a:avLst/>
          </a:prstGeom>
        </p:spPr>
      </p:pic>
      <p:pic>
        <p:nvPicPr>
          <p:cNvPr id="11" name="Billede 10" descr="Et billede, der indeholder beklædning&#10;&#10;Automatisk genereret beskrivelse">
            <a:extLst>
              <a:ext uri="{FF2B5EF4-FFF2-40B4-BE49-F238E27FC236}">
                <a16:creationId xmlns:a16="http://schemas.microsoft.com/office/drawing/2014/main" id="{638D53D4-791C-4EFE-BDE0-6D5FF9E5B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2024" y="4764110"/>
            <a:ext cx="2596057" cy="21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BF81B-7BC4-4C7E-A7DA-E58CF3C0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4693A3-C84B-4509-A28C-42A82D21FE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Ifør dig vaders og redningsvest</a:t>
            </a:r>
          </a:p>
          <a:p>
            <a:r>
              <a:rPr lang="da-DK" dirty="0"/>
              <a:t>Mål bredden af vandløbet</a:t>
            </a:r>
          </a:p>
          <a:p>
            <a:r>
              <a:rPr lang="da-DK" dirty="0"/>
              <a:t>Mål dybden af vandløbet for hver 1 m</a:t>
            </a:r>
          </a:p>
          <a:p>
            <a:r>
              <a:rPr lang="da-DK" dirty="0"/>
              <a:t>Mål vandhastigheden – både i Bunden, midten og toppen af vandet for hver 2 m </a:t>
            </a:r>
          </a:p>
          <a:p>
            <a:r>
              <a:rPr lang="da-DK" dirty="0"/>
              <a:t>Registrér bundsedimentet de samme steder som strømhastigheden måles. Dette gøres bare ved at trampe i bunden og lave en vurdering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FE77E55-6EC7-4B3A-B18B-12177078F043}"/>
              </a:ext>
            </a:extLst>
          </p:cNvPr>
          <p:cNvSpPr/>
          <p:nvPr/>
        </p:nvSpPr>
        <p:spPr>
          <a:xfrm>
            <a:off x="8933793" y="409903"/>
            <a:ext cx="2963917" cy="3019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Vandhastigheden er højest i toppen, hvor der ikke er modstand (vandet bremses ikke), men lavere ved bunden og kanten, hvor den bremses af sten og planter</a:t>
            </a:r>
          </a:p>
        </p:txBody>
      </p:sp>
    </p:spTree>
    <p:extLst>
      <p:ext uri="{BB962C8B-B14F-4D97-AF65-F5344CB8AC3E}">
        <p14:creationId xmlns:p14="http://schemas.microsoft.com/office/powerpoint/2010/main" val="35896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81197AA4-EE81-4DF8-8320-874DFAFF6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81579"/>
              </p:ext>
            </p:extLst>
          </p:nvPr>
        </p:nvGraphicFramePr>
        <p:xfrm>
          <a:off x="0" y="719666"/>
          <a:ext cx="12192003" cy="423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0400976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28548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532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48227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2872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78449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427320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57702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1628069"/>
                    </a:ext>
                  </a:extLst>
                </a:gridCol>
              </a:tblGrid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M fra bred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84935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Dybde (i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84230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Vand-hastighed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971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14129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Midt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19363"/>
                  </a:ext>
                </a:extLst>
              </a:tr>
              <a:tr h="501466">
                <a:tc>
                  <a:txBody>
                    <a:bodyPr/>
                    <a:lstStyle/>
                    <a:p>
                      <a:r>
                        <a:rPr lang="da-DK" dirty="0"/>
                        <a:t>- Bund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03388"/>
                  </a:ext>
                </a:extLst>
              </a:tr>
              <a:tr h="865543">
                <a:tc>
                  <a:txBody>
                    <a:bodyPr/>
                    <a:lstStyle/>
                    <a:p>
                      <a:r>
                        <a:rPr lang="da-DK" dirty="0"/>
                        <a:t>Bund-sediment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74632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3934F48A-D1D6-4421-8B69-320B2B8828FD}"/>
              </a:ext>
            </a:extLst>
          </p:cNvPr>
          <p:cNvSpPr/>
          <p:nvPr/>
        </p:nvSpPr>
        <p:spPr>
          <a:xfrm>
            <a:off x="0" y="0"/>
            <a:ext cx="58826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Vandløbets bredde: 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81715238"/>
      </p:ext>
    </p:extLst>
  </p:cSld>
  <p:clrMapOvr>
    <a:masterClrMapping/>
  </p:clrMapOvr>
</p:sld>
</file>

<file path=ppt/theme/theme1.xml><?xml version="1.0" encoding="utf-8"?>
<a:theme xmlns:a="http://schemas.openxmlformats.org/drawingml/2006/main" name="Dråb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TM04033925[[fn=Dråbe]]</Template>
  <TotalTime>4353</TotalTime>
  <Words>818</Words>
  <Application>Microsoft Office PowerPoint</Application>
  <PresentationFormat>Widescreen</PresentationFormat>
  <Paragraphs>270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6" baseType="lpstr">
      <vt:lpstr>Arial</vt:lpstr>
      <vt:lpstr>Tw Cen MT</vt:lpstr>
      <vt:lpstr>Dråbe</vt:lpstr>
      <vt:lpstr>Østeråen</vt:lpstr>
      <vt:lpstr>Formål</vt:lpstr>
      <vt:lpstr>PowerPoint-præsentation</vt:lpstr>
      <vt:lpstr>PowerPoint-præsentation</vt:lpstr>
      <vt:lpstr>PowerPoint-præsentation</vt:lpstr>
      <vt:lpstr>Teori – skriv selv</vt:lpstr>
      <vt:lpstr>Materialer</vt:lpstr>
      <vt:lpstr>Metode</vt:lpstr>
      <vt:lpstr>PowerPoint-præsentation</vt:lpstr>
      <vt:lpstr>1: Vaders og redningsvest</vt:lpstr>
      <vt:lpstr>Hvor skal vi undersøge?</vt:lpstr>
      <vt:lpstr>Mål bredden</vt:lpstr>
      <vt:lpstr>PowerPoint-præsentation</vt:lpstr>
      <vt:lpstr>Mål dybden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Resultater: Indsæt dine uforarbejdede resultater</vt:lpstr>
      <vt:lpstr>Resultatbehandling</vt:lpstr>
      <vt:lpstr>Diskussion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Østeråen</dc:title>
  <dc:creator>Vigga N�rgaard Madsb�ll</dc:creator>
  <cp:lastModifiedBy>Vigga Nørgaard Madsbøll</cp:lastModifiedBy>
  <cp:revision>22</cp:revision>
  <dcterms:created xsi:type="dcterms:W3CDTF">2020-04-11T08:42:42Z</dcterms:created>
  <dcterms:modified xsi:type="dcterms:W3CDTF">2026-04-24T11:49:29Z</dcterms:modified>
</cp:coreProperties>
</file>