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3" r:id="rId4"/>
    <p:sldId id="262" r:id="rId5"/>
    <p:sldId id="259" r:id="rId6"/>
    <p:sldId id="264" r:id="rId7"/>
    <p:sldId id="260" r:id="rId8"/>
    <p:sldId id="261" r:id="rId9"/>
    <p:sldId id="265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8A3544-385A-47A9-AAA5-ECDE6612A11F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73BE05-6C7D-468D-B433-DDFC4F0819BE}" type="datetime1">
              <a:rPr lang="es-ES" smtClean="0"/>
              <a:t>28/04/2026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Haga clic para modificar los estilos de texto del patrón</a:t>
            </a:r>
            <a:endParaRPr lang="en-US"/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a-DK"/>
              <a:t>Klik for at redigere undertiteltypografien i masteren</a:t>
            </a:r>
            <a:endParaRPr lang="en-U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DD6E0-AD8D-45E4-AD9F-19818203D7BD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FC992A-CC56-4D4E-AD85-36A20390DB11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A0641-D90D-45EF-A619-84D92EAC9606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B802E-BFC6-4F89-8E3C-91026AB025AB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90B00-0530-4D1E-BDCB-36188ECD53E6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289539-2F87-43AF-8A5D-E992DCF9F593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5D441-F920-4B23-9C83-2DCFFDC4C28F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905ED3-47DC-4785-91BE-A3159F909C32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572A2E-2D1F-4CE9-8283-32B623FD9550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3EBED02-4679-462C-830F-722888DF8E2D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teksttypografierne i masteren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B264D6B-F770-42EA-A416-77765C2D9E77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B690EE5-24CD-41B5-AD70-FAB1408B17DB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es" sz="8000" dirty="0"/>
              <a:t>Después del régimen de Franco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dolor, la memoria y el futuro</a:t>
            </a:r>
            <a:endParaRPr lang="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223"/>
            <a:ext cx="4902200" cy="6864223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" sz="4800" i="1" dirty="0">
                <a:solidFill>
                  <a:srgbClr val="FFFFFF"/>
                </a:solidFill>
              </a:rPr>
              <a:t>“Francisco Franco, cuadillo de </a:t>
            </a:r>
            <a:r>
              <a:rPr lang="es-ES" sz="4800" i="1" noProof="0" dirty="0">
                <a:solidFill>
                  <a:srgbClr val="FFFFFF"/>
                </a:solidFill>
              </a:rPr>
              <a:t>España</a:t>
            </a:r>
            <a:r>
              <a:rPr lang="es" sz="4800" i="1" dirty="0">
                <a:solidFill>
                  <a:srgbClr val="FFFFFF"/>
                </a:solidFill>
              </a:rPr>
              <a:t> por la gracia de Dios”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es-ES" sz="1200" dirty="0">
                <a:solidFill>
                  <a:srgbClr val="FFFFFF"/>
                </a:solidFill>
              </a:rPr>
              <a:t>C</a:t>
            </a:r>
            <a:r>
              <a:rPr lang="es" sz="1200" dirty="0">
                <a:solidFill>
                  <a:srgbClr val="FFFFFF"/>
                </a:solidFill>
              </a:rPr>
              <a:t>audillo: hærfører, politisk fører</a:t>
            </a:r>
          </a:p>
          <a:p>
            <a:pPr rtl="0"/>
            <a:r>
              <a:rPr lang="es" sz="1200" dirty="0">
                <a:solidFill>
                  <a:srgbClr val="FFFFFF"/>
                </a:solidFill>
              </a:rPr>
              <a:t>Por la gracia de Dios: Af gudernes nåde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D93DD-9B36-48E7-AA0D-FDC0529D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B6AB5EA2-2C8C-7172-B242-7C985AC80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29" y="1011981"/>
            <a:ext cx="5790071" cy="432633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B6DE7D-4296-3351-135C-30F64BFE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2B802E-BFC6-4F89-8E3C-91026AB025AB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5" name="AutoShape 2" descr="Visita privada a El Escorial &amp; Valle de los Caídos | spain.info en español">
            <a:extLst>
              <a:ext uri="{FF2B5EF4-FFF2-40B4-BE49-F238E27FC236}">
                <a16:creationId xmlns:a16="http://schemas.microsoft.com/office/drawing/2014/main" id="{8ACBD432-35B4-3374-F25B-4B8E3CBA1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7B865BB-3056-2BEB-BAF8-978EA982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1981"/>
            <a:ext cx="5775440" cy="43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88AA3-8CD9-0D83-FC48-11E14547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El Valle de los Caídos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A91BA9-13BB-E37F-4F2E-8935B58A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noProof="0" dirty="0"/>
              <a:t>Franco declaró el 1. de abril 1940 la construcción de un monumento para los caídos en la Guerra Civil Española. </a:t>
            </a:r>
          </a:p>
          <a:p>
            <a:r>
              <a:rPr lang="es-ES" noProof="0" dirty="0"/>
              <a:t>Un modo de celebrar el primer aniversario del triunfo de los republicanos.</a:t>
            </a:r>
          </a:p>
          <a:p>
            <a:r>
              <a:rPr lang="es-ES" noProof="0" dirty="0"/>
              <a:t>Un símbolo de una España unida.</a:t>
            </a:r>
          </a:p>
          <a:p>
            <a:r>
              <a:rPr lang="es-ES" noProof="0" dirty="0"/>
              <a:t>Fue construido por prisioneros políticos entre 1940-58.</a:t>
            </a:r>
          </a:p>
          <a:p>
            <a:r>
              <a:rPr lang="es-ES" dirty="0"/>
              <a:t>Más o menos</a:t>
            </a:r>
            <a:r>
              <a:rPr lang="es-ES" noProof="0" dirty="0"/>
              <a:t> 40.000 caídos fueron enterrados allí (republicanos y franquistas).</a:t>
            </a:r>
          </a:p>
          <a:p>
            <a:r>
              <a:rPr lang="es-ES" noProof="0" dirty="0"/>
              <a:t>Locación: cerca San Lorenzo de El Escorial al pie de la cordillera Guadarrama.</a:t>
            </a:r>
          </a:p>
          <a:p>
            <a:r>
              <a:rPr lang="es-ES" noProof="0" dirty="0"/>
              <a:t>Consiste en: Basílica de la Santa Cruz del Vall de los Caídos, una cruz grande, Abadía Benedictina de la Santa Cruz de el Valle de los Caídos.</a:t>
            </a:r>
          </a:p>
          <a:p>
            <a:r>
              <a:rPr lang="es-ES" noProof="0" dirty="0"/>
              <a:t>La cruz es la más alta del mundo: 152 metro inclusivo pedestal. </a:t>
            </a:r>
            <a:r>
              <a:rPr lang="es-ES" dirty="0"/>
              <a:t>Construido en la cima de la roca </a:t>
            </a:r>
            <a:r>
              <a:rPr lang="es-ES" noProof="0" dirty="0"/>
              <a:t>Risco de la Nava, 1400 metros sobre el nivel del mar. Las armas de la cruz tienen</a:t>
            </a:r>
            <a:r>
              <a:rPr lang="es-ES" dirty="0"/>
              <a:t> </a:t>
            </a:r>
            <a:r>
              <a:rPr lang="es-ES" noProof="0" dirty="0"/>
              <a:t>47 metros de ancho.</a:t>
            </a:r>
          </a:p>
          <a:p>
            <a:r>
              <a:rPr lang="es-ES" noProof="0" dirty="0"/>
              <a:t>Franco está enterrado aquí. El 24. de octubre 2019 fue </a:t>
            </a:r>
            <a:r>
              <a:rPr lang="es-ES" dirty="0"/>
              <a:t>trasladado a un cementerio un poco norte de </a:t>
            </a:r>
            <a:r>
              <a:rPr lang="es-ES" noProof="0" dirty="0"/>
              <a:t>Madrid.</a:t>
            </a:r>
          </a:p>
          <a:p>
            <a:r>
              <a:rPr lang="es-ES" noProof="0" dirty="0"/>
              <a:t>El gobierno socialista (Pedro Sánchez) deseaba que El Valle de los Caídos es un monumento conmemorativo de la Guerra Civil Española.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C4F7C2-0A3B-7A8E-9818-DA3142BC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2B802E-BFC6-4F89-8E3C-91026AB025AB}" type="datetime1">
              <a:rPr lang="es-ES" noProof="0" smtClean="0"/>
              <a:t>28/04/2026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326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128BA-AD28-1C05-5B25-D13C056F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La transición - </a:t>
            </a:r>
            <a:r>
              <a:rPr lang="es-ES" noProof="0" dirty="0" err="1"/>
              <a:t>overgangsperioden</a:t>
            </a:r>
            <a:endParaRPr lang="es-ES" noProof="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8230BA-769C-E4D3-9C63-F8362048B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noProof="0" dirty="0"/>
              <a:t>El periodo después de la muerte de Franco (dato)</a:t>
            </a:r>
          </a:p>
          <a:p>
            <a:r>
              <a:rPr lang="es-ES" noProof="0" dirty="0"/>
              <a:t>¿Qué va a pasar ahora? – un sentido de inseguridad.</a:t>
            </a:r>
          </a:p>
          <a:p>
            <a:r>
              <a:rPr lang="es-ES" dirty="0"/>
              <a:t>Nombramiento del rey</a:t>
            </a:r>
            <a:r>
              <a:rPr lang="es-ES" noProof="0" dirty="0"/>
              <a:t>– el fin del régimen militar. </a:t>
            </a:r>
          </a:p>
          <a:p>
            <a:r>
              <a:rPr lang="es-ES" noProof="0" dirty="0"/>
              <a:t>Una constitución nueva en el 6. de diciembre 1978</a:t>
            </a:r>
          </a:p>
          <a:p>
            <a:r>
              <a:rPr lang="es-ES" noProof="0" dirty="0"/>
              <a:t>Pacto de silencio/Pacto del olvido (</a:t>
            </a:r>
            <a:r>
              <a:rPr lang="es-ES" noProof="0" dirty="0" err="1"/>
              <a:t>sikre</a:t>
            </a:r>
            <a:r>
              <a:rPr lang="es-ES" noProof="0" dirty="0"/>
              <a:t> en </a:t>
            </a:r>
            <a:r>
              <a:rPr lang="es-ES" noProof="0" dirty="0" err="1"/>
              <a:t>fredelig</a:t>
            </a:r>
            <a:r>
              <a:rPr lang="es-ES" noProof="0" dirty="0"/>
              <a:t> </a:t>
            </a:r>
            <a:r>
              <a:rPr lang="es-ES" noProof="0" dirty="0" err="1"/>
              <a:t>overgang</a:t>
            </a:r>
            <a:r>
              <a:rPr lang="es-ES" noProof="0" dirty="0"/>
              <a:t> </a:t>
            </a:r>
            <a:r>
              <a:rPr lang="es-ES" noProof="0" dirty="0" err="1"/>
              <a:t>til</a:t>
            </a:r>
            <a:r>
              <a:rPr lang="es-ES" noProof="0" dirty="0"/>
              <a:t> </a:t>
            </a:r>
            <a:r>
              <a:rPr lang="es-ES" noProof="0" dirty="0" err="1"/>
              <a:t>demokrati</a:t>
            </a:r>
            <a:r>
              <a:rPr lang="es-ES" noProof="0" dirty="0"/>
              <a:t> </a:t>
            </a:r>
            <a:r>
              <a:rPr lang="es-ES" noProof="0" dirty="0" err="1"/>
              <a:t>og</a:t>
            </a:r>
            <a:r>
              <a:rPr lang="es-ES" noProof="0" dirty="0"/>
              <a:t> </a:t>
            </a:r>
            <a:r>
              <a:rPr lang="es-ES" noProof="0" dirty="0" err="1"/>
              <a:t>undgå</a:t>
            </a:r>
            <a:r>
              <a:rPr lang="es-ES" noProof="0" dirty="0"/>
              <a:t> at </a:t>
            </a:r>
            <a:r>
              <a:rPr lang="es-ES" noProof="0" dirty="0" err="1"/>
              <a:t>genåbne</a:t>
            </a:r>
            <a:r>
              <a:rPr lang="es-ES" noProof="0" dirty="0"/>
              <a:t> de </a:t>
            </a:r>
            <a:r>
              <a:rPr lang="es-ES" noProof="0" dirty="0" err="1"/>
              <a:t>dybe</a:t>
            </a:r>
            <a:r>
              <a:rPr lang="es-ES" noProof="0" dirty="0"/>
              <a:t> </a:t>
            </a:r>
            <a:r>
              <a:rPr lang="es-ES" noProof="0" dirty="0" err="1"/>
              <a:t>sår</a:t>
            </a:r>
            <a:r>
              <a:rPr lang="es-ES" noProof="0" dirty="0"/>
              <a:t> </a:t>
            </a:r>
            <a:r>
              <a:rPr lang="es-ES" noProof="0" dirty="0" err="1"/>
              <a:t>og</a:t>
            </a:r>
            <a:r>
              <a:rPr lang="es-ES" noProof="0" dirty="0"/>
              <a:t> </a:t>
            </a:r>
            <a:r>
              <a:rPr lang="es-ES" noProof="0" dirty="0" err="1"/>
              <a:t>konflikter</a:t>
            </a:r>
            <a:r>
              <a:rPr lang="es-ES" noProof="0" dirty="0"/>
              <a:t> </a:t>
            </a:r>
            <a:r>
              <a:rPr lang="es-ES" noProof="0" dirty="0" err="1"/>
              <a:t>fra</a:t>
            </a:r>
            <a:r>
              <a:rPr lang="es-ES" noProof="0" dirty="0"/>
              <a:t> den </a:t>
            </a:r>
            <a:r>
              <a:rPr lang="es-ES" noProof="0" dirty="0" err="1"/>
              <a:t>spanske</a:t>
            </a:r>
            <a:r>
              <a:rPr lang="es-ES" noProof="0" dirty="0"/>
              <a:t> </a:t>
            </a:r>
            <a:r>
              <a:rPr lang="es-ES" noProof="0" dirty="0" err="1"/>
              <a:t>borgerkrig</a:t>
            </a:r>
            <a:r>
              <a:rPr lang="es-ES" noProof="0" dirty="0"/>
              <a:t> </a:t>
            </a:r>
            <a:r>
              <a:rPr lang="es-ES" noProof="0" dirty="0" err="1"/>
              <a:t>og</a:t>
            </a:r>
            <a:r>
              <a:rPr lang="es-ES" noProof="0" dirty="0"/>
              <a:t> </a:t>
            </a:r>
            <a:r>
              <a:rPr lang="es-ES" noProof="0" dirty="0" err="1"/>
              <a:t>det</a:t>
            </a:r>
            <a:r>
              <a:rPr lang="es-ES" noProof="0" dirty="0"/>
              <a:t> </a:t>
            </a:r>
            <a:r>
              <a:rPr lang="es-ES" noProof="0" dirty="0" err="1"/>
              <a:t>efterfølgende</a:t>
            </a:r>
            <a:r>
              <a:rPr lang="es-ES" noProof="0" dirty="0"/>
              <a:t> </a:t>
            </a:r>
            <a:r>
              <a:rPr lang="es-ES" noProof="0" dirty="0" err="1"/>
              <a:t>diktatur</a:t>
            </a:r>
            <a:r>
              <a:rPr lang="es-ES" noProof="0" dirty="0"/>
              <a:t>.)</a:t>
            </a:r>
          </a:p>
          <a:p>
            <a:r>
              <a:rPr lang="es-ES" noProof="0" dirty="0"/>
              <a:t>La ley de Amnistía en 1977 (</a:t>
            </a:r>
            <a:r>
              <a:rPr lang="es-ES" noProof="0" dirty="0" err="1"/>
              <a:t>frigav</a:t>
            </a:r>
            <a:r>
              <a:rPr lang="es-ES" noProof="0" dirty="0"/>
              <a:t> </a:t>
            </a:r>
            <a:r>
              <a:rPr lang="es-ES" noProof="0" dirty="0" err="1"/>
              <a:t>politiske</a:t>
            </a:r>
            <a:r>
              <a:rPr lang="es-ES" noProof="0" dirty="0"/>
              <a:t> </a:t>
            </a:r>
            <a:r>
              <a:rPr lang="es-ES" noProof="0" dirty="0" err="1"/>
              <a:t>fanger</a:t>
            </a:r>
            <a:r>
              <a:rPr lang="es-ES" noProof="0" dirty="0"/>
              <a:t>, </a:t>
            </a:r>
            <a:r>
              <a:rPr lang="es-ES" noProof="0" dirty="0" err="1"/>
              <a:t>men</a:t>
            </a:r>
            <a:r>
              <a:rPr lang="es-ES" noProof="0" dirty="0"/>
              <a:t> </a:t>
            </a:r>
            <a:r>
              <a:rPr lang="es-ES" noProof="0" dirty="0" err="1"/>
              <a:t>bekyhttede</a:t>
            </a:r>
            <a:r>
              <a:rPr lang="es-ES" noProof="0" dirty="0"/>
              <a:t> </a:t>
            </a:r>
            <a:r>
              <a:rPr lang="es-ES" noProof="0" dirty="0" err="1"/>
              <a:t>også</a:t>
            </a:r>
            <a:r>
              <a:rPr lang="es-ES" noProof="0" dirty="0"/>
              <a:t> Franco-</a:t>
            </a:r>
            <a:r>
              <a:rPr lang="es-ES" noProof="0" dirty="0" err="1"/>
              <a:t>tilhængere</a:t>
            </a:r>
            <a:r>
              <a:rPr lang="es-ES" noProof="0" dirty="0"/>
              <a:t> mod </a:t>
            </a:r>
            <a:r>
              <a:rPr lang="es-ES" noProof="0" dirty="0" err="1"/>
              <a:t>retsforfølgelse</a:t>
            </a:r>
            <a:r>
              <a:rPr lang="es-ES" noProof="0" dirty="0"/>
              <a:t> </a:t>
            </a:r>
            <a:r>
              <a:rPr lang="es-ES" noProof="0" dirty="0" err="1"/>
              <a:t>for</a:t>
            </a:r>
            <a:r>
              <a:rPr lang="es-ES" noProof="0" dirty="0"/>
              <a:t> </a:t>
            </a:r>
            <a:r>
              <a:rPr lang="es-ES" noProof="0" dirty="0" err="1"/>
              <a:t>politiske</a:t>
            </a:r>
            <a:r>
              <a:rPr lang="es-ES" noProof="0" dirty="0"/>
              <a:t> </a:t>
            </a:r>
            <a:r>
              <a:rPr lang="es-ES" noProof="0" dirty="0" err="1"/>
              <a:t>motiverede</a:t>
            </a:r>
            <a:r>
              <a:rPr lang="es-ES" noProof="0" dirty="0"/>
              <a:t> </a:t>
            </a:r>
            <a:r>
              <a:rPr lang="es-ES" noProof="0" dirty="0" err="1"/>
              <a:t>forbrydelser</a:t>
            </a:r>
            <a:r>
              <a:rPr lang="es-ES" noProof="0" dirty="0"/>
              <a:t>.)</a:t>
            </a:r>
          </a:p>
          <a:p>
            <a:r>
              <a:rPr lang="es-ES" dirty="0"/>
              <a:t>IMPORTANTE: </a:t>
            </a:r>
            <a:r>
              <a:rPr lang="es-ES" noProof="0" dirty="0"/>
              <a:t>Bare </a:t>
            </a:r>
            <a:r>
              <a:rPr lang="es-ES" noProof="0" dirty="0" err="1"/>
              <a:t>fordi</a:t>
            </a:r>
            <a:r>
              <a:rPr lang="es-ES" noProof="0" dirty="0"/>
              <a:t> Franco </a:t>
            </a:r>
            <a:r>
              <a:rPr lang="es-ES" noProof="0" dirty="0" err="1"/>
              <a:t>er</a:t>
            </a:r>
            <a:r>
              <a:rPr lang="es-ES" noProof="0" dirty="0"/>
              <a:t> </a:t>
            </a:r>
            <a:r>
              <a:rPr lang="es-ES" noProof="0" dirty="0" err="1"/>
              <a:t>død</a:t>
            </a:r>
            <a:r>
              <a:rPr lang="es-ES" noProof="0" dirty="0"/>
              <a:t>, </a:t>
            </a:r>
            <a:r>
              <a:rPr lang="es-ES" noProof="0" dirty="0" err="1"/>
              <a:t>betyder</a:t>
            </a:r>
            <a:r>
              <a:rPr lang="es-ES" noProof="0" dirty="0"/>
              <a:t> </a:t>
            </a:r>
            <a:r>
              <a:rPr lang="es-ES" noProof="0" dirty="0" err="1"/>
              <a:t>det</a:t>
            </a:r>
            <a:r>
              <a:rPr lang="es-ES" noProof="0" dirty="0"/>
              <a:t> </a:t>
            </a:r>
            <a:r>
              <a:rPr lang="es-ES" noProof="0" dirty="0" err="1"/>
              <a:t>ikke</a:t>
            </a:r>
            <a:r>
              <a:rPr lang="es-ES" noProof="0" dirty="0"/>
              <a:t>, at </a:t>
            </a:r>
            <a:r>
              <a:rPr lang="es-ES" noProof="0" dirty="0" err="1"/>
              <a:t>holdningerne</a:t>
            </a:r>
            <a:r>
              <a:rPr lang="es-ES" noProof="0" dirty="0"/>
              <a:t> </a:t>
            </a:r>
            <a:r>
              <a:rPr lang="es-ES" noProof="0" dirty="0" err="1"/>
              <a:t>forsvinder</a:t>
            </a:r>
            <a:r>
              <a:rPr lang="es-ES" noProof="0" dirty="0"/>
              <a:t>. </a:t>
            </a:r>
            <a:r>
              <a:rPr lang="es-ES" noProof="0" dirty="0" err="1"/>
              <a:t>Folket</a:t>
            </a:r>
            <a:r>
              <a:rPr lang="es-ES" noProof="0" dirty="0"/>
              <a:t> </a:t>
            </a:r>
            <a:r>
              <a:rPr lang="es-ES" noProof="0" dirty="0" err="1"/>
              <a:t>er</a:t>
            </a:r>
            <a:r>
              <a:rPr lang="es-ES" noProof="0" dirty="0"/>
              <a:t> </a:t>
            </a:r>
            <a:r>
              <a:rPr lang="es-ES" noProof="0" dirty="0" err="1"/>
              <a:t>splittet</a:t>
            </a:r>
            <a:r>
              <a:rPr lang="es-ES" noProof="0" dirty="0"/>
              <a:t>. Kan </a:t>
            </a:r>
            <a:r>
              <a:rPr lang="es-ES" noProof="0" dirty="0" err="1"/>
              <a:t>mærkes</a:t>
            </a:r>
            <a:r>
              <a:rPr lang="es-ES" noProof="0" dirty="0"/>
              <a:t> </a:t>
            </a:r>
            <a:r>
              <a:rPr lang="es-ES" noProof="0" dirty="0" err="1"/>
              <a:t>op</a:t>
            </a:r>
            <a:r>
              <a:rPr lang="es-ES" noProof="0" dirty="0"/>
              <a:t> </a:t>
            </a:r>
            <a:r>
              <a:rPr lang="es-ES" noProof="0" dirty="0" err="1"/>
              <a:t>igennem</a:t>
            </a:r>
            <a:r>
              <a:rPr lang="es-ES" noProof="0" dirty="0"/>
              <a:t> 80’erne, 90’erne, </a:t>
            </a:r>
            <a:r>
              <a:rPr lang="es-ES" noProof="0" dirty="0" err="1"/>
              <a:t>og</a:t>
            </a:r>
            <a:r>
              <a:rPr lang="es-ES" noProof="0" dirty="0"/>
              <a:t> </a:t>
            </a:r>
            <a:r>
              <a:rPr lang="es-ES" noProof="0" dirty="0" err="1"/>
              <a:t>der</a:t>
            </a:r>
            <a:r>
              <a:rPr lang="es-ES" noProof="0" dirty="0"/>
              <a:t> </a:t>
            </a:r>
            <a:r>
              <a:rPr lang="es-ES" noProof="0" dirty="0" err="1"/>
              <a:t>er</a:t>
            </a:r>
            <a:r>
              <a:rPr lang="es-ES" noProof="0" dirty="0"/>
              <a:t> </a:t>
            </a:r>
            <a:r>
              <a:rPr lang="es-ES" noProof="0" dirty="0" err="1"/>
              <a:t>stadigvæk</a:t>
            </a:r>
            <a:r>
              <a:rPr lang="es-ES" noProof="0" dirty="0"/>
              <a:t> </a:t>
            </a:r>
            <a:r>
              <a:rPr lang="es-ES" noProof="0" dirty="0" err="1"/>
              <a:t>tilhængere</a:t>
            </a:r>
            <a:r>
              <a:rPr lang="es-ES" noProof="0" dirty="0"/>
              <a:t> i </a:t>
            </a:r>
            <a:r>
              <a:rPr lang="es-ES" noProof="0" dirty="0" err="1"/>
              <a:t>dag</a:t>
            </a:r>
            <a:r>
              <a:rPr lang="es-ES" noProof="0" dirty="0"/>
              <a:t>.</a:t>
            </a: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37284A-E372-F711-3626-8365A224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2B802E-BFC6-4F89-8E3C-91026AB025AB}" type="datetime1">
              <a:rPr lang="es-ES" noProof="0" smtClean="0"/>
              <a:t>28/04/2026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382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59EFA-05D3-A8E5-A249-5F67DB73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900" dirty="0"/>
              <a:t>Spanske regeringer siden Francos regime</a:t>
            </a:r>
            <a:endParaRPr lang="es-ES" sz="39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CAE832-7387-5524-8E09-BCC0CD14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Carlos Arias Navarro (1974-1976): sad ved magten under Francos død, første premierer minister under kong Juan Carlos 1.</a:t>
            </a:r>
          </a:p>
          <a:p>
            <a:r>
              <a:rPr lang="da-DK" dirty="0"/>
              <a:t>Adolfo </a:t>
            </a:r>
            <a:r>
              <a:rPr lang="da-DK" dirty="0" err="1"/>
              <a:t>Suárez</a:t>
            </a:r>
            <a:r>
              <a:rPr lang="da-DK" dirty="0"/>
              <a:t> (1976-1981): spillede en afgørende rolle i at afvikle Franco-regimets institutioner og lovliggøre politiske partier. Vandt det første demokratiske valg i 1977.</a:t>
            </a:r>
          </a:p>
          <a:p>
            <a:r>
              <a:rPr lang="da-DK" dirty="0" err="1"/>
              <a:t>Leopoldo</a:t>
            </a:r>
            <a:r>
              <a:rPr lang="da-DK" dirty="0"/>
              <a:t> </a:t>
            </a:r>
            <a:r>
              <a:rPr lang="da-DK" dirty="0" err="1"/>
              <a:t>Calvo-Sotelo</a:t>
            </a:r>
            <a:r>
              <a:rPr lang="da-DK" dirty="0"/>
              <a:t> (1981-1982).</a:t>
            </a:r>
          </a:p>
          <a:p>
            <a:r>
              <a:rPr lang="da-DK" dirty="0"/>
              <a:t>Felipe </a:t>
            </a:r>
            <a:r>
              <a:rPr lang="da-DK" dirty="0" err="1"/>
              <a:t>González</a:t>
            </a:r>
            <a:r>
              <a:rPr lang="da-DK" dirty="0"/>
              <a:t> (PSOE) (1982-1996): længst siddende ved magten.</a:t>
            </a:r>
          </a:p>
          <a:p>
            <a:r>
              <a:rPr lang="da-DK" dirty="0"/>
              <a:t>José María Aznar (PP) (1996-2004).</a:t>
            </a:r>
          </a:p>
          <a:p>
            <a:r>
              <a:rPr lang="da-DK" dirty="0"/>
              <a:t>José Luis </a:t>
            </a:r>
            <a:r>
              <a:rPr lang="da-DK" dirty="0" err="1"/>
              <a:t>Rodríquez</a:t>
            </a:r>
            <a:r>
              <a:rPr lang="da-DK" dirty="0"/>
              <a:t> </a:t>
            </a:r>
            <a:r>
              <a:rPr lang="da-DK" dirty="0" err="1"/>
              <a:t>Zapatero</a:t>
            </a:r>
            <a:r>
              <a:rPr lang="da-DK" dirty="0"/>
              <a:t> (PSEO) (2004-2011)</a:t>
            </a:r>
          </a:p>
          <a:p>
            <a:r>
              <a:rPr lang="da-DK" dirty="0"/>
              <a:t>Mariano </a:t>
            </a:r>
            <a:r>
              <a:rPr lang="da-DK" dirty="0" err="1"/>
              <a:t>Rajoy</a:t>
            </a:r>
            <a:r>
              <a:rPr lang="da-DK" dirty="0"/>
              <a:t> (PP) (2011-2018)</a:t>
            </a:r>
          </a:p>
          <a:p>
            <a:r>
              <a:rPr lang="da-DK" dirty="0"/>
              <a:t>Pedro </a:t>
            </a:r>
            <a:r>
              <a:rPr lang="da-DK" dirty="0" err="1"/>
              <a:t>Sanchéz</a:t>
            </a:r>
            <a:r>
              <a:rPr lang="da-DK" dirty="0"/>
              <a:t> (PSOE) (2018-nu)</a:t>
            </a:r>
          </a:p>
          <a:p>
            <a:endParaRPr lang="es-ES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E499-22D9-02BC-11DF-2C4B453C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2B802E-BFC6-4F89-8E3C-91026AB025AB}" type="datetime1">
              <a:rPr lang="es-ES" smtClean="0"/>
              <a:t>28/04/2026</a:t>
            </a:fld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8C57792-AFAB-DA51-8701-777C461AA197}"/>
              </a:ext>
            </a:extLst>
          </p:cNvPr>
          <p:cNvSpPr txBox="1"/>
          <p:nvPr/>
        </p:nvSpPr>
        <p:spPr>
          <a:xfrm>
            <a:off x="7807333" y="3561113"/>
            <a:ext cx="4092836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PSOE: </a:t>
            </a:r>
            <a:r>
              <a:rPr lang="da-DK" dirty="0" err="1"/>
              <a:t>Partido</a:t>
            </a:r>
            <a:r>
              <a:rPr lang="da-DK" dirty="0"/>
              <a:t> </a:t>
            </a:r>
            <a:r>
              <a:rPr lang="da-DK" dirty="0" err="1"/>
              <a:t>socialista</a:t>
            </a:r>
            <a:r>
              <a:rPr lang="da-DK" dirty="0"/>
              <a:t> </a:t>
            </a:r>
            <a:r>
              <a:rPr lang="da-DK" dirty="0" err="1"/>
              <a:t>Obrero</a:t>
            </a:r>
            <a:r>
              <a:rPr lang="da-DK" dirty="0"/>
              <a:t> </a:t>
            </a:r>
            <a:r>
              <a:rPr lang="da-DK" dirty="0" err="1"/>
              <a:t>Espa</a:t>
            </a:r>
            <a:r>
              <a:rPr lang="es-ES" dirty="0"/>
              <a:t>ñ</a:t>
            </a:r>
            <a:r>
              <a:rPr lang="da-DK" dirty="0"/>
              <a:t>ol</a:t>
            </a:r>
          </a:p>
          <a:p>
            <a:pPr marL="285750" indent="-285750">
              <a:buFontTx/>
              <a:buChar char="-"/>
            </a:pPr>
            <a:r>
              <a:rPr lang="da-DK" dirty="0"/>
              <a:t>La </a:t>
            </a:r>
            <a:r>
              <a:rPr lang="da-DK" dirty="0" err="1"/>
              <a:t>ley</a:t>
            </a:r>
            <a:r>
              <a:rPr lang="da-DK" dirty="0"/>
              <a:t> de </a:t>
            </a:r>
            <a:r>
              <a:rPr lang="da-DK" dirty="0" err="1"/>
              <a:t>memoría</a:t>
            </a:r>
            <a:r>
              <a:rPr lang="da-DK" dirty="0"/>
              <a:t> </a:t>
            </a:r>
            <a:r>
              <a:rPr lang="da-DK" dirty="0" err="1"/>
              <a:t>Histórica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Ønsker et aktivt opgør med Franc-tiden og fokus på ofrene for diktaturet</a:t>
            </a:r>
          </a:p>
          <a:p>
            <a:r>
              <a:rPr lang="da-DK" dirty="0"/>
              <a:t>PP: </a:t>
            </a:r>
            <a:r>
              <a:rPr lang="da-DK" dirty="0" err="1"/>
              <a:t>Partido</a:t>
            </a:r>
            <a:r>
              <a:rPr lang="da-DK" dirty="0"/>
              <a:t> </a:t>
            </a:r>
            <a:r>
              <a:rPr lang="da-DK" dirty="0" err="1"/>
              <a:t>Popular</a:t>
            </a:r>
            <a:endParaRPr lang="da-DK" dirty="0"/>
          </a:p>
          <a:p>
            <a:r>
              <a:rPr lang="da-DK" dirty="0"/>
              <a:t>- Skeptiske for at rive op i fortiden. Fokus på forsoning og tavshedspagten fra slutningen af 70’erne.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293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848A2-0655-D77C-64B8-8A709D3A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sz="4600" noProof="0" dirty="0"/>
              <a:t>La ley de Memoria Histórica (2007)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310594-CBFE-9922-676A-453B1629A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ES" sz="1600" noProof="0" dirty="0"/>
              <a:t>30 anos después de la muerte de Franco.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Rodríguez Zapatero – La ley de Memoria Histórica. </a:t>
            </a:r>
          </a:p>
          <a:p>
            <a:pPr>
              <a:lnSpc>
                <a:spcPct val="100000"/>
              </a:lnSpc>
            </a:pPr>
            <a:r>
              <a:rPr lang="es-ES" sz="1600" dirty="0"/>
              <a:t>Una confrontación con el</a:t>
            </a:r>
            <a:r>
              <a:rPr lang="es-ES" sz="1600" noProof="0" dirty="0"/>
              <a:t> franquismo.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Un reconocimiento de las victimas del régimen</a:t>
            </a:r>
            <a:r>
              <a:rPr lang="es-ES" sz="1600" dirty="0"/>
              <a:t>. Muchas fosas comunes en el centro de la confrontación.</a:t>
            </a:r>
            <a:r>
              <a:rPr lang="es-ES" sz="1600" noProof="0" dirty="0"/>
              <a:t> 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La ley significa también que se quita de símbolos de la Guerra Civil y la dictadura. Se cambia los nombres de las calles que homenajea los patriotas del régimen.</a:t>
            </a:r>
          </a:p>
          <a:p>
            <a:pPr>
              <a:lnSpc>
                <a:spcPct val="100000"/>
              </a:lnSpc>
            </a:pPr>
            <a:r>
              <a:rPr lang="es-ES" sz="1600" dirty="0"/>
              <a:t>Una ley de una memoria colectiva - en </a:t>
            </a:r>
            <a:r>
              <a:rPr lang="es-ES" sz="1600" dirty="0" err="1"/>
              <a:t>lov</a:t>
            </a:r>
            <a:r>
              <a:rPr lang="es-ES" sz="1600" noProof="0" dirty="0"/>
              <a:t> </a:t>
            </a:r>
            <a:r>
              <a:rPr lang="es-ES" sz="1600" noProof="0" dirty="0" err="1"/>
              <a:t>om</a:t>
            </a:r>
            <a:r>
              <a:rPr lang="es-ES" sz="1600" noProof="0" dirty="0"/>
              <a:t> </a:t>
            </a:r>
            <a:r>
              <a:rPr lang="es-ES" sz="1600" noProof="0" dirty="0" err="1"/>
              <a:t>kollektiv</a:t>
            </a:r>
            <a:r>
              <a:rPr lang="es-ES" sz="1600" noProof="0" dirty="0"/>
              <a:t> </a:t>
            </a:r>
            <a:r>
              <a:rPr lang="es-ES" sz="1600" noProof="0" dirty="0" err="1"/>
              <a:t>erindring</a:t>
            </a:r>
            <a:r>
              <a:rPr lang="es-ES" sz="1600" noProof="0" dirty="0"/>
              <a:t>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C7A6352-0DDB-610C-3105-FD694AF9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690071"/>
            <a:ext cx="4639736" cy="2609851"/>
          </a:xfrm>
          <a:prstGeom prst="rect">
            <a:avLst/>
          </a:prstGeom>
          <a:noFill/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6A0E23-2D15-D2E9-DC9B-84F56FBA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42B802E-BFC6-4F89-8E3C-91026AB025AB}" type="datetime1">
              <a:rPr lang="es-ES" noProof="0" smtClean="0"/>
              <a:pPr rtl="0">
                <a:spcAft>
                  <a:spcPts val="600"/>
                </a:spcAft>
              </a:pPr>
              <a:t>28/04/2026</a:t>
            </a:fld>
            <a:endParaRPr lang="es-ES" noProof="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517BC5B-4964-2F24-FD2A-A60030D7E0BE}"/>
              </a:ext>
            </a:extLst>
          </p:cNvPr>
          <p:cNvSpPr txBox="1"/>
          <p:nvPr/>
        </p:nvSpPr>
        <p:spPr>
          <a:xfrm>
            <a:off x="6517936" y="5545927"/>
            <a:ext cx="463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noProof="0" dirty="0"/>
              <a:t>General Yagüe era un general del franquismo.</a:t>
            </a:r>
          </a:p>
          <a:p>
            <a:r>
              <a:rPr lang="es-ES" noProof="0" dirty="0"/>
              <a:t>Conocido como ”el carnicero de Badajoz”</a:t>
            </a:r>
          </a:p>
        </p:txBody>
      </p:sp>
    </p:spTree>
    <p:extLst>
      <p:ext uri="{BB962C8B-B14F-4D97-AF65-F5344CB8AC3E}">
        <p14:creationId xmlns:p14="http://schemas.microsoft.com/office/powerpoint/2010/main" val="236090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46D6A-AD90-4926-F8B9-B404A3BB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sz="4200" noProof="0" dirty="0"/>
              <a:t>La ley de Memoria Democrática (2022)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C66C1A-CA53-AF67-E3F0-89200E5B0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600" noProof="0" dirty="0"/>
              <a:t>Versión número </a:t>
            </a:r>
            <a:r>
              <a:rPr lang="es-ES" sz="1600" dirty="0"/>
              <a:t>dos de </a:t>
            </a:r>
            <a:r>
              <a:rPr lang="es-ES" sz="1600" noProof="0" dirty="0"/>
              <a:t>La ley de memoria histórica.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La ley reconoce oficialmente las victimas de la Guerra Civil y la dictadura y condena el régimen d Franco.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El estado español asume la responsabilidad de encontrar y identificar miles de </a:t>
            </a:r>
            <a:r>
              <a:rPr lang="es-ES" sz="1600" dirty="0"/>
              <a:t>victimas que aún están en las fosas comunes</a:t>
            </a:r>
            <a:r>
              <a:rPr lang="es-ES" sz="1600" noProof="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La anulación de juicios del tiempo de la dictadura. 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Nacionalidad (</a:t>
            </a:r>
            <a:r>
              <a:rPr lang="es-ES" sz="1600" noProof="0" dirty="0" err="1"/>
              <a:t>statsborgerskab</a:t>
            </a:r>
            <a:r>
              <a:rPr lang="es-ES" sz="1600" noProof="0" dirty="0"/>
              <a:t>) a </a:t>
            </a:r>
            <a:r>
              <a:rPr lang="es-ES" sz="1600" dirty="0"/>
              <a:t>descendiente de españoles en exilio.</a:t>
            </a:r>
          </a:p>
          <a:p>
            <a:pPr>
              <a:lnSpc>
                <a:spcPct val="100000"/>
              </a:lnSpc>
            </a:pPr>
            <a:r>
              <a:rPr lang="es-ES" sz="1600" noProof="0" dirty="0"/>
              <a:t>Quita de los símbolos franquistas.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B9D556C-D394-3DB4-D3E4-21C9A1DA6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944" y="2446485"/>
            <a:ext cx="4639736" cy="3097023"/>
          </a:xfrm>
          <a:prstGeom prst="rect">
            <a:avLst/>
          </a:prstGeom>
          <a:noFill/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FF2999-92C1-3DE9-EF6D-D6CBFBB0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E289539-2F87-43AF-8A5D-E992DCF9F593}" type="datetime1">
              <a:rPr lang="es-ES" noProof="0" smtClean="0"/>
              <a:pPr rtl="0">
                <a:spcAft>
                  <a:spcPts val="600"/>
                </a:spcAft>
              </a:pPr>
              <a:t>28/04/2026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82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73BD0-5DE2-9B9A-31D0-06D9D50B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noProof="0" dirty="0"/>
              <a:t>En palabras claves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E1E9334-415B-8B52-7102-DCD2F869B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28997"/>
            <a:ext cx="4639736" cy="1731999"/>
          </a:xfrm>
          <a:prstGeom prst="rect">
            <a:avLst/>
          </a:prstGeom>
          <a:noFill/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668C3A-AAD5-4B65-C89B-866E34C3B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600" noProof="0"/>
              <a:t>La guerra civil y la dictadura es como un fantasma en el país.</a:t>
            </a:r>
          </a:p>
          <a:p>
            <a:pPr>
              <a:lnSpc>
                <a:spcPct val="100000"/>
              </a:lnSpc>
            </a:pPr>
            <a:r>
              <a:rPr lang="es-ES" sz="1600" noProof="0"/>
              <a:t>Los españoles no están de acuerdo como el país puede seguir adelante.</a:t>
            </a:r>
          </a:p>
          <a:p>
            <a:pPr>
              <a:lnSpc>
                <a:spcPct val="100000"/>
              </a:lnSpc>
            </a:pPr>
            <a:r>
              <a:rPr lang="es-ES" sz="1600" noProof="0"/>
              <a:t>Depende del partido (PSOE vs. PP)</a:t>
            </a:r>
          </a:p>
          <a:p>
            <a:pPr>
              <a:lnSpc>
                <a:spcPct val="100000"/>
              </a:lnSpc>
            </a:pPr>
            <a:r>
              <a:rPr lang="es-ES" sz="1600" noProof="0"/>
              <a:t>Los símbolos del pasado – franquista.</a:t>
            </a:r>
          </a:p>
          <a:p>
            <a:pPr>
              <a:lnSpc>
                <a:spcPct val="100000"/>
              </a:lnSpc>
            </a:pPr>
            <a:r>
              <a:rPr lang="es-ES" sz="1600" noProof="0"/>
              <a:t>El </a:t>
            </a:r>
            <a:r>
              <a:rPr lang="es-ES" sz="1600"/>
              <a:t>Valle de los Caídos.</a:t>
            </a:r>
          </a:p>
          <a:p>
            <a:pPr>
              <a:lnSpc>
                <a:spcPct val="100000"/>
              </a:lnSpc>
            </a:pPr>
            <a:r>
              <a:rPr lang="es-ES" sz="1600" noProof="0"/>
              <a:t>Dos leyes – la </a:t>
            </a:r>
            <a:r>
              <a:rPr lang="es-ES" sz="1600"/>
              <a:t>ley de Memoria Histórica y la ley de Memoria Democrática.</a:t>
            </a:r>
          </a:p>
          <a:p>
            <a:pPr>
              <a:lnSpc>
                <a:spcPct val="100000"/>
              </a:lnSpc>
            </a:pPr>
            <a:r>
              <a:rPr lang="es-ES" sz="1600" noProof="0"/>
              <a:t>También la ley de a</a:t>
            </a:r>
            <a:r>
              <a:rPr lang="es-ES" sz="1600" err="1"/>
              <a:t>mnistía</a:t>
            </a:r>
            <a:r>
              <a:rPr lang="es-ES" sz="1600"/>
              <a:t> de los años 70s.</a:t>
            </a:r>
            <a:endParaRPr lang="es-ES" sz="1600" noProof="0"/>
          </a:p>
          <a:p>
            <a:pPr>
              <a:lnSpc>
                <a:spcPct val="100000"/>
              </a:lnSpc>
            </a:pPr>
            <a:endParaRPr lang="es-ES" sz="1600" noProof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28DF6A-C6E7-31B0-61D9-27FA99DF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E289539-2F87-43AF-8A5D-E992DCF9F593}" type="datetime1">
              <a:rPr lang="es-ES" noProof="0" smtClean="0"/>
              <a:pPr rtl="0">
                <a:spcAft>
                  <a:spcPts val="600"/>
                </a:spcAft>
              </a:pPr>
              <a:t>28/04/2026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0206890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5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{927FB558-106D-4072-B2BB-086B9AEF64BF}TFf0a5ceae-4542-492d-822e-d65a94fb0e1ed91c9099_win32-ce6bb8b1e531</Template>
  <TotalTime>89</TotalTime>
  <Words>820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Personalizado</vt:lpstr>
      <vt:lpstr>Después del régimen de Franco</vt:lpstr>
      <vt:lpstr>“Francisco Franco, cuadillo de España por la gracia de Dios”</vt:lpstr>
      <vt:lpstr>PowerPoint-præsentation</vt:lpstr>
      <vt:lpstr>El Valle de los Caídos</vt:lpstr>
      <vt:lpstr>La transición - overgangsperioden</vt:lpstr>
      <vt:lpstr>Spanske regeringer siden Francos regime</vt:lpstr>
      <vt:lpstr>La ley de Memoria Histórica (2007)</vt:lpstr>
      <vt:lpstr>La ley de Memoria Democrática (2022)</vt:lpstr>
      <vt:lpstr>En palabras claves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T. Iversen</dc:creator>
  <cp:lastModifiedBy>Louise T. Iversen</cp:lastModifiedBy>
  <cp:revision>1</cp:revision>
  <dcterms:created xsi:type="dcterms:W3CDTF">2026-04-28T08:24:47Z</dcterms:created>
  <dcterms:modified xsi:type="dcterms:W3CDTF">2026-04-28T09:54:16Z</dcterms:modified>
</cp:coreProperties>
</file>