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2" r:id="rId9"/>
    <p:sldId id="263" r:id="rId10"/>
    <p:sldId id="264" r:id="rId11"/>
    <p:sldId id="269" r:id="rId12"/>
    <p:sldId id="265" r:id="rId13"/>
    <p:sldId id="294" r:id="rId14"/>
    <p:sldId id="266" r:id="rId15"/>
    <p:sldId id="270" r:id="rId16"/>
    <p:sldId id="267" r:id="rId17"/>
    <p:sldId id="271" r:id="rId18"/>
    <p:sldId id="295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5159C-F357-4055-BE9A-D1BC1EDC7C3B}" v="5" dt="2026-04-20T08:01:43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252" autoAdjust="0"/>
  </p:normalViewPr>
  <p:slideViewPr>
    <p:cSldViewPr snapToGrid="0" snapToObjects="1">
      <p:cViewPr>
        <p:scale>
          <a:sx n="75" d="100"/>
          <a:sy n="75" d="100"/>
        </p:scale>
        <p:origin x="148" y="-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ne Holdensen" userId="f6b1e063-3aa2-4a51-ad51-62cc0c14b1d2" providerId="ADAL" clId="{37FE54E5-8E79-48C8-B643-E3D32EFD439B}"/>
    <pc:docChg chg="custSel addSld modSld modNotesMaster">
      <pc:chgData name="Marlene Holdensen" userId="f6b1e063-3aa2-4a51-ad51-62cc0c14b1d2" providerId="ADAL" clId="{37FE54E5-8E79-48C8-B643-E3D32EFD439B}" dt="2026-04-20T09:07:09.169" v="28" actId="14100"/>
      <pc:docMkLst>
        <pc:docMk/>
      </pc:docMkLst>
      <pc:sldChg chg="delSp modSp add mod setBg delDesignElem">
        <pc:chgData name="Marlene Holdensen" userId="f6b1e063-3aa2-4a51-ad51-62cc0c14b1d2" providerId="ADAL" clId="{37FE54E5-8E79-48C8-B643-E3D32EFD439B}" dt="2026-04-20T07:36:44.224" v="16" actId="27636"/>
        <pc:sldMkLst>
          <pc:docMk/>
          <pc:sldMk cId="0" sldId="270"/>
        </pc:sldMkLst>
        <pc:spChg chg="del">
          <ac:chgData name="Marlene Holdensen" userId="f6b1e063-3aa2-4a51-ad51-62cc0c14b1d2" providerId="ADAL" clId="{37FE54E5-8E79-48C8-B643-E3D32EFD439B}" dt="2026-04-20T07:36:44.161" v="15"/>
          <ac:spMkLst>
            <pc:docMk/>
            <pc:sldMk cId="0" sldId="270"/>
            <ac:spMk id="136" creationId="{0D9B8FD4-CDEB-4EB4-B4DE-C89E11938958}"/>
          </ac:spMkLst>
        </pc:spChg>
        <pc:spChg chg="del">
          <ac:chgData name="Marlene Holdensen" userId="f6b1e063-3aa2-4a51-ad51-62cc0c14b1d2" providerId="ADAL" clId="{37FE54E5-8E79-48C8-B643-E3D32EFD439B}" dt="2026-04-20T07:36:44.161" v="15"/>
          <ac:spMkLst>
            <pc:docMk/>
            <pc:sldMk cId="0" sldId="270"/>
            <ac:spMk id="138" creationId="{5A2E3D1D-9E9F-4739-BA14-D4D7FA9FBDD1}"/>
          </ac:spMkLst>
        </pc:spChg>
        <pc:spChg chg="del">
          <ac:chgData name="Marlene Holdensen" userId="f6b1e063-3aa2-4a51-ad51-62cc0c14b1d2" providerId="ADAL" clId="{37FE54E5-8E79-48C8-B643-E3D32EFD439B}" dt="2026-04-20T07:36:44.161" v="15"/>
          <ac:spMkLst>
            <pc:docMk/>
            <pc:sldMk cId="0" sldId="270"/>
            <ac:spMk id="140" creationId="{1FFB365B-E9DC-4859-B8AB-CB83EEBE4E28}"/>
          </ac:spMkLst>
        </pc:spChg>
        <pc:spChg chg="del">
          <ac:chgData name="Marlene Holdensen" userId="f6b1e063-3aa2-4a51-ad51-62cc0c14b1d2" providerId="ADAL" clId="{37FE54E5-8E79-48C8-B643-E3D32EFD439B}" dt="2026-04-20T07:36:44.161" v="15"/>
          <ac:spMkLst>
            <pc:docMk/>
            <pc:sldMk cId="0" sldId="270"/>
            <ac:spMk id="142" creationId="{8ADAB9C8-EB37-4914-A699-C716FC8FE4FE}"/>
          </ac:spMkLst>
        </pc:spChg>
        <pc:spChg chg="mod">
          <ac:chgData name="Marlene Holdensen" userId="f6b1e063-3aa2-4a51-ad51-62cc0c14b1d2" providerId="ADAL" clId="{37FE54E5-8E79-48C8-B643-E3D32EFD439B}" dt="2026-04-20T07:36:44.224" v="16" actId="27636"/>
          <ac:spMkLst>
            <pc:docMk/>
            <pc:sldMk cId="0" sldId="270"/>
            <ac:spMk id="27651" creationId="{00000000-0000-0000-0000-000000000000}"/>
          </ac:spMkLst>
        </pc:spChg>
      </pc:sldChg>
      <pc:sldChg chg="delSp modSp add mod setBg delDesignElem">
        <pc:chgData name="Marlene Holdensen" userId="f6b1e063-3aa2-4a51-ad51-62cc0c14b1d2" providerId="ADAL" clId="{37FE54E5-8E79-48C8-B643-E3D32EFD439B}" dt="2026-04-20T07:37:33.375" v="21" actId="27636"/>
        <pc:sldMkLst>
          <pc:docMk/>
          <pc:sldMk cId="0" sldId="271"/>
        </pc:sldMkLst>
        <pc:spChg chg="del">
          <ac:chgData name="Marlene Holdensen" userId="f6b1e063-3aa2-4a51-ad51-62cc0c14b1d2" providerId="ADAL" clId="{37FE54E5-8E79-48C8-B643-E3D32EFD439B}" dt="2026-04-20T07:37:27.130" v="18"/>
          <ac:spMkLst>
            <pc:docMk/>
            <pc:sldMk cId="0" sldId="271"/>
            <ac:spMk id="77" creationId="{923E8915-D2AA-4327-A45A-972C3CA9574B}"/>
          </ac:spMkLst>
        </pc:spChg>
        <pc:spChg chg="del">
          <ac:chgData name="Marlene Holdensen" userId="f6b1e063-3aa2-4a51-ad51-62cc0c14b1d2" providerId="ADAL" clId="{37FE54E5-8E79-48C8-B643-E3D32EFD439B}" dt="2026-04-20T07:37:27.130" v="18"/>
          <ac:spMkLst>
            <pc:docMk/>
            <pc:sldMk cId="0" sldId="271"/>
            <ac:spMk id="79" creationId="{8302FC3C-9804-4950-B721-5FD704BA6065}"/>
          </ac:spMkLst>
        </pc:spChg>
        <pc:spChg chg="del">
          <ac:chgData name="Marlene Holdensen" userId="f6b1e063-3aa2-4a51-ad51-62cc0c14b1d2" providerId="ADAL" clId="{37FE54E5-8E79-48C8-B643-E3D32EFD439B}" dt="2026-04-20T07:37:27.130" v="18"/>
          <ac:spMkLst>
            <pc:docMk/>
            <pc:sldMk cId="0" sldId="271"/>
            <ac:spMk id="84" creationId="{F3798573-F27B-47EB-8EA4-7EE34954C2D6}"/>
          </ac:spMkLst>
        </pc:spChg>
        <pc:spChg chg="mod">
          <ac:chgData name="Marlene Holdensen" userId="f6b1e063-3aa2-4a51-ad51-62cc0c14b1d2" providerId="ADAL" clId="{37FE54E5-8E79-48C8-B643-E3D32EFD439B}" dt="2026-04-20T07:37:33.375" v="21" actId="27636"/>
          <ac:spMkLst>
            <pc:docMk/>
            <pc:sldMk cId="0" sldId="271"/>
            <ac:spMk id="28675" creationId="{00000000-0000-0000-0000-000000000000}"/>
          </ac:spMkLst>
        </pc:spChg>
        <pc:picChg chg="del">
          <ac:chgData name="Marlene Holdensen" userId="f6b1e063-3aa2-4a51-ad51-62cc0c14b1d2" providerId="ADAL" clId="{37FE54E5-8E79-48C8-B643-E3D32EFD439B}" dt="2026-04-20T07:37:27.130" v="18"/>
          <ac:picMkLst>
            <pc:docMk/>
            <pc:sldMk cId="0" sldId="271"/>
            <ac:picMk id="82" creationId="{3BC6EBB2-9BDC-4075-BA6B-43A9FBF9C86C}"/>
          </ac:picMkLst>
        </pc:picChg>
        <pc:cxnChg chg="del">
          <ac:chgData name="Marlene Holdensen" userId="f6b1e063-3aa2-4a51-ad51-62cc0c14b1d2" providerId="ADAL" clId="{37FE54E5-8E79-48C8-B643-E3D32EFD439B}" dt="2026-04-20T07:37:27.130" v="18"/>
          <ac:cxnSpMkLst>
            <pc:docMk/>
            <pc:sldMk cId="0" sldId="271"/>
            <ac:cxnSpMk id="80" creationId="{6B9695BD-ECF6-49CA-8877-8C493193C65D}"/>
          </ac:cxnSpMkLst>
        </pc:cxnChg>
      </pc:sldChg>
      <pc:sldChg chg="delSp modSp add mod setBg delDesignElem">
        <pc:chgData name="Marlene Holdensen" userId="f6b1e063-3aa2-4a51-ad51-62cc0c14b1d2" providerId="ADAL" clId="{37FE54E5-8E79-48C8-B643-E3D32EFD439B}" dt="2026-04-20T07:36:07.082" v="13" actId="20577"/>
        <pc:sldMkLst>
          <pc:docMk/>
          <pc:sldMk cId="2621547140" sldId="294"/>
        </pc:sldMkLst>
        <pc:spChg chg="mod">
          <ac:chgData name="Marlene Holdensen" userId="f6b1e063-3aa2-4a51-ad51-62cc0c14b1d2" providerId="ADAL" clId="{37FE54E5-8E79-48C8-B643-E3D32EFD439B}" dt="2026-04-20T07:36:07.082" v="13" actId="20577"/>
          <ac:spMkLst>
            <pc:docMk/>
            <pc:sldMk cId="2621547140" sldId="294"/>
            <ac:spMk id="26627" creationId="{0B275BF0-306F-08B5-1AC7-EB0A6372DE03}"/>
          </ac:spMkLst>
        </pc:spChg>
        <pc:spChg chg="del">
          <ac:chgData name="Marlene Holdensen" userId="f6b1e063-3aa2-4a51-ad51-62cc0c14b1d2" providerId="ADAL" clId="{37FE54E5-8E79-48C8-B643-E3D32EFD439B}" dt="2026-04-20T07:35:14.859" v="1"/>
          <ac:spMkLst>
            <pc:docMk/>
            <pc:sldMk cId="2621547140" sldId="294"/>
            <ac:spMk id="26629" creationId="{C7D2D172-C7FA-FEBA-D5AC-F91594A0E990}"/>
          </ac:spMkLst>
        </pc:spChg>
        <pc:spChg chg="del">
          <ac:chgData name="Marlene Holdensen" userId="f6b1e063-3aa2-4a51-ad51-62cc0c14b1d2" providerId="ADAL" clId="{37FE54E5-8E79-48C8-B643-E3D32EFD439B}" dt="2026-04-20T07:35:14.859" v="1"/>
          <ac:spMkLst>
            <pc:docMk/>
            <pc:sldMk cId="2621547140" sldId="294"/>
            <ac:spMk id="26630" creationId="{015AC4B5-DC0E-6208-7592-C2824CE1DE2A}"/>
          </ac:spMkLst>
        </pc:spChg>
        <pc:spChg chg="del">
          <ac:chgData name="Marlene Holdensen" userId="f6b1e063-3aa2-4a51-ad51-62cc0c14b1d2" providerId="ADAL" clId="{37FE54E5-8E79-48C8-B643-E3D32EFD439B}" dt="2026-04-20T07:35:14.859" v="1"/>
          <ac:spMkLst>
            <pc:docMk/>
            <pc:sldMk cId="2621547140" sldId="294"/>
            <ac:spMk id="26633" creationId="{C4A73240-78A9-BB2A-2B7E-9F75EA481528}"/>
          </ac:spMkLst>
        </pc:spChg>
        <pc:picChg chg="del">
          <ac:chgData name="Marlene Holdensen" userId="f6b1e063-3aa2-4a51-ad51-62cc0c14b1d2" providerId="ADAL" clId="{37FE54E5-8E79-48C8-B643-E3D32EFD439B}" dt="2026-04-20T07:35:14.859" v="1"/>
          <ac:picMkLst>
            <pc:docMk/>
            <pc:sldMk cId="2621547140" sldId="294"/>
            <ac:picMk id="26632" creationId="{B149E427-D807-D296-7B94-6A7820FF8762}"/>
          </ac:picMkLst>
        </pc:picChg>
        <pc:cxnChg chg="del">
          <ac:chgData name="Marlene Holdensen" userId="f6b1e063-3aa2-4a51-ad51-62cc0c14b1d2" providerId="ADAL" clId="{37FE54E5-8E79-48C8-B643-E3D32EFD439B}" dt="2026-04-20T07:35:14.859" v="1"/>
          <ac:cxnSpMkLst>
            <pc:docMk/>
            <pc:sldMk cId="2621547140" sldId="294"/>
            <ac:cxnSpMk id="26631" creationId="{C33459F9-92D3-491C-39DC-5ADC25DF51FD}"/>
          </ac:cxnSpMkLst>
        </pc:cxnChg>
      </pc:sldChg>
      <pc:sldChg chg="addSp delSp modSp add mod setBg modClrScheme delDesignElem chgLayout">
        <pc:chgData name="Marlene Holdensen" userId="f6b1e063-3aa2-4a51-ad51-62cc0c14b1d2" providerId="ADAL" clId="{37FE54E5-8E79-48C8-B643-E3D32EFD439B}" dt="2026-04-20T09:07:09.169" v="28" actId="14100"/>
        <pc:sldMkLst>
          <pc:docMk/>
          <pc:sldMk cId="0" sldId="295"/>
        </pc:sldMkLst>
        <pc:spChg chg="del">
          <ac:chgData name="Marlene Holdensen" userId="f6b1e063-3aa2-4a51-ad51-62cc0c14b1d2" providerId="ADAL" clId="{37FE54E5-8E79-48C8-B643-E3D32EFD439B}" dt="2026-04-20T07:38:18.051" v="23"/>
          <ac:spMkLst>
            <pc:docMk/>
            <pc:sldMk cId="0" sldId="295"/>
            <ac:spMk id="71" creationId="{923E8915-D2AA-4327-A45A-972C3CA9574B}"/>
          </ac:spMkLst>
        </pc:spChg>
        <pc:spChg chg="del">
          <ac:chgData name="Marlene Holdensen" userId="f6b1e063-3aa2-4a51-ad51-62cc0c14b1d2" providerId="ADAL" clId="{37FE54E5-8E79-48C8-B643-E3D32EFD439B}" dt="2026-04-20T07:38:18.051" v="23"/>
          <ac:spMkLst>
            <pc:docMk/>
            <pc:sldMk cId="0" sldId="295"/>
            <ac:spMk id="73" creationId="{8302FC3C-9804-4950-B721-5FD704BA6065}"/>
          </ac:spMkLst>
        </pc:spChg>
        <pc:spChg chg="del">
          <ac:chgData name="Marlene Holdensen" userId="f6b1e063-3aa2-4a51-ad51-62cc0c14b1d2" providerId="ADAL" clId="{37FE54E5-8E79-48C8-B643-E3D32EFD439B}" dt="2026-04-20T07:38:18.051" v="23"/>
          <ac:spMkLst>
            <pc:docMk/>
            <pc:sldMk cId="0" sldId="295"/>
            <ac:spMk id="79" creationId="{F3798573-F27B-47EB-8EA4-7EE34954C2D6}"/>
          </ac:spMkLst>
        </pc:spChg>
        <pc:spChg chg="mod">
          <ac:chgData name="Marlene Holdensen" userId="f6b1e063-3aa2-4a51-ad51-62cc0c14b1d2" providerId="ADAL" clId="{37FE54E5-8E79-48C8-B643-E3D32EFD439B}" dt="2026-04-20T09:06:59.647" v="26" actId="26606"/>
          <ac:spMkLst>
            <pc:docMk/>
            <pc:sldMk cId="0" sldId="295"/>
            <ac:spMk id="19457" creationId="{00000000-0000-0000-0000-000000000000}"/>
          </ac:spMkLst>
        </pc:spChg>
        <pc:spChg chg="mod">
          <ac:chgData name="Marlene Holdensen" userId="f6b1e063-3aa2-4a51-ad51-62cc0c14b1d2" providerId="ADAL" clId="{37FE54E5-8E79-48C8-B643-E3D32EFD439B}" dt="2026-04-20T09:07:09.169" v="28" actId="14100"/>
          <ac:spMkLst>
            <pc:docMk/>
            <pc:sldMk cId="0" sldId="295"/>
            <ac:spMk id="19458" creationId="{00000000-0000-0000-0000-000000000000}"/>
          </ac:spMkLst>
        </pc:spChg>
        <pc:spChg chg="add del mod">
          <ac:chgData name="Marlene Holdensen" userId="f6b1e063-3aa2-4a51-ad51-62cc0c14b1d2" providerId="ADAL" clId="{37FE54E5-8E79-48C8-B643-E3D32EFD439B}" dt="2026-04-20T09:07:03.827" v="27" actId="478"/>
          <ac:spMkLst>
            <pc:docMk/>
            <pc:sldMk cId="0" sldId="295"/>
            <ac:spMk id="19463" creationId="{74439D4F-9DE3-D30D-9EC9-BB7C4AB2DB1E}"/>
          </ac:spMkLst>
        </pc:spChg>
        <pc:picChg chg="del">
          <ac:chgData name="Marlene Holdensen" userId="f6b1e063-3aa2-4a51-ad51-62cc0c14b1d2" providerId="ADAL" clId="{37FE54E5-8E79-48C8-B643-E3D32EFD439B}" dt="2026-04-20T07:38:18.051" v="23"/>
          <ac:picMkLst>
            <pc:docMk/>
            <pc:sldMk cId="0" sldId="295"/>
            <ac:picMk id="77" creationId="{3BC6EBB2-9BDC-4075-BA6B-43A9FBF9C86C}"/>
          </ac:picMkLst>
        </pc:picChg>
        <pc:cxnChg chg="del">
          <ac:chgData name="Marlene Holdensen" userId="f6b1e063-3aa2-4a51-ad51-62cc0c14b1d2" providerId="ADAL" clId="{37FE54E5-8E79-48C8-B643-E3D32EFD439B}" dt="2026-04-20T07:38:18.051" v="23"/>
          <ac:cxnSpMkLst>
            <pc:docMk/>
            <pc:sldMk cId="0" sldId="295"/>
            <ac:cxnSpMk id="75" creationId="{6B9695BD-ECF6-49CA-8877-8C493193C65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66D4-F170-4815-A17F-81DAB4AD45EE}" type="datetimeFigureOut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61BBC-5C51-4FF0-A3A8-DCE1E31B67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03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steligt-dagblad.dk/religion/ashok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Wulff </a:t>
            </a:r>
            <a:r>
              <a:rPr lang="da-DK" dirty="0" err="1"/>
              <a:t>Morgentahler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57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471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6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Videoen viser et tempel i </a:t>
            </a:r>
            <a:r>
              <a:rPr lang="da-DK" dirty="0" err="1"/>
              <a:t>Vientiana</a:t>
            </a:r>
            <a:r>
              <a:rPr lang="da-DK" dirty="0"/>
              <a:t> (hovedstaden i Laos)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87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6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45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42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79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354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18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Hvem var </a:t>
            </a:r>
            <a:r>
              <a:rPr lang="da-DK" dirty="0" err="1">
                <a:hlinkClick r:id="rId3"/>
              </a:rPr>
              <a:t>Ashoka</a:t>
            </a:r>
            <a:r>
              <a:rPr lang="da-DK" dirty="0">
                <a:hlinkClick r:id="rId3"/>
              </a:rPr>
              <a:t>? | Kristeligt Dagblad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47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04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66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47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64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Gudernes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de gudernes verden.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Halvgudernes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de halvgudernes verden.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Menneskenes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menneskenes verden.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Dyrenes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dyrenes verden.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sultne ånders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spøgelsernes verden.</a:t>
            </a:r>
          </a:p>
          <a:p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Helvede verden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repræsenterer dæmonernes verden.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56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Arhat-ideal i buddhisme</a:t>
            </a:r>
          </a:p>
          <a:p>
            <a:r>
              <a:rPr lang="da-DK" dirty="0"/>
              <a:t>Arhat-ideal i buddhisme er at opnå den fuldkomne indsigt i livets og universets gåder, og at nå nirvana for aldrig at genfødes. Det er et religiøs ideal for </a:t>
            </a:r>
            <a:r>
              <a:rPr lang="da-DK" dirty="0" err="1"/>
              <a:t>hinayanabuddhismen</a:t>
            </a:r>
            <a:r>
              <a:rPr lang="da-DK" dirty="0"/>
              <a:t>, hvor en arhat er en person, der har opnået den fuldkomne indsigt og er dermed en del af den endelige oplyste tilstand. Arhat-</a:t>
            </a:r>
            <a:r>
              <a:rPr lang="da-DK" dirty="0" err="1"/>
              <a:t>idealiet</a:t>
            </a:r>
            <a:r>
              <a:rPr lang="da-DK" dirty="0"/>
              <a:t> kræver en åndelig modning, der er erhvervet gennem talrige eksistenser, for at nå dette mål. Lex.dk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922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61BBC-5C51-4FF0-A3A8-DCE1E31B675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65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da-DK"/>
              <a:t>Klik for at redigere i masteren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med bille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Ho38MjW-m0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gion.systime.dk/?id=888#c279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hyperlink" Target="http://www.youtube.com/watch?v=_WAi2fwUqN4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gion.systime.dk/?id=93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://www.youtube.com/watch?v=633eH4yajHE" TargetMode="External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KK-WVW2u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 anchor="ctr">
            <a:normAutofit/>
          </a:bodyPr>
          <a:lstStyle/>
          <a:p>
            <a:r>
              <a:rPr lang="da-DK" dirty="0"/>
              <a:t>Buddhisme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EC1279-CB36-B3A7-55AC-C8270FC55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7" y="2401104"/>
            <a:ext cx="7768047" cy="3728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51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Middelvejen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296334" y="1452282"/>
            <a:ext cx="8066616" cy="511785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a-DK" sz="1500" dirty="0"/>
              <a:t>Ret anskuelse, dvs. erkendelsen af de fire ædle sandheder</a:t>
            </a:r>
          </a:p>
          <a:p>
            <a:pPr marL="514350" indent="-514350">
              <a:buAutoNum type="arabicPeriod"/>
            </a:pPr>
            <a:r>
              <a:rPr lang="da-DK" sz="1500" dirty="0"/>
              <a:t>Ret sindelag, dvs. det modsatte af det forkerte, behersket af begær, ond vilje og en voldelig mentalitet.</a:t>
            </a:r>
          </a:p>
          <a:p>
            <a:pPr marL="514350" indent="-514350">
              <a:buAutoNum type="arabicPeriod"/>
            </a:pPr>
            <a:r>
              <a:rPr lang="da-DK" sz="1500" dirty="0"/>
              <a:t>Ret tale, det modsatte af forkert tale, dvs. løgn, løs snak og ukvemsord</a:t>
            </a:r>
          </a:p>
          <a:p>
            <a:pPr marL="514350" indent="-514350">
              <a:buAutoNum type="arabicPeriod"/>
            </a:pPr>
            <a:r>
              <a:rPr lang="da-DK" sz="1500" dirty="0"/>
              <a:t>Ret handlen, nemlig det modsatte af forkert handlen, </a:t>
            </a:r>
            <a:r>
              <a:rPr lang="da-DK" sz="1500" dirty="0" err="1"/>
              <a:t>dvs</a:t>
            </a:r>
            <a:r>
              <a:rPr lang="da-DK" sz="1500" dirty="0"/>
              <a:t>, drab, tyveri og et udsvævende liv</a:t>
            </a:r>
          </a:p>
          <a:p>
            <a:pPr marL="514350" indent="-514350">
              <a:buAutoNum type="arabicPeriod"/>
            </a:pPr>
            <a:r>
              <a:rPr lang="da-DK" sz="1500" dirty="0"/>
              <a:t>Ret handling, det modsatte af forkert handling, nemlig bedrageri, forførelse, bondefangeri og åger</a:t>
            </a:r>
          </a:p>
          <a:p>
            <a:pPr marL="514350" indent="-514350">
              <a:buAutoNum type="arabicPeriod"/>
            </a:pPr>
            <a:r>
              <a:rPr lang="da-DK" sz="1500" dirty="0">
                <a:solidFill>
                  <a:schemeClr val="tx1"/>
                </a:solidFill>
              </a:rPr>
              <a:t>Ret stræben, det modsatte af forkert stræben, nemlig at leve uden ”opmærksomhed”</a:t>
            </a:r>
          </a:p>
          <a:p>
            <a:pPr marL="514350" indent="-514350">
              <a:buAutoNum type="arabicPeriod"/>
            </a:pPr>
            <a:r>
              <a:rPr lang="da-DK" sz="1500" dirty="0">
                <a:solidFill>
                  <a:schemeClr val="tx1"/>
                </a:solidFill>
              </a:rPr>
              <a:t>Ret opmærksomhed, dvs. at udvikle en speciel og konstant bevidsthed, der skal føre frem til indsigten i at alt, således også mennesket, er </a:t>
            </a:r>
            <a:r>
              <a:rPr lang="da-DK" sz="1500" dirty="0" err="1">
                <a:solidFill>
                  <a:schemeClr val="tx1"/>
                </a:solidFill>
              </a:rPr>
              <a:t>forgængeligt.Denne</a:t>
            </a:r>
            <a:r>
              <a:rPr lang="da-DK" sz="1500" dirty="0">
                <a:solidFill>
                  <a:schemeClr val="tx1"/>
                </a:solidFill>
              </a:rPr>
              <a:t> indsigt er en del af befrielsen</a:t>
            </a:r>
          </a:p>
          <a:p>
            <a:pPr marL="514350" indent="-514350">
              <a:buAutoNum type="arabicPeriod"/>
            </a:pPr>
            <a:r>
              <a:rPr lang="da-DK" sz="1500" dirty="0">
                <a:solidFill>
                  <a:schemeClr val="tx1"/>
                </a:solidFill>
              </a:rPr>
              <a:t>Ret fordybelse, en bevidsthedstilstand, hvor bevidstheden er udtømt for indhold.</a:t>
            </a:r>
          </a:p>
          <a:p>
            <a:pPr lvl="1"/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9932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48E97-26A3-1118-AF07-E6C93A55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6EDD9-3656-6405-88DD-E02AC8C6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Middelvejen – for lægfolk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B4212-0395-3317-7478-B39027E5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Mål:</a:t>
            </a:r>
          </a:p>
          <a:p>
            <a:pPr lvl="1"/>
            <a:r>
              <a:rPr lang="da-DK" dirty="0"/>
              <a:t>God karma – bedre position i Samsara. </a:t>
            </a:r>
            <a:r>
              <a:rPr lang="da-DK" i="1" dirty="0" err="1"/>
              <a:t>Karmisk</a:t>
            </a:r>
            <a:r>
              <a:rPr lang="da-DK" i="1" dirty="0"/>
              <a:t> buddhisme</a:t>
            </a:r>
            <a:r>
              <a:rPr lang="da-DK" dirty="0"/>
              <a:t>.</a:t>
            </a:r>
          </a:p>
          <a:p>
            <a:pPr lvl="1"/>
            <a:r>
              <a:rPr lang="da-DK" dirty="0"/>
              <a:t>”Dennesidig frelse” (Velsignelse) – held, et godt liv. </a:t>
            </a:r>
            <a:r>
              <a:rPr lang="da-DK" i="1" dirty="0" err="1"/>
              <a:t>Apotropæisk</a:t>
            </a:r>
            <a:r>
              <a:rPr lang="da-DK" i="1" dirty="0"/>
              <a:t> buddhisme</a:t>
            </a:r>
            <a:endParaRPr lang="da-DK" dirty="0"/>
          </a:p>
          <a:p>
            <a:r>
              <a:rPr lang="da-DK" dirty="0"/>
              <a:t>Ritualer (= det vigtigste, ikke tro):</a:t>
            </a:r>
          </a:p>
          <a:p>
            <a:pPr lvl="1"/>
            <a:r>
              <a:rPr lang="da-DK" dirty="0"/>
              <a:t>Lokalkult – ofte med hinduguder (synkretisme)</a:t>
            </a:r>
          </a:p>
          <a:p>
            <a:pPr lvl="1"/>
            <a:r>
              <a:rPr lang="da-DK" dirty="0"/>
              <a:t>Tilbedelse af relikvier af den historiske </a:t>
            </a:r>
            <a:r>
              <a:rPr lang="da-DK" dirty="0" err="1"/>
              <a:t>buddha</a:t>
            </a:r>
            <a:r>
              <a:rPr lang="da-DK" dirty="0"/>
              <a:t> (</a:t>
            </a:r>
            <a:r>
              <a:rPr lang="da-DK" i="1" dirty="0" err="1"/>
              <a:t>stupaer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Gaver til templets vedligeholdelse/mad til munke (</a:t>
            </a:r>
            <a:r>
              <a:rPr lang="da-DK" i="1" dirty="0" err="1"/>
              <a:t>dana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Ofringer: røgelse, frugt, blomster</a:t>
            </a:r>
          </a:p>
          <a:p>
            <a:pPr lvl="1"/>
            <a:r>
              <a:rPr lang="da-DK" dirty="0"/>
              <a:t>Bøn</a:t>
            </a:r>
          </a:p>
          <a:p>
            <a:pPr lvl="1"/>
            <a:r>
              <a:rPr lang="da-DK" dirty="0"/>
              <a:t>Pilgrimsrejser, højtider</a:t>
            </a:r>
          </a:p>
          <a:p>
            <a:pPr lvl="1"/>
            <a:r>
              <a:rPr lang="da-DK" dirty="0"/>
              <a:t>Riter ved dødsfald, </a:t>
            </a:r>
            <a:r>
              <a:rPr lang="da-DK" dirty="0" err="1"/>
              <a:t>forfædrekult</a:t>
            </a:r>
            <a:endParaRPr lang="da-DK" dirty="0"/>
          </a:p>
          <a:p>
            <a:pPr lvl="1"/>
            <a:r>
              <a:rPr lang="da-DK" dirty="0"/>
              <a:t>De fem forskrifter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22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Theravada</a:t>
            </a:r>
            <a:r>
              <a:rPr lang="da-DK" dirty="0"/>
              <a:t> praksis</a:t>
            </a:r>
          </a:p>
        </p:txBody>
      </p:sp>
      <p:pic>
        <p:nvPicPr>
          <p:cNvPr id="4" name="Pladsholder til indhold 3" descr="dana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" b="4421"/>
          <a:stretch/>
        </p:blipFill>
        <p:spPr>
          <a:xfrm>
            <a:off x="231584" y="1526864"/>
            <a:ext cx="3456548" cy="4139037"/>
          </a:xfrm>
        </p:spPr>
      </p:pic>
      <p:pic>
        <p:nvPicPr>
          <p:cNvPr id="5" name="Billede 4" descr="stupa theravd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81" y="1452282"/>
            <a:ext cx="1622228" cy="2415710"/>
          </a:xfrm>
          <a:prstGeom prst="rect">
            <a:avLst/>
          </a:prstGeom>
        </p:spPr>
      </p:pic>
      <p:pic>
        <p:nvPicPr>
          <p:cNvPr id="6" name="Billede 5" descr="bøn therava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86" y="1693487"/>
            <a:ext cx="2540000" cy="1892300"/>
          </a:xfrm>
          <a:prstGeom prst="rect">
            <a:avLst/>
          </a:prstGeom>
        </p:spPr>
      </p:pic>
      <p:pic>
        <p:nvPicPr>
          <p:cNvPr id="7" name="Billede 6" descr="theravada vanding af buddhae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06" y="4074934"/>
            <a:ext cx="3332480" cy="2499360"/>
          </a:xfrm>
          <a:prstGeom prst="rect">
            <a:avLst/>
          </a:prstGeom>
        </p:spPr>
      </p:pic>
      <p:pic>
        <p:nvPicPr>
          <p:cNvPr id="8" name="Billede 7" descr="Theravada største buddha i verde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98" y="3867992"/>
            <a:ext cx="1926981" cy="288840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39645" y="5927963"/>
            <a:ext cx="296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8"/>
              </a:rPr>
              <a:t>http://www.youtube.com/watch?v=_Ho38MjW-m0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03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4918-F1BE-6031-19D8-539B13A22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EDBF76-918D-0DF7-5BF7-CF8EF3B5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da-DK" sz="3300" dirty="0" err="1"/>
              <a:t>Theravada</a:t>
            </a:r>
            <a:r>
              <a:rPr lang="da-DK" sz="3300" dirty="0"/>
              <a:t> buddhisme</a:t>
            </a:r>
            <a:br>
              <a:rPr lang="da-DK" sz="3300" dirty="0"/>
            </a:br>
            <a:r>
              <a:rPr lang="da-DK" sz="3300" dirty="0"/>
              <a:t>(Sri Lanka, Thailand, Myanmar)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275BF0-306F-08B5-1AC7-EB0A637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2108200"/>
            <a:ext cx="4799948" cy="3945128"/>
          </a:xfrm>
        </p:spPr>
        <p:txBody>
          <a:bodyPr anchor="ctr">
            <a:normAutofit fontScale="85000" lnSpcReduction="20000"/>
          </a:bodyPr>
          <a:lstStyle/>
          <a:p>
            <a:endParaRPr lang="da-DK" sz="1800" dirty="0"/>
          </a:p>
          <a:p>
            <a:endParaRPr lang="da-DK" sz="1800" dirty="0"/>
          </a:p>
          <a:p>
            <a:endParaRPr lang="da-DK" sz="1800" dirty="0"/>
          </a:p>
          <a:p>
            <a:r>
              <a:rPr lang="da-DK" sz="1800" dirty="0"/>
              <a:t>Vægten lægges på den enkelte munks frelse og opnåelse af </a:t>
            </a:r>
            <a:r>
              <a:rPr lang="da-DK" sz="1800" dirty="0" err="1"/>
              <a:t>bodhi</a:t>
            </a:r>
            <a:r>
              <a:rPr lang="da-DK" sz="1800" dirty="0"/>
              <a:t>.</a:t>
            </a:r>
          </a:p>
          <a:p>
            <a:r>
              <a:rPr lang="da-DK" sz="1800" dirty="0"/>
              <a:t>Vejen til </a:t>
            </a:r>
            <a:r>
              <a:rPr lang="da-DK" sz="1800" dirty="0" err="1"/>
              <a:t>bodhi</a:t>
            </a:r>
            <a:r>
              <a:rPr lang="da-DK" sz="1800" dirty="0"/>
              <a:t> er ved at blive optaget i en </a:t>
            </a:r>
            <a:r>
              <a:rPr lang="da-DK" sz="1800" dirty="0" err="1"/>
              <a:t>sangha</a:t>
            </a:r>
            <a:r>
              <a:rPr lang="da-DK" sz="1800" dirty="0"/>
              <a:t>. At blive til en Arhat</a:t>
            </a:r>
          </a:p>
          <a:p>
            <a:r>
              <a:rPr lang="da-DK" sz="1800" dirty="0"/>
              <a:t>Gensidig afhængighed mellem </a:t>
            </a:r>
            <a:r>
              <a:rPr lang="da-DK" sz="1800" dirty="0" err="1"/>
              <a:t>sangha</a:t>
            </a:r>
            <a:r>
              <a:rPr lang="da-DK" sz="1800" dirty="0"/>
              <a:t> og lægbuddhister</a:t>
            </a:r>
          </a:p>
          <a:p>
            <a:pPr marL="0" indent="0">
              <a:buNone/>
            </a:pPr>
            <a:r>
              <a:rPr lang="da-DK" sz="1800" dirty="0">
                <a:hlinkClick r:id="rId3"/>
              </a:rPr>
              <a:t>Hovedretninger i buddhismen | Religionsportalen (systime.dk)</a:t>
            </a:r>
            <a:endParaRPr lang="da-DK" sz="1800" dirty="0"/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62154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Mahayana</a:t>
            </a:r>
            <a:r>
              <a:rPr lang="da-DK" dirty="0"/>
              <a:t> praksis</a:t>
            </a:r>
          </a:p>
        </p:txBody>
      </p:sp>
      <p:pic>
        <p:nvPicPr>
          <p:cNvPr id="4" name="Pladsholder til indhold 3" descr="mahayana bønne væ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5" t="32496" r="-1" b="-2410"/>
          <a:stretch/>
        </p:blipFill>
        <p:spPr>
          <a:xfrm>
            <a:off x="0" y="4071840"/>
            <a:ext cx="3386783" cy="2779412"/>
          </a:xfrm>
        </p:spPr>
      </p:pic>
      <p:pic>
        <p:nvPicPr>
          <p:cNvPr id="5" name="Billede 4" descr="mahayana frugt off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32" y="1207855"/>
            <a:ext cx="2593568" cy="3900102"/>
          </a:xfrm>
          <a:prstGeom prst="rect">
            <a:avLst/>
          </a:prstGeom>
        </p:spPr>
      </p:pic>
      <p:pic>
        <p:nvPicPr>
          <p:cNvPr id="6" name="Billede 5" descr="mahayana lotu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" y="40341"/>
            <a:ext cx="1773693" cy="1427050"/>
          </a:xfrm>
          <a:prstGeom prst="rect">
            <a:avLst/>
          </a:prstGeom>
        </p:spPr>
      </p:pic>
      <p:pic>
        <p:nvPicPr>
          <p:cNvPr id="7" name="Billede 6" descr="mahayana pagod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0" y="1618773"/>
            <a:ext cx="1533763" cy="2298241"/>
          </a:xfrm>
          <a:prstGeom prst="rect">
            <a:avLst/>
          </a:prstGeom>
        </p:spPr>
      </p:pic>
      <p:pic>
        <p:nvPicPr>
          <p:cNvPr id="8" name="Billede 7" descr="ild forårsritual Japa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58" y="4071840"/>
            <a:ext cx="3317179" cy="2619358"/>
          </a:xfrm>
          <a:prstGeom prst="rect">
            <a:avLst/>
          </a:prstGeom>
        </p:spPr>
      </p:pic>
      <p:pic>
        <p:nvPicPr>
          <p:cNvPr id="9" name="Billede 8" descr="z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38" y="1975507"/>
            <a:ext cx="2396281" cy="1971244"/>
          </a:xfrm>
          <a:prstGeom prst="rect">
            <a:avLst/>
          </a:prstGeom>
        </p:spPr>
      </p:pic>
      <p:pic>
        <p:nvPicPr>
          <p:cNvPr id="10" name="Billede 9" descr="mahayana røgelse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83" y="1975507"/>
            <a:ext cx="2536378" cy="169303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031670" y="5233705"/>
            <a:ext cx="211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10"/>
              </a:rPr>
              <a:t>http://www.youtube.com/watch?v=_WAi2fwUqN4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72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da-DK" sz="3300">
                <a:solidFill>
                  <a:schemeClr val="bg2"/>
                </a:solidFill>
              </a:rPr>
              <a:t>Mahayana buddhisme</a:t>
            </a:r>
            <a:br>
              <a:rPr lang="da-DK" sz="3300">
                <a:solidFill>
                  <a:schemeClr val="bg2"/>
                </a:solidFill>
              </a:rPr>
            </a:br>
            <a:r>
              <a:rPr lang="da-DK" sz="3300">
                <a:solidFill>
                  <a:schemeClr val="bg2"/>
                </a:solidFill>
              </a:rPr>
              <a:t>(Kina, Japan Vietnam)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3903081" y="1645920"/>
            <a:ext cx="4702076" cy="447082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da-DK" dirty="0"/>
              <a:t>Frelsen er forbeholdt alle – alle har mulighed for at blive en Buddha og finde sin egen Buddhanatur – også lægbuddhister</a:t>
            </a:r>
          </a:p>
          <a:p>
            <a:pPr>
              <a:lnSpc>
                <a:spcPct val="90000"/>
              </a:lnSpc>
            </a:pPr>
            <a:r>
              <a:rPr lang="da-DK" dirty="0"/>
              <a:t>Alle der påbegynder fordybelsens vej skal aflægge et </a:t>
            </a:r>
            <a:r>
              <a:rPr lang="da-DK" dirty="0" err="1"/>
              <a:t>boddhisatva</a:t>
            </a:r>
            <a:r>
              <a:rPr lang="da-DK" dirty="0"/>
              <a:t>-løfte.</a:t>
            </a:r>
          </a:p>
          <a:p>
            <a:pPr>
              <a:lnSpc>
                <a:spcPct val="90000"/>
              </a:lnSpc>
            </a:pPr>
            <a:r>
              <a:rPr lang="da-DK" dirty="0"/>
              <a:t>”Jeg må nå lidelsens ophør for at kunne hjælpe alle levende væsner”</a:t>
            </a:r>
          </a:p>
          <a:p>
            <a:pPr>
              <a:lnSpc>
                <a:spcPct val="90000"/>
              </a:lnSpc>
            </a:pPr>
            <a:r>
              <a:rPr lang="da-DK" dirty="0"/>
              <a:t>Ingen indgår i nirvana før alle levende væsner kan følges ad</a:t>
            </a:r>
          </a:p>
          <a:p>
            <a:pPr>
              <a:lnSpc>
                <a:spcPct val="90000"/>
              </a:lnSpc>
            </a:pPr>
            <a:r>
              <a:rPr lang="da-DK" dirty="0"/>
              <a:t>Forestillinger om ”Det rene land”.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dirty="0">
                <a:hlinkClick r:id="rId3"/>
              </a:rPr>
              <a:t>Buddhistiske ritualer | Religionsportalen (systime.dk)</a:t>
            </a:r>
            <a:endParaRPr lang="da-DK" dirty="0"/>
          </a:p>
          <a:p>
            <a:pPr marL="0" indent="0">
              <a:lnSpc>
                <a:spcPct val="90000"/>
              </a:lnSpc>
              <a:buNone/>
            </a:pPr>
            <a:r>
              <a:rPr lang="da-DK" dirty="0"/>
              <a:t>Kult for </a:t>
            </a:r>
            <a:r>
              <a:rPr lang="da-DK" dirty="0" err="1"/>
              <a:t>Bodhidharma</a:t>
            </a:r>
            <a:endParaRPr lang="da-D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Vajrayana</a:t>
            </a:r>
            <a:r>
              <a:rPr lang="da-DK" dirty="0"/>
              <a:t> praksis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28152" y="3071219"/>
            <a:ext cx="2221078" cy="1114873"/>
          </a:xfrm>
        </p:spPr>
        <p:txBody>
          <a:bodyPr>
            <a:normAutofit/>
          </a:bodyPr>
          <a:lstStyle/>
          <a:p>
            <a:r>
              <a:rPr lang="da-DK" sz="1800" dirty="0"/>
              <a:t>Mantra</a:t>
            </a:r>
            <a:r>
              <a:rPr lang="da-DK" sz="1400" dirty="0"/>
              <a:t> - </a:t>
            </a:r>
            <a:r>
              <a:rPr lang="da-DK" sz="1400" dirty="0">
                <a:hlinkClick r:id="rId3"/>
              </a:rPr>
              <a:t>http://www.youtube.com/watch?v=633eH4yajHE</a:t>
            </a:r>
            <a:r>
              <a:rPr lang="da-DK" sz="1400" dirty="0"/>
              <a:t> </a:t>
            </a:r>
          </a:p>
        </p:txBody>
      </p:sp>
      <p:pic>
        <p:nvPicPr>
          <p:cNvPr id="4" name="Billede 3" descr="Vajrayana bedehju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3" y="4489450"/>
            <a:ext cx="2826350" cy="2222500"/>
          </a:xfrm>
          <a:prstGeom prst="rect">
            <a:avLst/>
          </a:prstGeom>
        </p:spPr>
      </p:pic>
      <p:pic>
        <p:nvPicPr>
          <p:cNvPr id="5" name="Billede 4" descr="Vajrayana Dalai Lam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6" y="287943"/>
            <a:ext cx="1618820" cy="2328677"/>
          </a:xfrm>
          <a:prstGeom prst="rect">
            <a:avLst/>
          </a:prstGeom>
        </p:spPr>
      </p:pic>
      <p:pic>
        <p:nvPicPr>
          <p:cNvPr id="6" name="Billede 5" descr="Vajrayana klokke og vajr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" y="36365"/>
            <a:ext cx="1500708" cy="2003522"/>
          </a:xfrm>
          <a:prstGeom prst="rect">
            <a:avLst/>
          </a:prstGeom>
        </p:spPr>
      </p:pic>
      <p:pic>
        <p:nvPicPr>
          <p:cNvPr id="7" name="Billede 6" descr="Vajrayana stup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55" y="4400550"/>
            <a:ext cx="3054475" cy="2311400"/>
          </a:xfrm>
          <a:prstGeom prst="rect">
            <a:avLst/>
          </a:prstGeom>
        </p:spPr>
      </p:pic>
      <p:pic>
        <p:nvPicPr>
          <p:cNvPr id="8" name="Billede 7" descr="Vajrayana processi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91" y="1496381"/>
            <a:ext cx="3030412" cy="2269883"/>
          </a:xfrm>
          <a:prstGeom prst="rect">
            <a:avLst/>
          </a:prstGeom>
        </p:spPr>
      </p:pic>
      <p:pic>
        <p:nvPicPr>
          <p:cNvPr id="9" name="Billede 8" descr="vajrayana orake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" y="2151838"/>
            <a:ext cx="3348625" cy="2248712"/>
          </a:xfrm>
          <a:prstGeom prst="rect">
            <a:avLst/>
          </a:prstGeom>
        </p:spPr>
      </p:pic>
      <p:pic>
        <p:nvPicPr>
          <p:cNvPr id="10" name="Billede 9" descr="vajrayana tantric_consort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4502953"/>
            <a:ext cx="2355047" cy="23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da-DK" sz="3300" dirty="0" err="1"/>
              <a:t>Vajrayana</a:t>
            </a:r>
            <a:br>
              <a:rPr lang="da-DK" sz="3300" dirty="0"/>
            </a:br>
            <a:r>
              <a:rPr lang="da-DK" sz="3300" dirty="0"/>
              <a:t>Tibetansk buddhisme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3731895" y="1820333"/>
            <a:ext cx="4799948" cy="4232995"/>
          </a:xfrm>
        </p:spPr>
        <p:txBody>
          <a:bodyPr anchor="ctr">
            <a:normAutofit fontScale="92500" lnSpcReduction="10000"/>
          </a:bodyPr>
          <a:lstStyle/>
          <a:p>
            <a:r>
              <a:rPr lang="da-DK" dirty="0"/>
              <a:t>I alting findes </a:t>
            </a:r>
            <a:r>
              <a:rPr lang="da-DK" dirty="0" err="1"/>
              <a:t>urbuddha</a:t>
            </a:r>
            <a:r>
              <a:rPr lang="da-DK" dirty="0"/>
              <a:t>.</a:t>
            </a:r>
          </a:p>
          <a:p>
            <a:r>
              <a:rPr lang="da-DK" dirty="0"/>
              <a:t>Nirvana nås ved at erkende den indre buddhanatur</a:t>
            </a:r>
          </a:p>
          <a:p>
            <a:r>
              <a:rPr lang="da-DK" dirty="0"/>
              <a:t>Rituelle teknikker til erkende buddhanaturen (</a:t>
            </a:r>
            <a:r>
              <a:rPr lang="da-DK" dirty="0" err="1"/>
              <a:t>upaya</a:t>
            </a:r>
            <a:r>
              <a:rPr lang="da-DK" dirty="0"/>
              <a:t>)</a:t>
            </a:r>
          </a:p>
          <a:p>
            <a:r>
              <a:rPr lang="da-DK" dirty="0"/>
              <a:t>Levende </a:t>
            </a:r>
            <a:r>
              <a:rPr lang="da-DK" dirty="0" err="1"/>
              <a:t>boddhisatvaer</a:t>
            </a:r>
            <a:r>
              <a:rPr lang="da-DK" dirty="0"/>
              <a:t> kaldes lamaer og </a:t>
            </a:r>
            <a:r>
              <a:rPr lang="da-DK" dirty="0" err="1"/>
              <a:t>tulkuer</a:t>
            </a:r>
            <a:r>
              <a:rPr lang="da-DK" dirty="0"/>
              <a:t> og er buddhistens guide (guru) til oplysning.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</p:spPr>
        <p:txBody>
          <a:bodyPr anchor="ctr">
            <a:normAutofit/>
          </a:bodyPr>
          <a:lstStyle/>
          <a:p>
            <a:pPr marL="742950" indent="-742950"/>
            <a:r>
              <a:rPr lang="da-DK" dirty="0"/>
              <a:t>Hellig tekster</a:t>
            </a:r>
          </a:p>
        </p:txBody>
      </p:sp>
      <p:sp>
        <p:nvSpPr>
          <p:cNvPr id="19458" name="Pladsholder til indhold 2"/>
          <p:cNvSpPr>
            <a:spLocks noGrp="1"/>
          </p:cNvSpPr>
          <p:nvPr>
            <p:ph sz="half" idx="1"/>
          </p:nvPr>
        </p:nvSpPr>
        <p:spPr>
          <a:xfrm>
            <a:off x="792161" y="1774825"/>
            <a:ext cx="7141105" cy="430371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da-DK" sz="2000" dirty="0" err="1"/>
              <a:t>Pali</a:t>
            </a:r>
            <a:r>
              <a:rPr lang="da-DK" sz="2000" dirty="0"/>
              <a:t>-kanon (</a:t>
            </a:r>
            <a:r>
              <a:rPr lang="da-DK" sz="2000" dirty="0" err="1"/>
              <a:t>Tripitaka</a:t>
            </a:r>
            <a:r>
              <a:rPr lang="da-DK" sz="2000" dirty="0"/>
              <a:t> – De tre kurve) Munkeregler, </a:t>
            </a:r>
            <a:r>
              <a:rPr lang="da-DK" sz="2000" dirty="0" err="1"/>
              <a:t>sutra</a:t>
            </a:r>
            <a:r>
              <a:rPr lang="da-DK" sz="2000" dirty="0"/>
              <a:t> og en systematisering af </a:t>
            </a:r>
            <a:r>
              <a:rPr lang="da-DK" sz="2000" dirty="0" err="1"/>
              <a:t>dharma</a:t>
            </a:r>
            <a:r>
              <a:rPr lang="da-DK" sz="2000" dirty="0"/>
              <a:t>. Efter 5. årh. en fjerde kurv, </a:t>
            </a:r>
            <a:r>
              <a:rPr lang="da-DK" sz="2000" dirty="0" err="1"/>
              <a:t>tantra</a:t>
            </a:r>
            <a:r>
              <a:rPr lang="da-DK" sz="2000" dirty="0"/>
              <a:t>, som er en læremæssig overbygning.</a:t>
            </a:r>
          </a:p>
          <a:p>
            <a:pPr marL="571500" indent="-5715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da-DK" sz="2000" dirty="0"/>
              <a:t>Den kinesiske kanon. </a:t>
            </a:r>
            <a:r>
              <a:rPr lang="da-DK" sz="2000" dirty="0" err="1"/>
              <a:t>Sutra</a:t>
            </a:r>
            <a:r>
              <a:rPr lang="da-DK" sz="2000" dirty="0"/>
              <a:t>. 55 bøger af hver 1000 sider.</a:t>
            </a:r>
          </a:p>
          <a:p>
            <a:pPr marL="571500" indent="-571500">
              <a:lnSpc>
                <a:spcPct val="90000"/>
              </a:lnSpc>
              <a:buFont typeface="Calibri" pitchFamily="34" charset="0"/>
              <a:buAutoNum type="romanUcPeriod"/>
            </a:pPr>
            <a:r>
              <a:rPr lang="da-DK" sz="2000" dirty="0"/>
              <a:t>Tibetanske kanon. 300 bind.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3946"/>
            <a:ext cx="3612822" cy="697319"/>
          </a:xfrm>
        </p:spPr>
        <p:txBody>
          <a:bodyPr/>
          <a:lstStyle/>
          <a:p>
            <a:r>
              <a:rPr lang="da-DK" dirty="0"/>
              <a:t>Buddhisme</a:t>
            </a:r>
          </a:p>
        </p:txBody>
      </p:sp>
      <p:pic>
        <p:nvPicPr>
          <p:cNvPr id="8" name="Pladsholder til billede 7" descr="205933_656_700_0_0_0_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16843"/>
          <a:stretch>
            <a:fillRect/>
          </a:stretch>
        </p:blipFill>
        <p:spPr>
          <a:xfrm>
            <a:off x="4689877" y="380999"/>
            <a:ext cx="3996924" cy="5972091"/>
          </a:xfrm>
        </p:spPr>
      </p:pic>
      <p:sp>
        <p:nvSpPr>
          <p:cNvPr id="3" name="Pladsholder til indhold 2"/>
          <p:cNvSpPr>
            <a:spLocks noGrp="1"/>
          </p:cNvSpPr>
          <p:nvPr>
            <p:ph type="body" sz="half" idx="2"/>
          </p:nvPr>
        </p:nvSpPr>
        <p:spPr>
          <a:xfrm>
            <a:off x="112063" y="971265"/>
            <a:ext cx="3881713" cy="5381826"/>
          </a:xfrm>
        </p:spPr>
        <p:txBody>
          <a:bodyPr>
            <a:no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da-DK" dirty="0"/>
              <a:t>Grundlægger = </a:t>
            </a:r>
            <a:r>
              <a:rPr lang="da-DK" dirty="0" err="1"/>
              <a:t>Gautama</a:t>
            </a:r>
            <a:r>
              <a:rPr lang="da-DK" dirty="0"/>
              <a:t> Buddha (den historiske Buddha, 80 år, ca. 480-400 f.v.t.)</a:t>
            </a:r>
          </a:p>
          <a:p>
            <a:pPr marL="285750" indent="-285750" algn="just">
              <a:buFont typeface="Arial"/>
              <a:buChar char="•"/>
            </a:pPr>
            <a:endParaRPr lang="da-DK" dirty="0"/>
          </a:p>
          <a:p>
            <a:pPr marL="285750" indent="-285750" algn="just">
              <a:buFont typeface="Wingdings" charset="2"/>
              <a:buChar char="§"/>
            </a:pPr>
            <a:r>
              <a:rPr lang="da-DK" b="1" dirty="0"/>
              <a:t>Buddha</a:t>
            </a:r>
            <a:r>
              <a:rPr lang="da-DK" dirty="0"/>
              <a:t> = titel – </a:t>
            </a:r>
            <a:r>
              <a:rPr lang="da-DK" i="1" dirty="0"/>
              <a:t>den fuldt oplyste</a:t>
            </a:r>
          </a:p>
          <a:p>
            <a:pPr marL="285750" indent="-285750" algn="just">
              <a:buFont typeface="Wingdings" charset="2"/>
              <a:buChar char="§"/>
            </a:pPr>
            <a:endParaRPr lang="da-DK" dirty="0"/>
          </a:p>
          <a:p>
            <a:pPr marL="285750" indent="-285750" algn="just">
              <a:buFont typeface="Wingdings" charset="2"/>
              <a:buChar char="§"/>
            </a:pPr>
            <a:r>
              <a:rPr lang="da-DK" dirty="0"/>
              <a:t>Indien (Kong </a:t>
            </a:r>
            <a:r>
              <a:rPr lang="da-DK" dirty="0" err="1"/>
              <a:t>Ashoka</a:t>
            </a:r>
            <a:r>
              <a:rPr lang="da-DK" dirty="0"/>
              <a:t> 274-232 </a:t>
            </a:r>
            <a:r>
              <a:rPr lang="da-DK" dirty="0" err="1"/>
              <a:t>f.v.t</a:t>
            </a:r>
            <a:r>
              <a:rPr lang="da-DK" dirty="0"/>
              <a:t>.)</a:t>
            </a:r>
          </a:p>
          <a:p>
            <a:pPr marL="285750" indent="-285750" algn="just">
              <a:buFont typeface="Wingdings" charset="2"/>
              <a:buChar char="§"/>
            </a:pPr>
            <a:endParaRPr lang="da-DK" dirty="0"/>
          </a:p>
          <a:p>
            <a:pPr marL="285750" indent="-285750" algn="just">
              <a:buFont typeface="Wingdings" charset="2"/>
              <a:buChar char="§"/>
            </a:pPr>
            <a:r>
              <a:rPr lang="da-DK" dirty="0"/>
              <a:t>En reaktion på og udvikling af hinduismen (fælles: hinduguder, karmalov, asketisk praksis, målet – komme ud af samsara)</a:t>
            </a:r>
          </a:p>
          <a:p>
            <a:pPr marL="285750" indent="-285750" algn="just">
              <a:buFont typeface="Wingdings" charset="2"/>
              <a:buChar char="§"/>
            </a:pPr>
            <a:endParaRPr lang="da-DK" dirty="0"/>
          </a:p>
          <a:p>
            <a:pPr marL="285750" indent="-285750" algn="just">
              <a:buFont typeface="Wingdings" charset="2"/>
              <a:buChar char="§"/>
            </a:pPr>
            <a:endParaRPr lang="da-DK" dirty="0"/>
          </a:p>
          <a:p>
            <a:pPr algn="just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0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Hinduisme vs. Buddhisme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Hinduisme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En menneskelig sjæl – et jeg (</a:t>
            </a:r>
            <a:r>
              <a:rPr lang="da-DK" i="1" dirty="0" err="1"/>
              <a:t>atman</a:t>
            </a:r>
            <a:r>
              <a:rPr lang="da-DK" dirty="0"/>
              <a:t>)</a:t>
            </a:r>
          </a:p>
          <a:p>
            <a:r>
              <a:rPr lang="da-DK" dirty="0"/>
              <a:t>Guddommelig opdeling i kaster</a:t>
            </a:r>
          </a:p>
          <a:p>
            <a:pPr marL="806450" lvl="1" indent="-457200">
              <a:buFont typeface="+mj-lt"/>
              <a:buAutoNum type="arabicPeriod"/>
            </a:pPr>
            <a:r>
              <a:rPr lang="da-DK" dirty="0" err="1"/>
              <a:t>Brahminer</a:t>
            </a:r>
            <a:endParaRPr lang="da-DK" dirty="0"/>
          </a:p>
          <a:p>
            <a:pPr marL="806450" lvl="1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Krigere/aristokrati</a:t>
            </a:r>
          </a:p>
          <a:p>
            <a:pPr marL="806450" lvl="1" indent="-457200">
              <a:buFont typeface="+mj-lt"/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Specialister håndværk/</a:t>
            </a:r>
            <a:r>
              <a:rPr lang="da-DK" dirty="0"/>
              <a:t>jordbrug</a:t>
            </a:r>
          </a:p>
          <a:p>
            <a:pPr marL="806450" lvl="1" indent="-457200">
              <a:buFont typeface="+mj-lt"/>
              <a:buAutoNum type="arabicPeriod"/>
            </a:pPr>
            <a:r>
              <a:rPr lang="da-DK" dirty="0"/>
              <a:t>”tjenere”, arbejdere</a:t>
            </a:r>
          </a:p>
          <a:p>
            <a:pPr marL="806450" lvl="1" indent="-457200">
              <a:buFont typeface="+mj-lt"/>
              <a:buAutoNum type="arabicPeriod"/>
            </a:pPr>
            <a:r>
              <a:rPr lang="da-DK" dirty="0"/>
              <a:t>Kasteløse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Buddhisme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Intet fast jeg/sjæl (</a:t>
            </a:r>
            <a:r>
              <a:rPr lang="da-DK" i="1" dirty="0"/>
              <a:t>anatman</a:t>
            </a:r>
            <a:r>
              <a:rPr lang="da-DK" dirty="0"/>
              <a:t>)</a:t>
            </a:r>
          </a:p>
          <a:p>
            <a:r>
              <a:rPr lang="da-DK" dirty="0"/>
              <a:t>Afviser kastesystemet! </a:t>
            </a:r>
            <a:r>
              <a:rPr lang="da-DK"/>
              <a:t>Alle er lige…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959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Buddhistiske retninger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242041" y="1705939"/>
            <a:ext cx="3901959" cy="4694446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Den sydlige tradition: </a:t>
            </a:r>
            <a:r>
              <a:rPr lang="da-DK" b="1" dirty="0" err="1"/>
              <a:t>Theravada</a:t>
            </a:r>
            <a:r>
              <a:rPr lang="da-DK" dirty="0"/>
              <a:t> – ”de ældstes lære” (ca. 500 f.v.t), kaldt ”det lille fartøj” (</a:t>
            </a:r>
            <a:r>
              <a:rPr lang="da-DK" dirty="0" err="1"/>
              <a:t>Hinayana</a:t>
            </a:r>
            <a:r>
              <a:rPr lang="da-DK" dirty="0"/>
              <a:t>). </a:t>
            </a:r>
            <a:r>
              <a:rPr lang="sv-SE" dirty="0"/>
              <a:t>Sri Lanka, Myanmar (Burma), Thailand, Laois, </a:t>
            </a:r>
            <a:r>
              <a:rPr lang="sv-SE" dirty="0" err="1"/>
              <a:t>Cambodja</a:t>
            </a:r>
            <a:endParaRPr lang="da-DK" dirty="0"/>
          </a:p>
          <a:p>
            <a:r>
              <a:rPr lang="da-DK" dirty="0"/>
              <a:t>Den Østlige tradition: </a:t>
            </a:r>
            <a:r>
              <a:rPr lang="da-DK" b="1" dirty="0" err="1"/>
              <a:t>Mahayana</a:t>
            </a:r>
            <a:r>
              <a:rPr lang="da-DK" dirty="0"/>
              <a:t> – ”det store fartøj”(ca. 150 </a:t>
            </a:r>
            <a:r>
              <a:rPr lang="da-DK" dirty="0" err="1"/>
              <a:t>f.v.t</a:t>
            </a:r>
            <a:r>
              <a:rPr lang="da-DK" dirty="0"/>
              <a:t>.). Den største – ca. 365 mio. Nepal, Kashmir, Bhutan Vietnam, Kina, Korea, Japan </a:t>
            </a:r>
          </a:p>
          <a:p>
            <a:r>
              <a:rPr lang="da-DK" dirty="0"/>
              <a:t>Den nordlige tradition: </a:t>
            </a:r>
            <a:r>
              <a:rPr lang="da-DK" b="1" dirty="0" err="1"/>
              <a:t>Vajrayana</a:t>
            </a:r>
            <a:r>
              <a:rPr lang="da-DK" dirty="0"/>
              <a:t> – ”diamant- el. tordenkilefartøjet” (ca. 500-600 </a:t>
            </a:r>
            <a:r>
              <a:rPr lang="da-DK" dirty="0" err="1"/>
              <a:t>e.v.t</a:t>
            </a:r>
            <a:r>
              <a:rPr lang="da-DK" dirty="0"/>
              <a:t>.). Den mindste – ca. 25 mio.</a:t>
            </a:r>
            <a:br>
              <a:rPr lang="da-DK" dirty="0"/>
            </a:br>
            <a:r>
              <a:rPr lang="da-DK" dirty="0"/>
              <a:t>Tibetansk buddhisme</a:t>
            </a:r>
          </a:p>
        </p:txBody>
      </p:sp>
      <p:pic>
        <p:nvPicPr>
          <p:cNvPr id="9" name="Pladsholder til indhold 8" descr="spread-of-buddhism-map-copyright-buddhanet-TN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" t="1" r="235" b="-1"/>
          <a:stretch/>
        </p:blipFill>
        <p:spPr>
          <a:xfrm>
            <a:off x="-1" y="2100918"/>
            <a:ext cx="5341652" cy="3977621"/>
          </a:xfrm>
        </p:spPr>
      </p:pic>
    </p:spTree>
    <p:extLst>
      <p:ext uri="{BB962C8B-B14F-4D97-AF65-F5344CB8AC3E}">
        <p14:creationId xmlns:p14="http://schemas.microsoft.com/office/powerpoint/2010/main" val="291059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err="1"/>
              <a:t>Triratna</a:t>
            </a:r>
            <a:r>
              <a:rPr lang="da-DK" dirty="0"/>
              <a:t> – de tre juveler</a:t>
            </a:r>
          </a:p>
        </p:txBody>
      </p:sp>
      <p:pic>
        <p:nvPicPr>
          <p:cNvPr id="10" name="Pladsholder til indhold 9" descr="buddha mudra undervise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4736"/>
          <a:stretch>
            <a:fillRect/>
          </a:stretch>
        </p:blipFill>
        <p:spPr/>
      </p:pic>
      <p:sp>
        <p:nvSpPr>
          <p:cNvPr id="9" name="Pladsholder til indhold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Fælles for alle buddhistiske retninger: ”Jeg tager min tilflugt til </a:t>
            </a:r>
            <a:r>
              <a:rPr lang="da-DK" i="1" dirty="0"/>
              <a:t>Buddha</a:t>
            </a:r>
            <a:r>
              <a:rPr lang="da-DK" dirty="0"/>
              <a:t>, </a:t>
            </a:r>
            <a:r>
              <a:rPr lang="da-DK" i="1" dirty="0" err="1"/>
              <a:t>dharma</a:t>
            </a:r>
            <a:r>
              <a:rPr lang="da-DK" dirty="0"/>
              <a:t> og </a:t>
            </a:r>
            <a:r>
              <a:rPr lang="da-DK" i="1" dirty="0" err="1"/>
              <a:t>sangha</a:t>
            </a:r>
            <a:r>
              <a:rPr lang="da-DK" dirty="0"/>
              <a:t>.”</a:t>
            </a:r>
          </a:p>
          <a:p>
            <a:r>
              <a:rPr lang="da-DK" dirty="0"/>
              <a:t>Dog op til den enkelte at finde sin egen personlige vej mod oplysning</a:t>
            </a:r>
          </a:p>
          <a:p>
            <a:r>
              <a:rPr lang="da-DK" b="1" i="1" dirty="0"/>
              <a:t>Buddha</a:t>
            </a:r>
            <a:r>
              <a:rPr lang="da-DK" dirty="0"/>
              <a:t> (den historiske) – som forbillede/læremesteren</a:t>
            </a:r>
            <a:endParaRPr lang="da-DK" b="1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138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Juvel = Buddha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i="1" dirty="0"/>
              <a:t>Buddhalegenden</a:t>
            </a:r>
            <a:r>
              <a:rPr lang="da-DK" dirty="0"/>
              <a:t> findes i mange versioner</a:t>
            </a:r>
          </a:p>
          <a:p>
            <a:r>
              <a:rPr lang="da-DK" dirty="0"/>
              <a:t>Fortæller om, hvordan prins </a:t>
            </a:r>
            <a:r>
              <a:rPr lang="da-DK" dirty="0" err="1"/>
              <a:t>Siddharta</a:t>
            </a:r>
            <a:r>
              <a:rPr lang="da-DK" dirty="0"/>
              <a:t> blev til en </a:t>
            </a:r>
            <a:r>
              <a:rPr lang="da-DK" dirty="0" err="1"/>
              <a:t>buddha</a:t>
            </a:r>
            <a:r>
              <a:rPr lang="da-DK" dirty="0"/>
              <a:t> – opnåede oplysning!</a:t>
            </a:r>
          </a:p>
          <a:p>
            <a:r>
              <a:rPr lang="da-DK" dirty="0"/>
              <a:t>Møde med de fire tegn</a:t>
            </a:r>
          </a:p>
          <a:p>
            <a:r>
              <a:rPr lang="da-DK" dirty="0"/>
              <a:t>Opdagelse af </a:t>
            </a:r>
            <a:r>
              <a:rPr lang="da-DK" i="1" dirty="0"/>
              <a:t>middelvejen</a:t>
            </a:r>
            <a:r>
              <a:rPr lang="da-DK" dirty="0"/>
              <a:t>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https://www.youtube.com/watch?v=nVKK-WVW2uw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23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Juvel = Dharma – den buddhistiske lære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36577" y="1568967"/>
            <a:ext cx="4121745" cy="510536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Cyklisk verdensopfattelse. Verden i konstant forandring. </a:t>
            </a:r>
          </a:p>
          <a:p>
            <a:r>
              <a:rPr lang="da-DK" dirty="0"/>
              <a:t>Livet er lidelse (</a:t>
            </a:r>
            <a:r>
              <a:rPr lang="da-DK" i="1" dirty="0" err="1"/>
              <a:t>duhkha</a:t>
            </a:r>
            <a:r>
              <a:rPr lang="da-DK" dirty="0"/>
              <a:t>). De 4 ædle sandheder.</a:t>
            </a:r>
          </a:p>
          <a:p>
            <a:r>
              <a:rPr lang="da-DK" dirty="0"/>
              <a:t>Genfødsel = </a:t>
            </a:r>
            <a:r>
              <a:rPr lang="da-DK" i="1" dirty="0"/>
              <a:t>reinkarnation</a:t>
            </a:r>
            <a:r>
              <a:rPr lang="da-DK" dirty="0"/>
              <a:t>, i 6 genfødselsverdener</a:t>
            </a:r>
          </a:p>
          <a:p>
            <a:r>
              <a:rPr lang="da-DK" i="1" dirty="0"/>
              <a:t>Karma</a:t>
            </a:r>
            <a:r>
              <a:rPr lang="da-DK" dirty="0"/>
              <a:t> = Intentionelle handlinger. Det, der genfødes!</a:t>
            </a:r>
          </a:p>
          <a:p>
            <a:r>
              <a:rPr lang="da-DK" i="1" dirty="0"/>
              <a:t>Samsara </a:t>
            </a:r>
            <a:r>
              <a:rPr lang="da-DK" dirty="0"/>
              <a:t>= genfødslernes kredsløb</a:t>
            </a:r>
            <a:endParaRPr lang="da-DK" i="1" dirty="0"/>
          </a:p>
          <a:p>
            <a:r>
              <a:rPr lang="da-DK" dirty="0"/>
              <a:t>Buddhistisk frelse = at slippe ud af </a:t>
            </a:r>
            <a:r>
              <a:rPr lang="da-DK" i="1" dirty="0"/>
              <a:t>samsara</a:t>
            </a:r>
            <a:r>
              <a:rPr lang="da-DK" dirty="0"/>
              <a:t>, at opnå </a:t>
            </a:r>
            <a:r>
              <a:rPr lang="da-DK" i="1" dirty="0"/>
              <a:t>Nirvana </a:t>
            </a:r>
            <a:r>
              <a:rPr lang="da-DK" dirty="0"/>
              <a:t>(</a:t>
            </a:r>
            <a:r>
              <a:rPr lang="da-DK" dirty="0" err="1"/>
              <a:t>Udslukkelse</a:t>
            </a:r>
            <a:r>
              <a:rPr lang="da-DK" dirty="0"/>
              <a:t> af begæret, uvidenheden + had)</a:t>
            </a:r>
            <a:endParaRPr lang="da-DK" i="1" dirty="0"/>
          </a:p>
        </p:txBody>
      </p:sp>
      <p:pic>
        <p:nvPicPr>
          <p:cNvPr id="9" name="Pladsholder til indhold 8" descr="livshjulet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8" t="2174" r="3958" b="11416"/>
          <a:stretch/>
        </p:blipFill>
        <p:spPr>
          <a:xfrm>
            <a:off x="4765675" y="1568966"/>
            <a:ext cx="4211638" cy="5105365"/>
          </a:xfrm>
        </p:spPr>
      </p:pic>
    </p:spTree>
    <p:extLst>
      <p:ext uri="{BB962C8B-B14F-4D97-AF65-F5344CB8AC3E}">
        <p14:creationId xmlns:p14="http://schemas.microsoft.com/office/powerpoint/2010/main" val="180026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Juvel = </a:t>
            </a:r>
            <a:r>
              <a:rPr lang="da-DK" dirty="0" err="1"/>
              <a:t>Sangha</a:t>
            </a:r>
            <a:r>
              <a:rPr lang="da-DK" dirty="0"/>
              <a:t> – det buddhistiske samfund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77240" y="1668584"/>
            <a:ext cx="3566160" cy="535440"/>
          </a:xfrm>
        </p:spPr>
        <p:txBody>
          <a:bodyPr/>
          <a:lstStyle/>
          <a:p>
            <a:r>
              <a:rPr lang="da-DK" dirty="0" err="1"/>
              <a:t>Theravada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77239" y="2204025"/>
            <a:ext cx="3749949" cy="189272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Munke – el. nonnefællesskabet</a:t>
            </a:r>
          </a:p>
          <a:p>
            <a:r>
              <a:rPr lang="da-DK" i="1" dirty="0" err="1"/>
              <a:t>Arhat</a:t>
            </a:r>
            <a:r>
              <a:rPr lang="da-DK" i="1" dirty="0"/>
              <a:t>-ideal</a:t>
            </a:r>
          </a:p>
          <a:p>
            <a:r>
              <a:rPr lang="da-DK" dirty="0"/>
              <a:t>Midlertidig munketilværelse (overgangsritual)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66048" y="1668584"/>
            <a:ext cx="3566160" cy="535440"/>
          </a:xfrm>
        </p:spPr>
        <p:txBody>
          <a:bodyPr/>
          <a:lstStyle/>
          <a:p>
            <a:r>
              <a:rPr lang="da-DK" dirty="0" err="1"/>
              <a:t>Mahayana</a:t>
            </a:r>
            <a:r>
              <a:rPr lang="da-DK" dirty="0"/>
              <a:t>/</a:t>
            </a:r>
            <a:r>
              <a:rPr lang="da-DK" dirty="0" err="1"/>
              <a:t>Vajrayana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66048" y="2316093"/>
            <a:ext cx="4377952" cy="3762445"/>
          </a:xfrm>
        </p:spPr>
        <p:txBody>
          <a:bodyPr/>
          <a:lstStyle/>
          <a:p>
            <a:r>
              <a:rPr lang="da-DK" dirty="0"/>
              <a:t>Det religiøse samfund (alle?)</a:t>
            </a:r>
          </a:p>
          <a:p>
            <a:r>
              <a:rPr lang="da-DK" dirty="0"/>
              <a:t>Alle har </a:t>
            </a:r>
            <a:r>
              <a:rPr lang="da-DK" i="1" dirty="0" err="1"/>
              <a:t>buddha</a:t>
            </a:r>
            <a:r>
              <a:rPr lang="da-DK" i="1" dirty="0"/>
              <a:t>-natur</a:t>
            </a:r>
          </a:p>
          <a:p>
            <a:r>
              <a:rPr lang="da-DK" i="1" dirty="0" err="1"/>
              <a:t>Bodhisattva</a:t>
            </a:r>
            <a:r>
              <a:rPr lang="da-DK" dirty="0"/>
              <a:t>-ideal</a:t>
            </a:r>
          </a:p>
        </p:txBody>
      </p:sp>
      <p:pic>
        <p:nvPicPr>
          <p:cNvPr id="7" name="Billede 6" descr="Theravada-Buddhi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6" y="4096744"/>
            <a:ext cx="2931227" cy="2664752"/>
          </a:xfrm>
          <a:prstGeom prst="rect">
            <a:avLst/>
          </a:prstGeom>
        </p:spPr>
      </p:pic>
      <p:pic>
        <p:nvPicPr>
          <p:cNvPr id="8" name="Billede 7" descr="avalokiteshvar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84" y="4096744"/>
            <a:ext cx="2625024" cy="26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Middelvejen – på den seriøse måde!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8-ledede vej</a:t>
            </a:r>
          </a:p>
        </p:txBody>
      </p:sp>
      <p:pic>
        <p:nvPicPr>
          <p:cNvPr id="7" name="Pladsholder til indhold 6" descr="8fold_path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 b="4148"/>
          <a:stretch>
            <a:fillRect/>
          </a:stretch>
        </p:blipFill>
        <p:spPr/>
      </p:pic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66048" y="1879321"/>
            <a:ext cx="3566160" cy="4199218"/>
          </a:xfrm>
        </p:spPr>
        <p:txBody>
          <a:bodyPr>
            <a:normAutofit fontScale="92500"/>
          </a:bodyPr>
          <a:lstStyle/>
          <a:p>
            <a:r>
              <a:rPr lang="da-DK" dirty="0"/>
              <a:t>Kun for religiøse specialister</a:t>
            </a:r>
          </a:p>
          <a:p>
            <a:r>
              <a:rPr lang="da-DK" dirty="0"/>
              <a:t>Mål = (Pari-)</a:t>
            </a:r>
            <a:r>
              <a:rPr lang="da-DK" i="1" dirty="0"/>
              <a:t>Nirvana</a:t>
            </a:r>
          </a:p>
          <a:p>
            <a:r>
              <a:rPr lang="da-DK" i="1" dirty="0" err="1"/>
              <a:t>Nirvanisk</a:t>
            </a:r>
            <a:r>
              <a:rPr lang="da-DK" i="1" dirty="0"/>
              <a:t> buddhisme</a:t>
            </a:r>
          </a:p>
          <a:p>
            <a:r>
              <a:rPr lang="da-DK" i="1" dirty="0"/>
              <a:t>Middelvejen</a:t>
            </a:r>
            <a:r>
              <a:rPr lang="da-DK" dirty="0"/>
              <a:t> – </a:t>
            </a:r>
            <a:r>
              <a:rPr lang="da-DK" i="1" dirty="0"/>
              <a:t>den 8-ledede vej</a:t>
            </a:r>
            <a:r>
              <a:rPr lang="da-DK" dirty="0"/>
              <a:t> kan deles i tre: Visdom, moral og meditation</a:t>
            </a:r>
          </a:p>
          <a:p>
            <a:r>
              <a:rPr lang="da-DK" dirty="0"/>
              <a:t>10 forskrifter for munke/nonner</a:t>
            </a:r>
          </a:p>
        </p:txBody>
      </p:sp>
    </p:spTree>
    <p:extLst>
      <p:ext uri="{BB962C8B-B14F-4D97-AF65-F5344CB8AC3E}">
        <p14:creationId xmlns:p14="http://schemas.microsoft.com/office/powerpoint/2010/main" val="2923649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443</TotalTime>
  <Words>1157</Words>
  <Application>Microsoft Office PowerPoint</Application>
  <PresentationFormat>Skærmshow (4:3)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Candara</vt:lpstr>
      <vt:lpstr>Wingdings</vt:lpstr>
      <vt:lpstr>Infusion</vt:lpstr>
      <vt:lpstr>Buddhisme</vt:lpstr>
      <vt:lpstr>Buddhisme</vt:lpstr>
      <vt:lpstr>Hinduisme vs. Buddhisme</vt:lpstr>
      <vt:lpstr>Buddhistiske retninger</vt:lpstr>
      <vt:lpstr>Triratna – de tre juveler</vt:lpstr>
      <vt:lpstr>1. Juvel = Buddha</vt:lpstr>
      <vt:lpstr>2. Juvel = Dharma – den buddhistiske lære</vt:lpstr>
      <vt:lpstr>3. Juvel = Sangha – det buddhistiske samfund</vt:lpstr>
      <vt:lpstr>Middelvejen – på den seriøse måde! </vt:lpstr>
      <vt:lpstr>Middelvejen</vt:lpstr>
      <vt:lpstr>Middelvejen – for lægfolk</vt:lpstr>
      <vt:lpstr>Theravada praksis</vt:lpstr>
      <vt:lpstr>Theravada buddhisme (Sri Lanka, Thailand, Myanmar)</vt:lpstr>
      <vt:lpstr>Mahayana praksis</vt:lpstr>
      <vt:lpstr>Mahayana buddhisme (Kina, Japan Vietnam)</vt:lpstr>
      <vt:lpstr>Vajrayana praksis</vt:lpstr>
      <vt:lpstr>Vajrayana Tibetansk buddhisme</vt:lpstr>
      <vt:lpstr>Hellig tekster</vt:lpstr>
    </vt:vector>
  </TitlesOfParts>
  <Company>Aalborghus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Buddhisme</dc:title>
  <dc:creator>Sofie Hust Augustesten</dc:creator>
  <cp:lastModifiedBy>Marlene Holdensen</cp:lastModifiedBy>
  <cp:revision>13</cp:revision>
  <cp:lastPrinted>2026-04-20T08:02:07Z</cp:lastPrinted>
  <dcterms:created xsi:type="dcterms:W3CDTF">2013-09-02T12:10:17Z</dcterms:created>
  <dcterms:modified xsi:type="dcterms:W3CDTF">2026-04-20T09:07:18Z</dcterms:modified>
</cp:coreProperties>
</file>