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5"/>
  </p:notesMasterIdLst>
  <p:sldIdLst>
    <p:sldId id="256" r:id="rId2"/>
    <p:sldId id="258" r:id="rId3"/>
    <p:sldId id="317" r:id="rId4"/>
    <p:sldId id="260" r:id="rId5"/>
    <p:sldId id="261" r:id="rId6"/>
    <p:sldId id="272" r:id="rId7"/>
    <p:sldId id="263" r:id="rId8"/>
    <p:sldId id="312" r:id="rId9"/>
    <p:sldId id="266" r:id="rId10"/>
    <p:sldId id="268" r:id="rId11"/>
    <p:sldId id="269" r:id="rId12"/>
    <p:sldId id="265" r:id="rId13"/>
    <p:sldId id="314" r:id="rId14"/>
    <p:sldId id="318" r:id="rId15"/>
    <p:sldId id="315" r:id="rId16"/>
    <p:sldId id="316" r:id="rId17"/>
    <p:sldId id="322" r:id="rId18"/>
    <p:sldId id="319" r:id="rId19"/>
    <p:sldId id="320" r:id="rId20"/>
    <p:sldId id="262" r:id="rId21"/>
    <p:sldId id="321" r:id="rId22"/>
    <p:sldId id="278" r:id="rId23"/>
    <p:sldId id="313" r:id="rId24"/>
  </p:sldIdLst>
  <p:sldSz cx="9144000" cy="5143500" type="screen16x9"/>
  <p:notesSz cx="6858000" cy="9144000"/>
  <p:embeddedFontLst>
    <p:embeddedFont>
      <p:font typeface="Darker Grotesque SemiBold" panose="020B0604020202020204" charset="0"/>
      <p:regular r:id="rId26"/>
      <p:bold r:id="rId27"/>
    </p:embeddedFont>
    <p:embeddedFont>
      <p:font typeface="Nunito Light" pitchFamily="2" charset="0"/>
      <p:regular r:id="rId28"/>
      <p:italic r:id="rId29"/>
    </p:embeddedFont>
    <p:embeddedFont>
      <p:font typeface="Rubik Black" panose="020B0604020202020204" charset="-7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D8AED5-72FB-46F2-B1A9-076562091E52}">
  <a:tblStyle styleId="{DED8AED5-72FB-46F2-B1A9-076562091E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81"/>
    <p:restoredTop sz="94650"/>
  </p:normalViewPr>
  <p:slideViewPr>
    <p:cSldViewPr snapToGrid="0">
      <p:cViewPr varScale="1">
        <p:scale>
          <a:sx n="75" d="100"/>
          <a:sy n="75" d="100"/>
        </p:scale>
        <p:origin x="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596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45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40226c9436_0_29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40226c9436_0_29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65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40226c9436_0_29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40226c9436_0_29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05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ede9fda4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3ede9fda4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Kosmos</a:t>
            </a:r>
            <a:r>
              <a:rPr lang="da-DK" baseline="0" dirty="0"/>
              <a:t> </a:t>
            </a:r>
            <a:r>
              <a:rPr lang="da-DK" baseline="0" dirty="0">
                <a:sym typeface="Wingdings" panose="05000000000000000000" pitchFamily="2" charset="2"/>
              </a:rPr>
              <a:t> Kaos  Kosmos.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26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ede9fda4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3ede9fda4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1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ede9fda4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3ede9fda4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72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ede9fda4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3ede9fda4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932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40226c9436_0_29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40226c9436_0_29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670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40226c9436_0_29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40226c9436_0_29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19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ede9fda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ede9fda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41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3ede9fda4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3ede9fda4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41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40226c9436_0_29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40226c9436_0_29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28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40226c9436_0_29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40226c9436_0_29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21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ede9fda4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ede9fda4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7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40226c9436_0_29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40226c9436_0_29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85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40226c9436_0_28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40226c9436_0_28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NB!:</a:t>
            </a:r>
            <a:r>
              <a:rPr lang="da-DK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En tekst kan have flere træk fra de forskellige undergenrer.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59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ede9fda4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ede9fda4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0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8000"/>
          </a:blip>
          <a:srcRect l="405" t="444" r="702" b="848"/>
          <a:stretch/>
        </p:blipFill>
        <p:spPr>
          <a:xfrm rot="10800000">
            <a:off x="150" y="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97986">
            <a:off x="-5838930" y="2933865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2608">
            <a:off x="-3260092" y="4315494"/>
            <a:ext cx="12507378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85179">
            <a:off x="958885" y="63138"/>
            <a:ext cx="12356029" cy="95247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017154">
            <a:off x="2040685" y="858652"/>
            <a:ext cx="12356031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256506">
            <a:off x="-4737285" y="4563787"/>
            <a:ext cx="12197164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5" name="Google Shape;1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52037">
            <a:off x="-39833" y="4474805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98197">
            <a:off x="-1103383" y="-255320"/>
            <a:ext cx="12272243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053481">
            <a:off x="-5777138" y="104416"/>
            <a:ext cx="13245902" cy="1021067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18" name="Google Shape;18;p2"/>
          <p:cNvSpPr/>
          <p:nvPr/>
        </p:nvSpPr>
        <p:spPr>
          <a:xfrm>
            <a:off x="14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777925" y="1063575"/>
            <a:ext cx="5588700" cy="23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 b="0">
                <a:solidFill>
                  <a:schemeClr val="lt2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332625" y="3574425"/>
            <a:ext cx="44787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05373">
            <a:off x="1638363" y="1091226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92" name="Google Shape;1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89526">
            <a:off x="315560" y="469736"/>
            <a:ext cx="12507379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93" name="Google Shape;1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552449">
            <a:off x="901288" y="3000739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94" name="Google Shape;1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46519">
            <a:off x="1549659" y="3736698"/>
            <a:ext cx="13245902" cy="1021067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195" name="Google Shape;195;p19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713100" y="3157572"/>
            <a:ext cx="25812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2"/>
          </p:nvPr>
        </p:nvSpPr>
        <p:spPr>
          <a:xfrm>
            <a:off x="713100" y="1158225"/>
            <a:ext cx="5163300" cy="19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94627" flipH="1">
            <a:off x="2334938" y="2933865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17496" flipH="1">
            <a:off x="-397714" y="4200433"/>
            <a:ext cx="12507379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02" name="Google Shape;2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235274" flipH="1">
            <a:off x="429084" y="1623464"/>
            <a:ext cx="12356028" cy="95247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03" name="Google Shape;20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247551" flipH="1">
            <a:off x="1411588" y="1085731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04" name="Google Shape;20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053481" flipH="1">
            <a:off x="1549659" y="274716"/>
            <a:ext cx="13245902" cy="1021067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205" name="Google Shape;205;p20"/>
          <p:cNvSpPr/>
          <p:nvPr/>
        </p:nvSpPr>
        <p:spPr>
          <a:xfrm rot="10800000" flipH="1">
            <a:off x="2017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title" hasCustomPrompt="1"/>
          </p:nvPr>
        </p:nvSpPr>
        <p:spPr>
          <a:xfrm>
            <a:off x="713100" y="877360"/>
            <a:ext cx="1974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 idx="2"/>
          </p:nvPr>
        </p:nvSpPr>
        <p:spPr>
          <a:xfrm>
            <a:off x="713100" y="1898725"/>
            <a:ext cx="4369200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0"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subTitle" idx="1"/>
          </p:nvPr>
        </p:nvSpPr>
        <p:spPr>
          <a:xfrm>
            <a:off x="713100" y="3453750"/>
            <a:ext cx="26559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97986">
            <a:off x="-3698411" y="3882999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10684">
            <a:off x="-3078914" y="872043"/>
            <a:ext cx="12272243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13" name="Google Shape;2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358532">
            <a:off x="-3445921" y="3076290"/>
            <a:ext cx="12356031" cy="95247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14" name="Google Shape;2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798794">
            <a:off x="-3730015" y="2633108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215" name="Google Shape;215;p21"/>
          <p:cNvSpPr/>
          <p:nvPr/>
        </p:nvSpPr>
        <p:spPr>
          <a:xfrm rot="10800000" flipH="1">
            <a:off x="2017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 hasCustomPrompt="1"/>
          </p:nvPr>
        </p:nvSpPr>
        <p:spPr>
          <a:xfrm>
            <a:off x="6456125" y="877360"/>
            <a:ext cx="1974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7" name="Google Shape;217;p21"/>
          <p:cNvSpPr txBox="1">
            <a:spLocks noGrp="1"/>
          </p:cNvSpPr>
          <p:nvPr>
            <p:ph type="ctrTitle" idx="2"/>
          </p:nvPr>
        </p:nvSpPr>
        <p:spPr>
          <a:xfrm>
            <a:off x="4061525" y="1898725"/>
            <a:ext cx="4369200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subTitle" idx="1"/>
          </p:nvPr>
        </p:nvSpPr>
        <p:spPr>
          <a:xfrm>
            <a:off x="5774825" y="3453750"/>
            <a:ext cx="26559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9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97986" flipH="1">
            <a:off x="2819558" y="2933865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22" name="Google Shape;2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03368" flipH="1">
            <a:off x="-4942867" y="4064618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23" name="Google Shape;2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02608" flipH="1">
            <a:off x="242930" y="4110982"/>
            <a:ext cx="12507378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85179" flipH="1">
            <a:off x="-4516409" y="-69337"/>
            <a:ext cx="12356029" cy="95247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25" name="Google Shape;2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017154" flipH="1">
            <a:off x="-5308437" y="409327"/>
            <a:ext cx="12356031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26" name="Google Shape;22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409424" flipH="1">
            <a:off x="2859325" y="3054714"/>
            <a:ext cx="12197168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27" name="Google Shape;2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8197" flipH="1">
            <a:off x="-2440456" y="-778995"/>
            <a:ext cx="12272243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28" name="Google Shape;22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053481" flipH="1">
            <a:off x="1789078" y="134966"/>
            <a:ext cx="13245902" cy="1021067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229" name="Google Shape;229;p22"/>
          <p:cNvSpPr/>
          <p:nvPr/>
        </p:nvSpPr>
        <p:spPr>
          <a:xfrm rot="10800000" flipH="1">
            <a:off x="2017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title" hasCustomPrompt="1"/>
          </p:nvPr>
        </p:nvSpPr>
        <p:spPr>
          <a:xfrm>
            <a:off x="935700" y="1308400"/>
            <a:ext cx="31011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1" name="Google Shape;231;p22"/>
          <p:cNvSpPr txBox="1">
            <a:spLocks noGrp="1"/>
          </p:cNvSpPr>
          <p:nvPr>
            <p:ph type="ctrTitle" idx="2"/>
          </p:nvPr>
        </p:nvSpPr>
        <p:spPr>
          <a:xfrm>
            <a:off x="4036800" y="1308400"/>
            <a:ext cx="4393800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0"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1"/>
          </p:nvPr>
        </p:nvSpPr>
        <p:spPr>
          <a:xfrm>
            <a:off x="3466650" y="2959588"/>
            <a:ext cx="26559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6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 rot="10800000">
            <a:off x="150" y="0"/>
            <a:ext cx="9165300" cy="51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6"/>
          <p:cNvSpPr/>
          <p:nvPr/>
        </p:nvSpPr>
        <p:spPr>
          <a:xfrm flipH="1">
            <a:off x="14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ctrTitle"/>
          </p:nvPr>
        </p:nvSpPr>
        <p:spPr>
          <a:xfrm>
            <a:off x="713100" y="832650"/>
            <a:ext cx="42834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body" idx="1"/>
          </p:nvPr>
        </p:nvSpPr>
        <p:spPr>
          <a:xfrm>
            <a:off x="713100" y="2037450"/>
            <a:ext cx="4283400" cy="22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26"/>
          <p:cNvSpPr>
            <a:spLocks noGrp="1"/>
          </p:cNvSpPr>
          <p:nvPr>
            <p:ph type="pic" idx="2"/>
          </p:nvPr>
        </p:nvSpPr>
        <p:spPr>
          <a:xfrm rot="-390453">
            <a:off x="6285173" y="-305875"/>
            <a:ext cx="3663504" cy="56813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5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05373" flipH="1">
            <a:off x="-6326410" y="968626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339" name="Google Shape;3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89526" flipH="1">
            <a:off x="-4442497" y="347136"/>
            <a:ext cx="12507379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340" name="Google Shape;34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552449" flipH="1">
            <a:off x="-4793087" y="2878139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341" name="Google Shape;341;p35"/>
          <p:cNvSpPr/>
          <p:nvPr/>
        </p:nvSpPr>
        <p:spPr>
          <a:xfrm rot="10800000" flipH="1">
            <a:off x="2017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03545">
            <a:off x="3326030" y="330183"/>
            <a:ext cx="12356028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343" name="Google Shape;34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6562">
            <a:off x="1318377" y="-201287"/>
            <a:ext cx="12272241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6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3368">
            <a:off x="2152096" y="4064618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347" name="Google Shape;3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85179">
            <a:off x="538452" y="-69337"/>
            <a:ext cx="12356029" cy="95247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348" name="Google Shape;34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409424">
            <a:off x="-5797922" y="3054714"/>
            <a:ext cx="12197168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349" name="Google Shape;3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8197">
            <a:off x="-1453716" y="-778995"/>
            <a:ext cx="12272243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350" name="Google Shape;350;p36"/>
          <p:cNvSpPr/>
          <p:nvPr/>
        </p:nvSpPr>
        <p:spPr>
          <a:xfrm rot="10800000" flipH="1">
            <a:off x="2017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97986" flipH="1">
            <a:off x="2580139" y="2933865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03368" flipH="1">
            <a:off x="-4078912" y="4198343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5" name="Google Shape;2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02608" flipH="1">
            <a:off x="3511" y="3988232"/>
            <a:ext cx="12507378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6" name="Google Shape;2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85179" flipH="1">
            <a:off x="-4296491" y="63138"/>
            <a:ext cx="12356029" cy="95247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7" name="Google Shape;2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017154" flipH="1">
            <a:off x="-5378293" y="858652"/>
            <a:ext cx="12356031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8" name="Google Shape;28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409424" flipH="1">
            <a:off x="2619906" y="3054714"/>
            <a:ext cx="12197168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8197" flipH="1">
            <a:off x="-2220537" y="-485720"/>
            <a:ext cx="12272243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30" name="Google Shape;30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053481" flipH="1">
            <a:off x="1549659" y="274716"/>
            <a:ext cx="13245902" cy="1021067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31" name="Google Shape;31;p3"/>
          <p:cNvSpPr/>
          <p:nvPr/>
        </p:nvSpPr>
        <p:spPr>
          <a:xfrm rot="10800000" flipH="1">
            <a:off x="2017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hasCustomPrompt="1"/>
          </p:nvPr>
        </p:nvSpPr>
        <p:spPr>
          <a:xfrm>
            <a:off x="3584675" y="1248796"/>
            <a:ext cx="1974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2"/>
          </p:nvPr>
        </p:nvSpPr>
        <p:spPr>
          <a:xfrm>
            <a:off x="1292700" y="2243063"/>
            <a:ext cx="6558600" cy="9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0"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3244125" y="3082325"/>
            <a:ext cx="26559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56506" flipH="1">
            <a:off x="-5260050" y="-123963"/>
            <a:ext cx="12197164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5" name="Google Shape;4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60576" flipH="1">
            <a:off x="-4485306" y="-569659"/>
            <a:ext cx="13068490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6" name="Google Shape;4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6562" flipH="1">
            <a:off x="958598" y="4731438"/>
            <a:ext cx="12272241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47" name="Google Shape;47;p5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ctrTitle"/>
          </p:nvPr>
        </p:nvSpPr>
        <p:spPr>
          <a:xfrm>
            <a:off x="2535200" y="539375"/>
            <a:ext cx="40740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1015388" y="3061250"/>
            <a:ext cx="33996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1015388" y="3366674"/>
            <a:ext cx="33996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4729413" y="3061250"/>
            <a:ext cx="33996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4729413" y="3366674"/>
            <a:ext cx="33996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 rot="10800000">
            <a:off x="150" y="0"/>
            <a:ext cx="9165300" cy="51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 flipH="1">
            <a:off x="14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ctrTitle"/>
          </p:nvPr>
        </p:nvSpPr>
        <p:spPr>
          <a:xfrm>
            <a:off x="4056950" y="894325"/>
            <a:ext cx="4373700" cy="22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9895">
            <a:off x="-4071633" y="4279267"/>
            <a:ext cx="12272243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4057025" y="3100175"/>
            <a:ext cx="4373700" cy="11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7"/>
          <p:cNvSpPr>
            <a:spLocks noGrp="1"/>
          </p:cNvSpPr>
          <p:nvPr>
            <p:ph type="pic" idx="2"/>
          </p:nvPr>
        </p:nvSpPr>
        <p:spPr>
          <a:xfrm rot="-390453">
            <a:off x="-591402" y="-305875"/>
            <a:ext cx="3663504" cy="56813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 rot="10800000">
            <a:off x="150" y="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97986">
            <a:off x="-6135530" y="2933865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69" name="Google Shape;6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03368">
            <a:off x="1319767" y="4198343"/>
            <a:ext cx="12272242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70" name="Google Shape;7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02608">
            <a:off x="-2997792" y="4189282"/>
            <a:ext cx="12507378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71" name="Google Shape;7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372150">
            <a:off x="2252710" y="1159576"/>
            <a:ext cx="12356029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72" name="Google Shape;7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409424">
            <a:off x="-5303976" y="3054714"/>
            <a:ext cx="12197168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73" name="Google Shape;7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45637">
            <a:off x="2593192" y="266968"/>
            <a:ext cx="12272243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74" name="Google Shape;7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793839">
            <a:off x="-7132377" y="529766"/>
            <a:ext cx="13245903" cy="1021067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75" name="Google Shape;75;p8"/>
          <p:cNvSpPr/>
          <p:nvPr/>
        </p:nvSpPr>
        <p:spPr>
          <a:xfrm>
            <a:off x="14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1564800" y="1527600"/>
            <a:ext cx="6014400" cy="20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3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56506">
            <a:off x="2332140" y="-123963"/>
            <a:ext cx="12197164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10" name="Google Shape;11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0576">
            <a:off x="686069" y="-569659"/>
            <a:ext cx="13068490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11" name="Google Shape;11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78549">
            <a:off x="-3540567" y="4631669"/>
            <a:ext cx="12507378" cy="964138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112" name="Google Shape;112;p13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ctrTitle"/>
          </p:nvPr>
        </p:nvSpPr>
        <p:spPr>
          <a:xfrm>
            <a:off x="2222775" y="539375"/>
            <a:ext cx="46989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2028400"/>
            <a:ext cx="12399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1952875" y="2028388"/>
            <a:ext cx="25812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3"/>
          </p:nvPr>
        </p:nvSpPr>
        <p:spPr>
          <a:xfrm>
            <a:off x="1952875" y="2333788"/>
            <a:ext cx="25812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4" hasCustomPrompt="1"/>
          </p:nvPr>
        </p:nvSpPr>
        <p:spPr>
          <a:xfrm>
            <a:off x="4575225" y="2028400"/>
            <a:ext cx="12399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5"/>
          </p:nvPr>
        </p:nvSpPr>
        <p:spPr>
          <a:xfrm>
            <a:off x="5815125" y="2028388"/>
            <a:ext cx="25812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6"/>
          </p:nvPr>
        </p:nvSpPr>
        <p:spPr>
          <a:xfrm>
            <a:off x="5815125" y="2333788"/>
            <a:ext cx="25812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7" hasCustomPrompt="1"/>
          </p:nvPr>
        </p:nvSpPr>
        <p:spPr>
          <a:xfrm>
            <a:off x="713100" y="3150275"/>
            <a:ext cx="12399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8"/>
          </p:nvPr>
        </p:nvSpPr>
        <p:spPr>
          <a:xfrm>
            <a:off x="1952875" y="3150263"/>
            <a:ext cx="25812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9"/>
          </p:nvPr>
        </p:nvSpPr>
        <p:spPr>
          <a:xfrm>
            <a:off x="1952875" y="3455663"/>
            <a:ext cx="25812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3" hasCustomPrompt="1"/>
          </p:nvPr>
        </p:nvSpPr>
        <p:spPr>
          <a:xfrm>
            <a:off x="4575225" y="3150275"/>
            <a:ext cx="12399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4"/>
          </p:nvPr>
        </p:nvSpPr>
        <p:spPr>
          <a:xfrm>
            <a:off x="5815125" y="3150263"/>
            <a:ext cx="25812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5"/>
          </p:nvPr>
        </p:nvSpPr>
        <p:spPr>
          <a:xfrm>
            <a:off x="5815125" y="3455663"/>
            <a:ext cx="25812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_1_2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 flipH="1"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56506">
            <a:off x="2332140" y="-123963"/>
            <a:ext cx="12197164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0576">
            <a:off x="686069" y="-569659"/>
            <a:ext cx="13068490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 rot="10800000">
            <a:off x="14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713100" y="2223025"/>
            <a:ext cx="37761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2"/>
          </p:nvPr>
        </p:nvSpPr>
        <p:spPr>
          <a:xfrm>
            <a:off x="4654498" y="2223025"/>
            <a:ext cx="37761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ctrTitle"/>
          </p:nvPr>
        </p:nvSpPr>
        <p:spPr>
          <a:xfrm>
            <a:off x="1853425" y="539375"/>
            <a:ext cx="54372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2">
            <a:alphaModFix amt="32000"/>
          </a:blip>
          <a:srcRect l="405" t="444" r="702" b="848"/>
          <a:stretch/>
        </p:blipFill>
        <p:spPr>
          <a:xfrm>
            <a:off x="150" y="600"/>
            <a:ext cx="9165300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49038" flipH="1">
            <a:off x="-5331412" y="-3476"/>
            <a:ext cx="12197164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6562" flipH="1">
            <a:off x="-4267123" y="-303062"/>
            <a:ext cx="12272241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161" name="Google Shape;161;p17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7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ctrTitle"/>
          </p:nvPr>
        </p:nvSpPr>
        <p:spPr>
          <a:xfrm>
            <a:off x="2535200" y="539375"/>
            <a:ext cx="40740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2320750" y="2105150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2"/>
          </p:nvPr>
        </p:nvSpPr>
        <p:spPr>
          <a:xfrm>
            <a:off x="2320750" y="2410575"/>
            <a:ext cx="21387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3"/>
          </p:nvPr>
        </p:nvSpPr>
        <p:spPr>
          <a:xfrm>
            <a:off x="5862375" y="2105150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4"/>
          </p:nvPr>
        </p:nvSpPr>
        <p:spPr>
          <a:xfrm>
            <a:off x="5862375" y="2410575"/>
            <a:ext cx="21387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5"/>
          </p:nvPr>
        </p:nvSpPr>
        <p:spPr>
          <a:xfrm>
            <a:off x="2320750" y="3405875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6"/>
          </p:nvPr>
        </p:nvSpPr>
        <p:spPr>
          <a:xfrm>
            <a:off x="2320750" y="3711300"/>
            <a:ext cx="21387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7"/>
          </p:nvPr>
        </p:nvSpPr>
        <p:spPr>
          <a:xfrm>
            <a:off x="5862375" y="3405875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ubik Distressed"/>
              <a:buNone/>
              <a:defRPr sz="220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8"/>
          </p:nvPr>
        </p:nvSpPr>
        <p:spPr>
          <a:xfrm>
            <a:off x="5862375" y="3711300"/>
            <a:ext cx="21387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3125"/>
            <a:ext cx="77175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Black"/>
              <a:buNone/>
              <a:defRPr sz="32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chemeClr val="lt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3" r:id="rId9"/>
    <p:sldLayoutId id="2147483665" r:id="rId10"/>
    <p:sldLayoutId id="2147483666" r:id="rId11"/>
    <p:sldLayoutId id="2147483667" r:id="rId12"/>
    <p:sldLayoutId id="2147483668" r:id="rId13"/>
    <p:sldLayoutId id="2147483672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>
            <a:spLocks noGrp="1"/>
          </p:cNvSpPr>
          <p:nvPr>
            <p:ph type="ctrTitle"/>
          </p:nvPr>
        </p:nvSpPr>
        <p:spPr>
          <a:xfrm>
            <a:off x="1777925" y="1063575"/>
            <a:ext cx="5588700" cy="23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Introduktion</a:t>
            </a:r>
            <a:r>
              <a:rPr lang="en" dirty="0"/>
              <a:t> </a:t>
            </a:r>
            <a:r>
              <a:rPr lang="en" dirty="0" err="1"/>
              <a:t>Krimi</a:t>
            </a:r>
            <a:br>
              <a:rPr lang="en" dirty="0"/>
            </a:br>
            <a:r>
              <a:rPr lang="en" sz="2000" dirty="0" err="1">
                <a:solidFill>
                  <a:schemeClr val="lt1"/>
                </a:solidFill>
              </a:rPr>
              <a:t>Opklaring</a:t>
            </a:r>
            <a:r>
              <a:rPr lang="en" sz="2000" dirty="0">
                <a:solidFill>
                  <a:schemeClr val="lt1"/>
                </a:solidFill>
              </a:rPr>
              <a:t> </a:t>
            </a:r>
            <a:r>
              <a:rPr lang="en" sz="2000" dirty="0" err="1">
                <a:solidFill>
                  <a:schemeClr val="lt1"/>
                </a:solidFill>
              </a:rPr>
              <a:t>af</a:t>
            </a:r>
            <a:r>
              <a:rPr lang="en" sz="2000" dirty="0">
                <a:solidFill>
                  <a:schemeClr val="lt1"/>
                </a:solidFill>
              </a:rPr>
              <a:t> </a:t>
            </a:r>
            <a:r>
              <a:rPr lang="en" sz="2000" dirty="0" err="1">
                <a:solidFill>
                  <a:schemeClr val="lt1"/>
                </a:solidFill>
              </a:rPr>
              <a:t>genren</a:t>
            </a:r>
            <a:endParaRPr dirty="0"/>
          </a:p>
        </p:txBody>
      </p:sp>
      <p:sp>
        <p:nvSpPr>
          <p:cNvPr id="362" name="Google Shape;362;p40"/>
          <p:cNvSpPr txBox="1">
            <a:spLocks noGrp="1"/>
          </p:cNvSpPr>
          <p:nvPr>
            <p:ph type="subTitle" idx="1"/>
          </p:nvPr>
        </p:nvSpPr>
        <p:spPr>
          <a:xfrm>
            <a:off x="2332625" y="3574425"/>
            <a:ext cx="44787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2"/>
          <p:cNvSpPr txBox="1">
            <a:spLocks noGrp="1"/>
          </p:cNvSpPr>
          <p:nvPr>
            <p:ph type="ctrTitle"/>
          </p:nvPr>
        </p:nvSpPr>
        <p:spPr>
          <a:xfrm>
            <a:off x="616688" y="1527600"/>
            <a:ext cx="7917712" cy="20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7000" dirty="0">
                <a:solidFill>
                  <a:schemeClr val="lt1"/>
                </a:solidFill>
              </a:rPr>
              <a:t>Den </a:t>
            </a:r>
            <a:r>
              <a:rPr lang="en" sz="7000" dirty="0" err="1">
                <a:solidFill>
                  <a:schemeClr val="lt1"/>
                </a:solidFill>
              </a:rPr>
              <a:t>skandinaviske</a:t>
            </a:r>
            <a:r>
              <a:rPr lang="en" sz="7000" dirty="0">
                <a:solidFill>
                  <a:schemeClr val="lt1"/>
                </a:solidFill>
              </a:rPr>
              <a:t> </a:t>
            </a:r>
            <a:r>
              <a:rPr lang="en" sz="7000" dirty="0"/>
              <a:t>KRIMI</a:t>
            </a:r>
            <a:endParaRPr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3"/>
          <p:cNvSpPr txBox="1">
            <a:spLocks noGrp="1"/>
          </p:cNvSpPr>
          <p:nvPr>
            <p:ph type="ctrTitle"/>
          </p:nvPr>
        </p:nvSpPr>
        <p:spPr>
          <a:xfrm>
            <a:off x="3382249" y="355428"/>
            <a:ext cx="5496064" cy="11490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Den </a:t>
            </a:r>
            <a:r>
              <a:rPr lang="en" dirty="0" err="1">
                <a:solidFill>
                  <a:schemeClr val="lt1"/>
                </a:solidFill>
              </a:rPr>
              <a:t>skandinaviske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/>
              <a:t>KRIMI</a:t>
            </a:r>
            <a:endParaRPr dirty="0"/>
          </a:p>
        </p:txBody>
      </p:sp>
      <p:sp>
        <p:nvSpPr>
          <p:cNvPr id="533" name="Google Shape;533;p53"/>
          <p:cNvSpPr txBox="1">
            <a:spLocks noGrp="1"/>
          </p:cNvSpPr>
          <p:nvPr>
            <p:ph type="subTitle" idx="1"/>
          </p:nvPr>
        </p:nvSpPr>
        <p:spPr>
          <a:xfrm>
            <a:off x="3943431" y="1780530"/>
            <a:ext cx="4373700" cy="2727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/>
              <a:t>Kombinerer</a:t>
            </a:r>
            <a:r>
              <a:rPr lang="en" sz="1600" dirty="0"/>
              <a:t> </a:t>
            </a:r>
            <a:r>
              <a:rPr lang="en" sz="1600" dirty="0" err="1"/>
              <a:t>typisk</a:t>
            </a:r>
            <a:r>
              <a:rPr lang="en" sz="1600" dirty="0"/>
              <a:t> </a:t>
            </a:r>
            <a:r>
              <a:rPr lang="en" sz="1600" dirty="0" err="1"/>
              <a:t>samfundskritik</a:t>
            </a:r>
            <a:r>
              <a:rPr lang="en" sz="1600" dirty="0"/>
              <a:t> med </a:t>
            </a:r>
            <a:r>
              <a:rPr lang="en" sz="1600" dirty="0" err="1"/>
              <a:t>en</a:t>
            </a:r>
            <a:r>
              <a:rPr lang="en" sz="1600" dirty="0"/>
              <a:t> </a:t>
            </a:r>
            <a:r>
              <a:rPr lang="en" sz="1600" dirty="0" err="1"/>
              <a:t>stærk</a:t>
            </a:r>
            <a:r>
              <a:rPr lang="en" sz="1600" dirty="0"/>
              <a:t> </a:t>
            </a:r>
            <a:r>
              <a:rPr lang="en" sz="1600" dirty="0" err="1"/>
              <a:t>hverdagsrealisme</a:t>
            </a:r>
            <a:r>
              <a:rPr lang="en" sz="1600" dirty="0"/>
              <a:t>, </a:t>
            </a:r>
            <a:r>
              <a:rPr lang="en" sz="1600" dirty="0" err="1"/>
              <a:t>som</a:t>
            </a:r>
            <a:r>
              <a:rPr lang="en" sz="1600" dirty="0"/>
              <a:t> </a:t>
            </a:r>
            <a:r>
              <a:rPr lang="en" sz="1600" dirty="0" err="1"/>
              <a:t>inkluderer</a:t>
            </a:r>
            <a:r>
              <a:rPr lang="en" sz="1600" dirty="0"/>
              <a:t> </a:t>
            </a:r>
            <a:r>
              <a:rPr lang="en" sz="1600" dirty="0" err="1"/>
              <a:t>hovedpersonens</a:t>
            </a:r>
            <a:r>
              <a:rPr lang="en" sz="1600" dirty="0"/>
              <a:t> </a:t>
            </a:r>
            <a:r>
              <a:rPr lang="en" sz="1600" dirty="0" err="1"/>
              <a:t>personlige</a:t>
            </a:r>
            <a:r>
              <a:rPr lang="en" sz="1600" dirty="0"/>
              <a:t> </a:t>
            </a:r>
            <a:r>
              <a:rPr lang="en" sz="1600" dirty="0" err="1"/>
              <a:t>problemer</a:t>
            </a:r>
            <a:r>
              <a:rPr lang="en" sz="1600" dirty="0"/>
              <a:t> med </a:t>
            </a:r>
            <a:r>
              <a:rPr lang="en" sz="1600" dirty="0" err="1"/>
              <a:t>parforhold</a:t>
            </a:r>
            <a:r>
              <a:rPr lang="en" sz="1600" dirty="0"/>
              <a:t>, </a:t>
            </a:r>
            <a:r>
              <a:rPr lang="en" sz="1600" dirty="0" err="1"/>
              <a:t>familie</a:t>
            </a:r>
            <a:r>
              <a:rPr lang="en" sz="1600" dirty="0"/>
              <a:t> </a:t>
            </a:r>
            <a:r>
              <a:rPr lang="en" sz="1600" dirty="0" err="1"/>
              <a:t>og</a:t>
            </a:r>
            <a:r>
              <a:rPr lang="en" sz="1600" dirty="0"/>
              <a:t> </a:t>
            </a:r>
            <a:r>
              <a:rPr lang="en" sz="1600" dirty="0" err="1"/>
              <a:t>økonomi</a:t>
            </a:r>
            <a:r>
              <a:rPr lang="en" sz="16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FEMI-KRIMI: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dirty="0"/>
              <a:t>E</a:t>
            </a:r>
            <a:r>
              <a:rPr lang="en" sz="1600" dirty="0"/>
              <a:t>n variant </a:t>
            </a:r>
            <a:r>
              <a:rPr lang="en" sz="1600" dirty="0" err="1"/>
              <a:t>af</a:t>
            </a:r>
            <a:r>
              <a:rPr lang="en" sz="1600" dirty="0"/>
              <a:t> den </a:t>
            </a:r>
            <a:r>
              <a:rPr lang="en" sz="1600" dirty="0" err="1"/>
              <a:t>skandinaviske</a:t>
            </a:r>
            <a:r>
              <a:rPr lang="en" sz="1600" dirty="0"/>
              <a:t> </a:t>
            </a:r>
            <a:r>
              <a:rPr lang="en" sz="1600" dirty="0" err="1"/>
              <a:t>krimi</a:t>
            </a:r>
            <a:r>
              <a:rPr lang="en" sz="1600" dirty="0"/>
              <a:t>. </a:t>
            </a:r>
            <a:r>
              <a:rPr lang="en" sz="1600" dirty="0" err="1"/>
              <a:t>Skrevet</a:t>
            </a:r>
            <a:r>
              <a:rPr lang="en" sz="1600" dirty="0"/>
              <a:t> </a:t>
            </a:r>
            <a:r>
              <a:rPr lang="en" sz="1600" dirty="0" err="1"/>
              <a:t>af</a:t>
            </a:r>
            <a:r>
              <a:rPr lang="en" sz="1600" dirty="0"/>
              <a:t> </a:t>
            </a:r>
            <a:r>
              <a:rPr lang="en" sz="1600" dirty="0" err="1"/>
              <a:t>kvinder</a:t>
            </a:r>
            <a:r>
              <a:rPr lang="en" sz="1600" dirty="0"/>
              <a:t> </a:t>
            </a:r>
            <a:r>
              <a:rPr lang="en" sz="1600" dirty="0" err="1"/>
              <a:t>og</a:t>
            </a:r>
            <a:r>
              <a:rPr lang="en" sz="1600" dirty="0"/>
              <a:t> </a:t>
            </a:r>
            <a:r>
              <a:rPr lang="en" sz="1600" dirty="0" err="1"/>
              <a:t>anlægger</a:t>
            </a:r>
            <a:r>
              <a:rPr lang="en" sz="1600" dirty="0"/>
              <a:t> </a:t>
            </a:r>
            <a:r>
              <a:rPr lang="en" sz="1600" dirty="0" err="1"/>
              <a:t>en</a:t>
            </a:r>
            <a:r>
              <a:rPr lang="en" sz="1600" dirty="0"/>
              <a:t> </a:t>
            </a:r>
            <a:r>
              <a:rPr lang="en" sz="1600" dirty="0" err="1"/>
              <a:t>kvindelig</a:t>
            </a:r>
            <a:r>
              <a:rPr lang="en" sz="1600" dirty="0"/>
              <a:t> </a:t>
            </a:r>
            <a:r>
              <a:rPr lang="en" sz="1600" dirty="0" err="1"/>
              <a:t>synsvinkel</a:t>
            </a:r>
            <a:r>
              <a:rPr lang="en" sz="1600" dirty="0"/>
              <a:t> </a:t>
            </a:r>
            <a:r>
              <a:rPr lang="en" sz="1600" dirty="0" err="1"/>
              <a:t>på</a:t>
            </a:r>
            <a:r>
              <a:rPr lang="en" sz="1600" dirty="0"/>
              <a:t> </a:t>
            </a:r>
            <a:r>
              <a:rPr lang="en" sz="1600" dirty="0" err="1"/>
              <a:t>verden</a:t>
            </a:r>
            <a:r>
              <a:rPr lang="en" sz="1600" dirty="0"/>
              <a:t>. Er ofte feministiske og har kvindelige hovedroller som omdrejningspunkt.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a-DK" sz="1600" dirty="0"/>
              <a:t>F</a:t>
            </a:r>
            <a:r>
              <a:rPr lang="en" sz="1600" dirty="0"/>
              <a:t>x “Dicte”, “Den som Dræber”</a:t>
            </a:r>
          </a:p>
        </p:txBody>
      </p:sp>
      <p:pic>
        <p:nvPicPr>
          <p:cNvPr id="534" name="Google Shape;534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9896" t="-3687" r="23492" b="-4772"/>
          <a:stretch/>
        </p:blipFill>
        <p:spPr>
          <a:xfrm rot="-390454">
            <a:off x="-591403" y="-305876"/>
            <a:ext cx="3663505" cy="5681395"/>
          </a:xfrm>
          <a:prstGeom prst="rect">
            <a:avLst/>
          </a:prstGeom>
        </p:spPr>
      </p:pic>
      <p:pic>
        <p:nvPicPr>
          <p:cNvPr id="535" name="Google Shape;53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330908" flipH="1">
            <a:off x="-5821150" y="838104"/>
            <a:ext cx="13068489" cy="1007390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536" name="Google Shape;53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419472" flipH="1">
            <a:off x="-5385481" y="871687"/>
            <a:ext cx="12197165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"/>
          <p:cNvSpPr txBox="1">
            <a:spLocks noGrp="1"/>
          </p:cNvSpPr>
          <p:nvPr>
            <p:ph type="title"/>
          </p:nvPr>
        </p:nvSpPr>
        <p:spPr>
          <a:xfrm>
            <a:off x="713100" y="877360"/>
            <a:ext cx="1974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72" name="Google Shape;472;p49"/>
          <p:cNvSpPr txBox="1">
            <a:spLocks noGrp="1"/>
          </p:cNvSpPr>
          <p:nvPr>
            <p:ph type="ctrTitle" idx="2"/>
          </p:nvPr>
        </p:nvSpPr>
        <p:spPr>
          <a:xfrm>
            <a:off x="713100" y="1898725"/>
            <a:ext cx="4369200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Genre</a:t>
            </a:r>
            <a:r>
              <a:rPr lang="en" dirty="0"/>
              <a:t> TRÆK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 txBox="1">
            <a:spLocks noGrp="1"/>
          </p:cNvSpPr>
          <p:nvPr>
            <p:ph type="ctrTitle"/>
          </p:nvPr>
        </p:nvSpPr>
        <p:spPr>
          <a:xfrm>
            <a:off x="337340" y="344946"/>
            <a:ext cx="42834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To </a:t>
            </a:r>
            <a:r>
              <a:rPr lang="en" dirty="0" err="1">
                <a:solidFill>
                  <a:schemeClr val="lt1"/>
                </a:solidFill>
              </a:rPr>
              <a:t>historier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/>
              <a:t>I KRIMIEN</a:t>
            </a:r>
            <a:endParaRPr dirty="0"/>
          </a:p>
        </p:txBody>
      </p:sp>
      <p:pic>
        <p:nvPicPr>
          <p:cNvPr id="418" name="Google Shape;418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367" t="-4078" r="28383" b="-3540"/>
          <a:stretch/>
        </p:blipFill>
        <p:spPr>
          <a:xfrm rot="-390488">
            <a:off x="6006084" y="-327147"/>
            <a:ext cx="3663364" cy="5681464"/>
          </a:xfrm>
          <a:prstGeom prst="rect">
            <a:avLst/>
          </a:prstGeom>
        </p:spPr>
      </p:pic>
      <p:pic>
        <p:nvPicPr>
          <p:cNvPr id="419" name="Google Shape;4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03545">
            <a:off x="2653255" y="1288658"/>
            <a:ext cx="12356028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0" name="Google Shape;42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6562">
            <a:off x="1314277" y="556563"/>
            <a:ext cx="12272241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1" name="Google Shape;42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54221" flipH="1">
            <a:off x="765284" y="4648465"/>
            <a:ext cx="12197165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7C84C2-C407-5548-B654-AF388145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054" y="1635756"/>
            <a:ext cx="5469986" cy="3162797"/>
          </a:xfrm>
        </p:spPr>
        <p:txBody>
          <a:bodyPr/>
          <a:lstStyle/>
          <a:p>
            <a:pPr marL="127000" indent="0">
              <a:buNone/>
            </a:pPr>
            <a:r>
              <a:rPr lang="en-US" sz="1400" u="sng" dirty="0" err="1"/>
              <a:t>Mordhistorien</a:t>
            </a:r>
            <a:endParaRPr lang="en-US" sz="1400" u="sng" dirty="0"/>
          </a:p>
          <a:p>
            <a:pPr marL="127000" indent="0">
              <a:buNone/>
            </a:pPr>
            <a:r>
              <a:rPr lang="en-US" sz="1400" dirty="0" err="1"/>
              <a:t>Går</a:t>
            </a:r>
            <a:r>
              <a:rPr lang="en-US" sz="1400" dirty="0"/>
              <a:t> </a:t>
            </a:r>
            <a:r>
              <a:rPr lang="en-US" sz="1400" dirty="0" err="1"/>
              <a:t>forud</a:t>
            </a:r>
            <a:r>
              <a:rPr lang="en-US" sz="1400" dirty="0"/>
              <a:t> for </a:t>
            </a:r>
            <a:r>
              <a:rPr lang="en-US" sz="1400" dirty="0" err="1"/>
              <a:t>mordet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ender med </a:t>
            </a:r>
            <a:r>
              <a:rPr lang="en-US" sz="1400" dirty="0" err="1"/>
              <a:t>mord</a:t>
            </a:r>
            <a:r>
              <a:rPr lang="en-US" sz="1400" dirty="0"/>
              <a:t>.</a:t>
            </a:r>
          </a:p>
          <a:p>
            <a:r>
              <a:rPr lang="en-US" sz="1400" dirty="0"/>
              <a:t>Er den </a:t>
            </a:r>
            <a:r>
              <a:rPr lang="en-US" sz="1400" dirty="0" err="1"/>
              <a:t>logiske</a:t>
            </a:r>
            <a:r>
              <a:rPr lang="en-US" sz="1400" dirty="0"/>
              <a:t> </a:t>
            </a:r>
            <a:r>
              <a:rPr lang="en-US" sz="1400" dirty="0" err="1"/>
              <a:t>forudsætning</a:t>
            </a:r>
            <a:r>
              <a:rPr lang="en-US" sz="1400" dirty="0"/>
              <a:t> for </a:t>
            </a:r>
            <a:r>
              <a:rPr lang="en-US" sz="1400" dirty="0" err="1"/>
              <a:t>fortællingen</a:t>
            </a:r>
            <a:endParaRPr lang="en-US" sz="1400" dirty="0"/>
          </a:p>
          <a:p>
            <a:r>
              <a:rPr lang="en-US" sz="1400" dirty="0" err="1"/>
              <a:t>Afsløres</a:t>
            </a:r>
            <a:r>
              <a:rPr lang="en-US" sz="1400" dirty="0"/>
              <a:t> </a:t>
            </a:r>
            <a:r>
              <a:rPr lang="en-US" sz="1400" dirty="0" err="1"/>
              <a:t>gennem</a:t>
            </a:r>
            <a:r>
              <a:rPr lang="en-US" sz="1400" dirty="0"/>
              <a:t> </a:t>
            </a:r>
            <a:r>
              <a:rPr lang="en-US" sz="1400" dirty="0" err="1"/>
              <a:t>opklaringshistorien</a:t>
            </a:r>
            <a:endParaRPr lang="en-US" sz="1400" dirty="0"/>
          </a:p>
          <a:p>
            <a:r>
              <a:rPr lang="en-US" sz="1400" dirty="0" err="1"/>
              <a:t>Morderen</a:t>
            </a:r>
            <a:r>
              <a:rPr lang="en-US" sz="1400" dirty="0"/>
              <a:t> er </a:t>
            </a:r>
            <a:r>
              <a:rPr lang="en-US" sz="1400" dirty="0" err="1"/>
              <a:t>katalysator</a:t>
            </a:r>
            <a:r>
              <a:rPr lang="en-US" sz="1400" dirty="0"/>
              <a:t>/</a:t>
            </a:r>
            <a:r>
              <a:rPr lang="en-US" sz="1400" dirty="0" err="1"/>
              <a:t>drivkraft</a:t>
            </a:r>
            <a:endParaRPr lang="en-US" sz="1400" dirty="0"/>
          </a:p>
          <a:p>
            <a:pPr marL="127000" indent="0">
              <a:buNone/>
            </a:pPr>
            <a:endParaRPr lang="en-US" sz="1400" u="sng" dirty="0"/>
          </a:p>
          <a:p>
            <a:pPr marL="127000" indent="0">
              <a:buNone/>
            </a:pPr>
            <a:r>
              <a:rPr lang="en-US" sz="1400" u="sng" dirty="0" err="1"/>
              <a:t>Opklaringshistorien</a:t>
            </a:r>
            <a:endParaRPr lang="en-US" sz="1400" u="sng" dirty="0"/>
          </a:p>
          <a:p>
            <a:r>
              <a:rPr lang="en-US" sz="1400" dirty="0"/>
              <a:t>Starter </a:t>
            </a:r>
            <a:r>
              <a:rPr lang="en-US" sz="1400" dirty="0" err="1"/>
              <a:t>først</a:t>
            </a:r>
            <a:r>
              <a:rPr lang="en-US" sz="1400" dirty="0"/>
              <a:t>, </a:t>
            </a:r>
            <a:r>
              <a:rPr lang="en-US" sz="1400" dirty="0" err="1"/>
              <a:t>når</a:t>
            </a:r>
            <a:r>
              <a:rPr lang="en-US" sz="1400" dirty="0"/>
              <a:t> </a:t>
            </a:r>
            <a:r>
              <a:rPr lang="en-US" sz="1400" dirty="0" err="1"/>
              <a:t>mordet</a:t>
            </a:r>
            <a:r>
              <a:rPr lang="en-US" sz="1400" dirty="0"/>
              <a:t> er </a:t>
            </a:r>
            <a:r>
              <a:rPr lang="en-US" sz="1400" dirty="0" err="1"/>
              <a:t>sket</a:t>
            </a:r>
            <a:endParaRPr lang="en-US" sz="1400" dirty="0"/>
          </a:p>
          <a:p>
            <a:r>
              <a:rPr lang="en-US" sz="1400" dirty="0"/>
              <a:t>Starter med </a:t>
            </a:r>
            <a:r>
              <a:rPr lang="en-US" sz="1400" dirty="0" err="1"/>
              <a:t>liget</a:t>
            </a:r>
            <a:r>
              <a:rPr lang="en-US" sz="1400" dirty="0"/>
              <a:t>/</a:t>
            </a:r>
            <a:r>
              <a:rPr lang="en-US" sz="1400" dirty="0" err="1"/>
              <a:t>offeret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søger</a:t>
            </a:r>
            <a:r>
              <a:rPr lang="en-US" sz="1400" dirty="0"/>
              <a:t> </a:t>
            </a:r>
            <a:r>
              <a:rPr lang="en-US" sz="1400" dirty="0" err="1"/>
              <a:t>derfra</a:t>
            </a:r>
            <a:r>
              <a:rPr lang="en-US" sz="1400" dirty="0"/>
              <a:t> </a:t>
            </a:r>
            <a:r>
              <a:rPr lang="en-US" sz="1400" dirty="0" err="1"/>
              <a:t>motiv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forbryder</a:t>
            </a:r>
            <a:endParaRPr lang="en-US" sz="1400" dirty="0"/>
          </a:p>
          <a:p>
            <a:r>
              <a:rPr lang="en-US" sz="1400" dirty="0" err="1"/>
              <a:t>Læseren</a:t>
            </a:r>
            <a:r>
              <a:rPr lang="en-US" sz="1400" dirty="0"/>
              <a:t>/</a:t>
            </a:r>
            <a:r>
              <a:rPr lang="en-US" sz="1400" dirty="0" err="1"/>
              <a:t>seeren</a:t>
            </a:r>
            <a:r>
              <a:rPr lang="en-US" sz="1400" dirty="0"/>
              <a:t> med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sidelinjen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denne</a:t>
            </a:r>
            <a:r>
              <a:rPr lang="en-US" sz="1400" dirty="0"/>
              <a:t> </a:t>
            </a:r>
            <a:r>
              <a:rPr lang="en-US" sz="1400" dirty="0" err="1"/>
              <a:t>historie</a:t>
            </a:r>
            <a:endParaRPr lang="en-US" sz="1400" dirty="0"/>
          </a:p>
          <a:p>
            <a:r>
              <a:rPr lang="en-US" sz="1400" dirty="0" err="1"/>
              <a:t>Opklareren</a:t>
            </a:r>
            <a:r>
              <a:rPr lang="en-US" sz="1400" dirty="0"/>
              <a:t> er </a:t>
            </a:r>
            <a:r>
              <a:rPr lang="en-US" sz="1400" dirty="0" err="1"/>
              <a:t>katalysator</a:t>
            </a:r>
            <a:r>
              <a:rPr lang="en-US" sz="1400" dirty="0"/>
              <a:t>/</a:t>
            </a:r>
            <a:r>
              <a:rPr lang="en-US" sz="1400" dirty="0" err="1"/>
              <a:t>drivkraft</a:t>
            </a:r>
            <a:endParaRPr lang="en-US" sz="1400" dirty="0"/>
          </a:p>
          <a:p>
            <a:pPr marL="1270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72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Opbygning af krimi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endParaRPr lang="da-DK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4428" r="4428"/>
          <a:stretch>
            <a:fillRect/>
          </a:stretch>
        </p:blipFill>
        <p:spPr>
          <a:xfrm rot="-390453">
            <a:off x="5817341" y="-305876"/>
            <a:ext cx="3663504" cy="56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6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 txBox="1">
            <a:spLocks noGrp="1"/>
          </p:cNvSpPr>
          <p:nvPr>
            <p:ph type="ctrTitle"/>
          </p:nvPr>
        </p:nvSpPr>
        <p:spPr>
          <a:xfrm>
            <a:off x="337340" y="344946"/>
            <a:ext cx="42834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Sjuzet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/>
              <a:t>Fabula</a:t>
            </a:r>
            <a:endParaRPr dirty="0"/>
          </a:p>
        </p:txBody>
      </p:sp>
      <p:pic>
        <p:nvPicPr>
          <p:cNvPr id="418" name="Google Shape;418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367" t="-4078" r="28383" b="-3540"/>
          <a:stretch/>
        </p:blipFill>
        <p:spPr>
          <a:xfrm rot="-390488">
            <a:off x="6285131" y="-305881"/>
            <a:ext cx="3663364" cy="5681464"/>
          </a:xfrm>
          <a:prstGeom prst="rect">
            <a:avLst/>
          </a:prstGeom>
        </p:spPr>
      </p:pic>
      <p:pic>
        <p:nvPicPr>
          <p:cNvPr id="419" name="Google Shape;4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03545">
            <a:off x="2653255" y="1288658"/>
            <a:ext cx="12356028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0" name="Google Shape;42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6562">
            <a:off x="1314277" y="556563"/>
            <a:ext cx="12272241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1" name="Google Shape;42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54221" flipH="1">
            <a:off x="765284" y="4648465"/>
            <a:ext cx="12197165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7C84C2-C407-5548-B654-AF388145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406" y="1403159"/>
            <a:ext cx="5469986" cy="3162797"/>
          </a:xfrm>
        </p:spPr>
        <p:txBody>
          <a:bodyPr/>
          <a:lstStyle/>
          <a:p>
            <a:pPr marL="127000" indent="0">
              <a:buNone/>
            </a:pPr>
            <a:r>
              <a:rPr lang="en-US" sz="1400" u="sng" dirty="0" err="1"/>
              <a:t>Sjuzet</a:t>
            </a:r>
            <a:endParaRPr lang="en-US" sz="1400" u="sng" dirty="0"/>
          </a:p>
          <a:p>
            <a:pPr marL="127000" indent="0">
              <a:buNone/>
            </a:pPr>
            <a:r>
              <a:rPr lang="en-US" sz="1400" dirty="0"/>
              <a:t>(</a:t>
            </a:r>
            <a:r>
              <a:rPr lang="en-US" sz="1400" dirty="0" err="1"/>
              <a:t>Opklaringshistorien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Ikke-lineære</a:t>
            </a:r>
            <a:r>
              <a:rPr lang="en-US" sz="1400" dirty="0"/>
              <a:t> </a:t>
            </a:r>
            <a:r>
              <a:rPr lang="en-US" sz="1400" dirty="0" err="1"/>
              <a:t>opbygning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Sjuzettet</a:t>
            </a:r>
            <a:r>
              <a:rPr lang="en-US" sz="1400" dirty="0"/>
              <a:t>, der </a:t>
            </a:r>
            <a:r>
              <a:rPr lang="en-US" sz="1400" dirty="0" err="1"/>
              <a:t>betegner</a:t>
            </a:r>
            <a:r>
              <a:rPr lang="en-US" sz="1400" dirty="0"/>
              <a:t> den </a:t>
            </a:r>
            <a:r>
              <a:rPr lang="en-US" sz="1400" dirty="0" err="1"/>
              <a:t>orden</a:t>
            </a:r>
            <a:r>
              <a:rPr lang="en-US" sz="1400" dirty="0"/>
              <a:t>, </a:t>
            </a:r>
            <a:r>
              <a:rPr lang="en-US" sz="1400" dirty="0" err="1"/>
              <a:t>hvori</a:t>
            </a:r>
            <a:r>
              <a:rPr lang="en-US" sz="1400" dirty="0"/>
              <a:t> </a:t>
            </a:r>
            <a:r>
              <a:rPr lang="en-US" sz="1400" dirty="0" err="1"/>
              <a:t>begivenhederne</a:t>
            </a:r>
            <a:r>
              <a:rPr lang="en-US" sz="1400" dirty="0"/>
              <a:t> </a:t>
            </a:r>
            <a:r>
              <a:rPr lang="en-US" sz="1400" dirty="0" err="1"/>
              <a:t>præsenteres</a:t>
            </a:r>
            <a:r>
              <a:rPr lang="en-US" sz="1400" dirty="0"/>
              <a:t> for </a:t>
            </a:r>
            <a:r>
              <a:rPr lang="en-US" sz="1400" dirty="0" err="1"/>
              <a:t>læseren</a:t>
            </a:r>
            <a:r>
              <a:rPr lang="en-US" sz="1400" dirty="0"/>
              <a:t>, er </a:t>
            </a:r>
            <a:r>
              <a:rPr lang="en-US" sz="1400" dirty="0" err="1"/>
              <a:t>typisk</a:t>
            </a:r>
            <a:r>
              <a:rPr lang="en-US" sz="1400" dirty="0"/>
              <a:t> </a:t>
            </a:r>
            <a:r>
              <a:rPr lang="en-US" sz="1400" dirty="0" err="1"/>
              <a:t>struktureret</a:t>
            </a:r>
            <a:r>
              <a:rPr lang="en-US" sz="1400" dirty="0"/>
              <a:t>, </a:t>
            </a:r>
            <a:r>
              <a:rPr lang="en-US" sz="1400" dirty="0" err="1"/>
              <a:t>så</a:t>
            </a:r>
            <a:r>
              <a:rPr lang="en-US" sz="1400" dirty="0"/>
              <a:t> det </a:t>
            </a:r>
            <a:r>
              <a:rPr lang="en-US" sz="1400" dirty="0" err="1"/>
              <a:t>indledes</a:t>
            </a:r>
            <a:r>
              <a:rPr lang="en-US" sz="1400" dirty="0"/>
              <a:t> med </a:t>
            </a:r>
            <a:r>
              <a:rPr lang="en-US" sz="1400" dirty="0" err="1"/>
              <a:t>forbrydelsen</a:t>
            </a:r>
            <a:r>
              <a:rPr lang="en-US" sz="1400" dirty="0"/>
              <a:t>, det </a:t>
            </a:r>
            <a:r>
              <a:rPr lang="en-US" sz="1400" dirty="0" err="1"/>
              <a:t>vil</a:t>
            </a:r>
            <a:r>
              <a:rPr lang="en-US" sz="1400" dirty="0"/>
              <a:t> </a:t>
            </a:r>
            <a:r>
              <a:rPr lang="en-US" sz="1400" dirty="0" err="1"/>
              <a:t>typisk</a:t>
            </a:r>
            <a:r>
              <a:rPr lang="en-US" sz="1400" dirty="0"/>
              <a:t> </a:t>
            </a:r>
            <a:r>
              <a:rPr lang="en-US" sz="1400" dirty="0" err="1"/>
              <a:t>sige</a:t>
            </a:r>
            <a:r>
              <a:rPr lang="en-US" sz="1400" dirty="0"/>
              <a:t> </a:t>
            </a:r>
            <a:r>
              <a:rPr lang="en-US" sz="1400" dirty="0" err="1"/>
              <a:t>opdagelsen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den. </a:t>
            </a:r>
            <a:r>
              <a:rPr lang="en-US" sz="1400" dirty="0" err="1"/>
              <a:t>Herefter</a:t>
            </a:r>
            <a:r>
              <a:rPr lang="en-US" sz="1400" dirty="0"/>
              <a:t> </a:t>
            </a:r>
            <a:r>
              <a:rPr lang="en-US" sz="1400" dirty="0" err="1"/>
              <a:t>følger</a:t>
            </a:r>
            <a:r>
              <a:rPr lang="en-US" sz="1400" dirty="0"/>
              <a:t> </a:t>
            </a:r>
            <a:r>
              <a:rPr lang="en-US" sz="1400" dirty="0" err="1"/>
              <a:t>opdagelsesprocessen</a:t>
            </a:r>
            <a:r>
              <a:rPr lang="en-US" sz="1400" dirty="0"/>
              <a:t>, der </a:t>
            </a:r>
            <a:r>
              <a:rPr lang="en-US" sz="1400" dirty="0" err="1"/>
              <a:t>indeholder</a:t>
            </a:r>
            <a:r>
              <a:rPr lang="en-US" sz="1400" dirty="0"/>
              <a:t> </a:t>
            </a:r>
            <a:r>
              <a:rPr lang="en-US" sz="1400" dirty="0" err="1"/>
              <a:t>indsamling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</a:t>
            </a:r>
            <a:r>
              <a:rPr lang="en-US" sz="1400" dirty="0" err="1"/>
              <a:t>informationer</a:t>
            </a:r>
            <a:r>
              <a:rPr lang="en-US" sz="1400" dirty="0"/>
              <a:t>, </a:t>
            </a:r>
            <a:r>
              <a:rPr lang="en-US" sz="1400" dirty="0" err="1"/>
              <a:t>analyseproces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blotlæggelse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det </a:t>
            </a:r>
            <a:r>
              <a:rPr lang="en-US" sz="1400" dirty="0" err="1"/>
              <a:t>forløb</a:t>
            </a:r>
            <a:r>
              <a:rPr lang="en-US" sz="1400" dirty="0"/>
              <a:t>, der </a:t>
            </a:r>
            <a:r>
              <a:rPr lang="en-US" sz="1400" dirty="0" err="1"/>
              <a:t>førte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forbrydelsen</a:t>
            </a:r>
            <a:r>
              <a:rPr lang="en-US" sz="1400" dirty="0"/>
              <a:t>, </a:t>
            </a:r>
            <a:r>
              <a:rPr lang="en-US" sz="1400" dirty="0" err="1"/>
              <a:t>herunder</a:t>
            </a:r>
            <a:r>
              <a:rPr lang="en-US" sz="1400" dirty="0"/>
              <a:t> </a:t>
            </a:r>
            <a:r>
              <a:rPr lang="en-US" sz="1400" dirty="0" err="1"/>
              <a:t>afsløringen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</a:t>
            </a:r>
            <a:r>
              <a:rPr lang="en-US" sz="1400" dirty="0" err="1"/>
              <a:t>forbryderen</a:t>
            </a:r>
            <a:r>
              <a:rPr lang="en-US" sz="1400" dirty="0"/>
              <a:t>.</a:t>
            </a:r>
          </a:p>
          <a:p>
            <a:pPr marL="127000" indent="0">
              <a:buNone/>
            </a:pPr>
            <a:endParaRPr lang="en-US" sz="1400" u="sng" dirty="0"/>
          </a:p>
          <a:p>
            <a:pPr marL="127000" indent="0">
              <a:buNone/>
            </a:pPr>
            <a:r>
              <a:rPr lang="en-US" sz="1400" u="sng" dirty="0" err="1"/>
              <a:t>Fabula</a:t>
            </a:r>
            <a:r>
              <a:rPr lang="en-US" sz="1400" u="sng" dirty="0"/>
              <a:t>: </a:t>
            </a:r>
          </a:p>
          <a:p>
            <a:pPr marL="127000" indent="0">
              <a:buNone/>
            </a:pPr>
            <a:r>
              <a:rPr lang="da-DK" sz="1400" dirty="0"/>
              <a:t>(Forbrydelseshistorien)</a:t>
            </a:r>
          </a:p>
          <a:p>
            <a:r>
              <a:rPr lang="da-DK" sz="1400" dirty="0"/>
              <a:t>Den lineære opbygning af handlingsforløbet</a:t>
            </a:r>
          </a:p>
          <a:p>
            <a:r>
              <a:rPr lang="da-DK" sz="1400" dirty="0" err="1"/>
              <a:t>Fabulaen</a:t>
            </a:r>
            <a:r>
              <a:rPr lang="da-DK" sz="1400" dirty="0"/>
              <a:t>, dvs. den kronologiske rækkefølge af begivenhederne, er det næsten umuligt at afdække faste mønstre for. Som regel omfatter </a:t>
            </a:r>
            <a:r>
              <a:rPr lang="da-DK" sz="1400" dirty="0" err="1"/>
              <a:t>fabulaen</a:t>
            </a:r>
            <a:r>
              <a:rPr lang="da-DK" sz="1400" dirty="0"/>
              <a:t> dog forløbet op til forbrydelsen og opklaringsprocessen indtil afsløringen af forbryderen, hvorved den binder fortid og nutid sammen. </a:t>
            </a:r>
          </a:p>
        </p:txBody>
      </p:sp>
    </p:spTree>
    <p:extLst>
      <p:ext uri="{BB962C8B-B14F-4D97-AF65-F5344CB8AC3E}">
        <p14:creationId xmlns:p14="http://schemas.microsoft.com/office/powerpoint/2010/main" val="400424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 txBox="1">
            <a:spLocks noGrp="1"/>
          </p:cNvSpPr>
          <p:nvPr>
            <p:ph type="ctrTitle"/>
          </p:nvPr>
        </p:nvSpPr>
        <p:spPr>
          <a:xfrm>
            <a:off x="337340" y="344946"/>
            <a:ext cx="42834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Suspense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/>
              <a:t>Surprise</a:t>
            </a:r>
            <a:endParaRPr dirty="0"/>
          </a:p>
        </p:txBody>
      </p:sp>
      <p:pic>
        <p:nvPicPr>
          <p:cNvPr id="418" name="Google Shape;418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367" t="-4078" r="28383" b="-3540"/>
          <a:stretch/>
        </p:blipFill>
        <p:spPr>
          <a:xfrm rot="-390488">
            <a:off x="6285131" y="-305881"/>
            <a:ext cx="3663364" cy="5681464"/>
          </a:xfrm>
          <a:prstGeom prst="rect">
            <a:avLst/>
          </a:prstGeom>
        </p:spPr>
      </p:pic>
      <p:pic>
        <p:nvPicPr>
          <p:cNvPr id="419" name="Google Shape;4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03545">
            <a:off x="2653255" y="1288658"/>
            <a:ext cx="12356028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0" name="Google Shape;42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6562">
            <a:off x="1314277" y="556563"/>
            <a:ext cx="12272241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1" name="Google Shape;42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54221" flipH="1">
            <a:off x="765284" y="4648465"/>
            <a:ext cx="12197165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7C84C2-C407-5548-B654-AF388145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053" y="1428546"/>
            <a:ext cx="5850999" cy="3370007"/>
          </a:xfrm>
        </p:spPr>
        <p:txBody>
          <a:bodyPr/>
          <a:lstStyle/>
          <a:p>
            <a:pPr marL="127000" indent="0">
              <a:buNone/>
            </a:pPr>
            <a:r>
              <a:rPr lang="en-US" sz="1200" u="sng" dirty="0"/>
              <a:t>Suspense</a:t>
            </a:r>
          </a:p>
          <a:p>
            <a:r>
              <a:rPr lang="en-US" sz="1200" dirty="0"/>
              <a:t>Den </a:t>
            </a:r>
            <a:r>
              <a:rPr lang="en-US" sz="1200" dirty="0" err="1"/>
              <a:t>spænding</a:t>
            </a:r>
            <a:r>
              <a:rPr lang="en-US" sz="1200" dirty="0"/>
              <a:t>, der </a:t>
            </a:r>
            <a:r>
              <a:rPr lang="en-US" sz="1200" dirty="0" err="1"/>
              <a:t>opstår</a:t>
            </a:r>
            <a:r>
              <a:rPr lang="en-US" sz="1200" dirty="0"/>
              <a:t>, </a:t>
            </a:r>
            <a:r>
              <a:rPr lang="en-US" sz="1200" dirty="0" err="1"/>
              <a:t>når</a:t>
            </a:r>
            <a:r>
              <a:rPr lang="en-US" sz="1200" dirty="0"/>
              <a:t> </a:t>
            </a:r>
            <a:r>
              <a:rPr lang="en-US" sz="1200" dirty="0" err="1"/>
              <a:t>mysteriets</a:t>
            </a:r>
            <a:r>
              <a:rPr lang="en-US" sz="1200" dirty="0"/>
              <a:t> </a:t>
            </a:r>
            <a:r>
              <a:rPr lang="en-US" sz="1200" dirty="0" err="1"/>
              <a:t>løsning</a:t>
            </a:r>
            <a:r>
              <a:rPr lang="en-US" sz="1200" dirty="0"/>
              <a:t> </a:t>
            </a:r>
            <a:r>
              <a:rPr lang="en-US" sz="1200" dirty="0" err="1"/>
              <a:t>udskydes</a:t>
            </a:r>
            <a:r>
              <a:rPr lang="en-US" sz="1200" dirty="0"/>
              <a:t>.</a:t>
            </a:r>
          </a:p>
          <a:p>
            <a:r>
              <a:rPr lang="da-DK" sz="1200" b="1" dirty="0" err="1"/>
              <a:t>Suspense</a:t>
            </a:r>
            <a:r>
              <a:rPr lang="da-DK" sz="1200" b="1" dirty="0"/>
              <a:t> er, hvor</a:t>
            </a:r>
            <a:r>
              <a:rPr lang="da-DK" sz="1200" dirty="0"/>
              <a:t> publikum ved noget, som karaktererne ikke ved, og publikum engagerer sig i karakterernes skæbne i forhold til det, der skal til at ske.</a:t>
            </a:r>
            <a:endParaRPr lang="en-US" sz="1200" u="sng" dirty="0"/>
          </a:p>
          <a:p>
            <a:pPr marL="127000" indent="0">
              <a:buNone/>
            </a:pPr>
            <a:r>
              <a:rPr lang="en-US" sz="1200" u="sng" dirty="0"/>
              <a:t>Surprise</a:t>
            </a:r>
          </a:p>
          <a:p>
            <a:r>
              <a:rPr lang="da-DK" sz="1200" dirty="0"/>
              <a:t>Når vores forventninger ikke indfries, men vi derimod overraskes.</a:t>
            </a:r>
          </a:p>
          <a:p>
            <a:r>
              <a:rPr lang="da-DK" sz="1200" b="1" dirty="0" err="1"/>
              <a:t>Surprise</a:t>
            </a:r>
            <a:r>
              <a:rPr lang="da-DK" sz="1200" dirty="0"/>
              <a:t> er, hvor hverken publikum eller karakter ved, hvad der skal ske, og når det sker, kommer det som en overraskelse.</a:t>
            </a:r>
          </a:p>
          <a:p>
            <a:pPr marL="127000" indent="0">
              <a:buNone/>
            </a:pPr>
            <a:endParaRPr lang="da-DK" sz="1200" dirty="0"/>
          </a:p>
          <a:p>
            <a:pPr marL="127000" indent="0">
              <a:buNone/>
            </a:pPr>
            <a:endParaRPr lang="da-DK" sz="1200" dirty="0"/>
          </a:p>
          <a:p>
            <a:pPr marL="127000" indent="0">
              <a:buNone/>
            </a:pPr>
            <a:r>
              <a:rPr lang="da-DK" sz="1200" u="sng" dirty="0"/>
              <a:t>Fire måder til suspense:</a:t>
            </a:r>
          </a:p>
          <a:p>
            <a:pPr marL="127000" indent="0">
              <a:buNone/>
            </a:pPr>
            <a:r>
              <a:rPr lang="da-DK" sz="1200" dirty="0"/>
              <a:t>1. Plotmæssigt: man forfølger en anden handlingstråd (et kærlighedsmotiv f.eks.), eller efterforskningen kører i et forkert spor. </a:t>
            </a:r>
          </a:p>
          <a:p>
            <a:pPr marL="127000" indent="0">
              <a:buNone/>
            </a:pPr>
            <a:r>
              <a:rPr lang="da-DK" sz="1200" dirty="0"/>
              <a:t>2. Rolle/aktant niveau: dårlige vidner, chefen der hindrer efterforskningen, forkerte mistænkte osv.</a:t>
            </a:r>
          </a:p>
          <a:p>
            <a:pPr marL="127000" indent="0">
              <a:buNone/>
            </a:pPr>
            <a:r>
              <a:rPr lang="da-DK" sz="1200" dirty="0"/>
              <a:t>3. Karakter/typeniveau: underlige eller tavse karakterer, der gør det svært for læseren at afdække.</a:t>
            </a:r>
          </a:p>
          <a:p>
            <a:pPr marL="127000" indent="0">
              <a:buNone/>
            </a:pPr>
            <a:r>
              <a:rPr lang="da-DK" sz="1200" dirty="0"/>
              <a:t>4. Indholdsmæssigt: episoder mellem forbrydelse og opklaring, der giver kød på historien.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51758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Fortælleren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Fortælleren er typisk detektiven, hjælperen el. en 3. persons fortæller</a:t>
            </a:r>
          </a:p>
          <a:p>
            <a:r>
              <a:rPr lang="da-DK" dirty="0"/>
              <a:t>3. persons fortælleren har et begrænset indre syn, idet forbryderens identitet ikke afsløres, før detektiven har opdaget, hvem det er.</a:t>
            </a:r>
          </a:p>
          <a:p>
            <a:pPr marL="127000" indent="0">
              <a:buNone/>
            </a:pP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395149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Den fiktive verden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13100" y="1916250"/>
            <a:ext cx="4283400" cy="2273400"/>
          </a:xfrm>
        </p:spPr>
        <p:txBody>
          <a:bodyPr/>
          <a:lstStyle/>
          <a:p>
            <a:r>
              <a:rPr lang="da-DK" dirty="0"/>
              <a:t>En moderne verden, dvs. storbyen el. interiørs, der knytter til den: dagligstuer, hoteller, krydstogtskibe, gader, undergrundsbaner, avisredaktioner, politistationer osv.</a:t>
            </a:r>
          </a:p>
          <a:p>
            <a:r>
              <a:rPr lang="da-DK" dirty="0"/>
              <a:t>Storbyens anonymitet: Forbryderen benytter netop denne anonymitet til at skjule sin identitet. </a:t>
            </a:r>
          </a:p>
          <a:p>
            <a:pPr lvl="1"/>
            <a:r>
              <a:rPr lang="da-DK" dirty="0"/>
              <a:t>Fx Ofte detektivromaner: ”Sherlock Holmes og dr. Watson.</a:t>
            </a:r>
          </a:p>
          <a:p>
            <a:pPr lvl="1"/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idx="2"/>
          </p:nvPr>
        </p:nvSpPr>
        <p:spPr/>
      </p:sp>
      <p:sp>
        <p:nvSpPr>
          <p:cNvPr id="5" name="Tekstfelt 4"/>
          <p:cNvSpPr txBox="1"/>
          <p:nvPr/>
        </p:nvSpPr>
        <p:spPr>
          <a:xfrm>
            <a:off x="5636525" y="1774208"/>
            <a:ext cx="30843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I den hårdkogte roman flyttes forbryderen fra det private rum til det offentlige rum.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bg1"/>
                </a:solidFill>
              </a:rPr>
              <a:t>Samfundskritisk</a:t>
            </a:r>
            <a:r>
              <a:rPr lang="da-DK" dirty="0">
                <a:solidFill>
                  <a:schemeClr val="bg1"/>
                </a:solidFill>
              </a:rPr>
              <a:t> sigte.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Bonnie og Clyde (antiheltenes oprør mod systemet. – De begår bankrøverier, imens politiet er i hælene på dem. </a:t>
            </a:r>
          </a:p>
          <a:p>
            <a:pPr lvl="2"/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319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3100" y="300387"/>
            <a:ext cx="4283400" cy="1083600"/>
          </a:xfrm>
        </p:spPr>
        <p:txBody>
          <a:bodyPr/>
          <a:lstStyle/>
          <a:p>
            <a:r>
              <a:rPr lang="da-DK" dirty="0"/>
              <a:t>Persongalleri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13100" y="1082106"/>
            <a:ext cx="4283400" cy="2273400"/>
          </a:xfrm>
        </p:spPr>
        <p:txBody>
          <a:bodyPr/>
          <a:lstStyle/>
          <a:p>
            <a:r>
              <a:rPr lang="da-DK" dirty="0"/>
              <a:t>Hovedpersonen, detektiven, er typisk en mand med undtagelse af </a:t>
            </a:r>
            <a:r>
              <a:rPr lang="da-DK" dirty="0" err="1"/>
              <a:t>femi</a:t>
            </a:r>
            <a:r>
              <a:rPr lang="da-DK" dirty="0"/>
              <a:t>-krimi.</a:t>
            </a:r>
          </a:p>
          <a:p>
            <a:r>
              <a:rPr lang="da-DK" dirty="0"/>
              <a:t>Detektiven er privat – eller amatørdetektiv, advokat, politimand, journalist el. retsmediciner.</a:t>
            </a:r>
          </a:p>
          <a:p>
            <a:r>
              <a:rPr lang="da-DK" dirty="0"/>
              <a:t>I de tidlige </a:t>
            </a:r>
            <a:r>
              <a:rPr lang="da-DK" dirty="0" err="1"/>
              <a:t>kriminalfortællinger</a:t>
            </a:r>
            <a:r>
              <a:rPr lang="da-DK" dirty="0"/>
              <a:t> lægger  detektiven afstand til politiet, idet de oftest fremstilles uduelige, dumme el. korrupte. </a:t>
            </a:r>
          </a:p>
          <a:p>
            <a:r>
              <a:rPr lang="da-DK" dirty="0"/>
              <a:t>Detektiven har en afstand til hændelserne, da de ofte er tilfældige </a:t>
            </a:r>
          </a:p>
          <a:p>
            <a:pPr lvl="1"/>
            <a:r>
              <a:rPr lang="da-DK" dirty="0"/>
              <a:t>Hovedpersonen er ikke personligt engagerede.</a:t>
            </a:r>
          </a:p>
          <a:p>
            <a:pPr marL="127000" indent="0">
              <a:buNone/>
            </a:pP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idx="2"/>
          </p:nvPr>
        </p:nvSpPr>
        <p:spPr/>
      </p:sp>
      <p:sp>
        <p:nvSpPr>
          <p:cNvPr id="5" name="Tekstfelt 4"/>
          <p:cNvSpPr txBox="1"/>
          <p:nvPr/>
        </p:nvSpPr>
        <p:spPr>
          <a:xfrm>
            <a:off x="4996500" y="3355506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Oftest to personer: en hovedopdager og hans hjælper.</a:t>
            </a:r>
          </a:p>
          <a:p>
            <a:pPr lvl="1"/>
            <a:endParaRPr lang="da-DK" dirty="0">
              <a:solidFill>
                <a:schemeClr val="bg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”Dicte”: Dicte Svendsen (Iben Hjejle) og John Wagner (Lars Brygmann)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Eller en kollektivindsats: fx tv-serien: Rejseholdet.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69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>
            <a:spLocks noGrp="1"/>
          </p:cNvSpPr>
          <p:nvPr>
            <p:ph type="title" idx="2"/>
          </p:nvPr>
        </p:nvSpPr>
        <p:spPr>
          <a:xfrm>
            <a:off x="713100" y="2028400"/>
            <a:ext cx="12399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7" name="Google Shape;377;p42"/>
          <p:cNvSpPr txBox="1">
            <a:spLocks noGrp="1"/>
          </p:cNvSpPr>
          <p:nvPr>
            <p:ph type="subTitle" idx="1"/>
          </p:nvPr>
        </p:nvSpPr>
        <p:spPr>
          <a:xfrm>
            <a:off x="1952875" y="2426938"/>
            <a:ext cx="25812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/>
              <a:t>Genredefinition</a:t>
            </a:r>
            <a:endParaRPr dirty="0"/>
          </a:p>
        </p:txBody>
      </p:sp>
      <p:sp>
        <p:nvSpPr>
          <p:cNvPr id="379" name="Google Shape;379;p42"/>
          <p:cNvSpPr txBox="1">
            <a:spLocks noGrp="1"/>
          </p:cNvSpPr>
          <p:nvPr>
            <p:ph type="ctrTitle"/>
          </p:nvPr>
        </p:nvSpPr>
        <p:spPr>
          <a:xfrm>
            <a:off x="2222775" y="539375"/>
            <a:ext cx="46989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Indhold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/>
              <a:t>PowerPoint</a:t>
            </a:r>
            <a:endParaRPr dirty="0"/>
          </a:p>
        </p:txBody>
      </p:sp>
      <p:sp>
        <p:nvSpPr>
          <p:cNvPr id="380" name="Google Shape;380;p42"/>
          <p:cNvSpPr txBox="1">
            <a:spLocks noGrp="1"/>
          </p:cNvSpPr>
          <p:nvPr>
            <p:ph type="title" idx="4"/>
          </p:nvPr>
        </p:nvSpPr>
        <p:spPr>
          <a:xfrm>
            <a:off x="4575225" y="2028400"/>
            <a:ext cx="12399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81" name="Google Shape;381;p42"/>
          <p:cNvSpPr txBox="1">
            <a:spLocks noGrp="1"/>
          </p:cNvSpPr>
          <p:nvPr>
            <p:ph type="subTitle" idx="5"/>
          </p:nvPr>
        </p:nvSpPr>
        <p:spPr>
          <a:xfrm>
            <a:off x="6040769" y="2648788"/>
            <a:ext cx="25812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Historisk overblik</a:t>
            </a:r>
            <a:endParaRPr dirty="0"/>
          </a:p>
        </p:txBody>
      </p:sp>
      <p:sp>
        <p:nvSpPr>
          <p:cNvPr id="383" name="Google Shape;383;p42"/>
          <p:cNvSpPr txBox="1">
            <a:spLocks noGrp="1"/>
          </p:cNvSpPr>
          <p:nvPr>
            <p:ph type="title" idx="7"/>
          </p:nvPr>
        </p:nvSpPr>
        <p:spPr>
          <a:xfrm>
            <a:off x="713100" y="3150275"/>
            <a:ext cx="12399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8"/>
          </p:nvPr>
        </p:nvSpPr>
        <p:spPr>
          <a:xfrm>
            <a:off x="2222775" y="3497882"/>
            <a:ext cx="3356105" cy="539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Genretræk</a:t>
            </a:r>
            <a:endParaRPr dirty="0"/>
          </a:p>
        </p:txBody>
      </p:sp>
      <p:sp>
        <p:nvSpPr>
          <p:cNvPr id="386" name="Google Shape;386;p42"/>
          <p:cNvSpPr txBox="1">
            <a:spLocks noGrp="1"/>
          </p:cNvSpPr>
          <p:nvPr>
            <p:ph type="title" idx="13"/>
          </p:nvPr>
        </p:nvSpPr>
        <p:spPr>
          <a:xfrm>
            <a:off x="4575225" y="3150275"/>
            <a:ext cx="12399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7" name="Google Shape;387;p42"/>
          <p:cNvSpPr txBox="1">
            <a:spLocks noGrp="1"/>
          </p:cNvSpPr>
          <p:nvPr>
            <p:ph type="subTitle" idx="14"/>
          </p:nvPr>
        </p:nvSpPr>
        <p:spPr>
          <a:xfrm>
            <a:off x="5849700" y="3545913"/>
            <a:ext cx="25812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 err="1"/>
              <a:t>Læsning</a:t>
            </a:r>
            <a:r>
              <a:rPr lang="en" sz="2000" dirty="0"/>
              <a:t> </a:t>
            </a:r>
            <a:r>
              <a:rPr lang="en" sz="2000" dirty="0" err="1"/>
              <a:t>af</a:t>
            </a:r>
            <a:r>
              <a:rPr lang="en" sz="2000" dirty="0"/>
              <a:t> </a:t>
            </a:r>
            <a:r>
              <a:rPr lang="en" sz="2000" dirty="0" err="1"/>
              <a:t>krimi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>
            <a:spLocks noGrp="1"/>
          </p:cNvSpPr>
          <p:nvPr>
            <p:ph type="body" idx="1"/>
          </p:nvPr>
        </p:nvSpPr>
        <p:spPr>
          <a:xfrm>
            <a:off x="212953" y="2018896"/>
            <a:ext cx="1839600" cy="310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/>
              <a:t>Forbrydelse </a:t>
            </a:r>
            <a:r>
              <a:rPr lang="da-DK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/>
              <a:t>Opdager </a:t>
            </a:r>
            <a:r>
              <a:rPr lang="da-DK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/>
              <a:t>Gerningsmand </a:t>
            </a:r>
            <a:r>
              <a:rPr lang="da-DK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da-DK" sz="1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/>
              <a:t>Offer </a:t>
            </a:r>
            <a:r>
              <a:rPr lang="da-DK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/>
              <a:t>Motiv </a:t>
            </a:r>
            <a:r>
              <a:rPr lang="da-DK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/>
              <a:t>Mistænkt</a:t>
            </a:r>
            <a:r>
              <a:rPr lang="da-DK" sz="1400" dirty="0">
                <a:solidFill>
                  <a:schemeClr val="tx2"/>
                </a:solidFill>
              </a:rPr>
              <a:t> </a:t>
            </a:r>
            <a:r>
              <a:rPr lang="da-DK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417" name="Google Shape;417;p46"/>
          <p:cNvSpPr txBox="1">
            <a:spLocks noGrp="1"/>
          </p:cNvSpPr>
          <p:nvPr>
            <p:ph type="ctrTitle"/>
          </p:nvPr>
        </p:nvSpPr>
        <p:spPr>
          <a:xfrm>
            <a:off x="713100" y="832650"/>
            <a:ext cx="42834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Krimiens aktører</a:t>
            </a:r>
            <a:endParaRPr dirty="0"/>
          </a:p>
        </p:txBody>
      </p:sp>
      <p:pic>
        <p:nvPicPr>
          <p:cNvPr id="418" name="Google Shape;418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367" t="-4078" r="28383" b="-3540"/>
          <a:stretch/>
        </p:blipFill>
        <p:spPr>
          <a:xfrm rot="-390488">
            <a:off x="6285131" y="-305881"/>
            <a:ext cx="3663364" cy="5681464"/>
          </a:xfrm>
          <a:prstGeom prst="rect">
            <a:avLst/>
          </a:prstGeom>
        </p:spPr>
      </p:pic>
      <p:pic>
        <p:nvPicPr>
          <p:cNvPr id="419" name="Google Shape;4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03545">
            <a:off x="2653255" y="1288658"/>
            <a:ext cx="12356028" cy="95247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0" name="Google Shape;42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6562">
            <a:off x="1314277" y="556563"/>
            <a:ext cx="12272241" cy="946011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pic>
        <p:nvPicPr>
          <p:cNvPr id="421" name="Google Shape;42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54221" flipH="1">
            <a:off x="765284" y="4648465"/>
            <a:ext cx="12197165" cy="940226"/>
          </a:xfrm>
          <a:prstGeom prst="rect">
            <a:avLst/>
          </a:prstGeom>
          <a:noFill/>
          <a:ln>
            <a:noFill/>
          </a:ln>
          <a:effectLst>
            <a:outerShdw blurRad="214313" dist="171450" dir="5400000" algn="bl" rotWithShape="0">
              <a:srgbClr val="191919">
                <a:alpha val="64000"/>
              </a:srgbClr>
            </a:outerShdw>
          </a:effec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B342809-309D-645D-7C4D-B60005EC7AC6}"/>
              </a:ext>
            </a:extLst>
          </p:cNvPr>
          <p:cNvSpPr txBox="1"/>
          <p:nvPr/>
        </p:nvSpPr>
        <p:spPr>
          <a:xfrm>
            <a:off x="1638925" y="2051916"/>
            <a:ext cx="51951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lt1"/>
                </a:solidFill>
                <a:latin typeface="Darker Grotesque SemiBold"/>
                <a:sym typeface="Darker Grotesque SemiBold"/>
              </a:rPr>
              <a:t>Noget kriminelt, f.eks. Et tyveri, et mord eller en bortførelse.</a:t>
            </a:r>
          </a:p>
          <a:p>
            <a:endParaRPr lang="da-DK" dirty="0">
              <a:solidFill>
                <a:schemeClr val="lt1"/>
              </a:solidFill>
              <a:latin typeface="Darker Grotesque SemiBold"/>
              <a:sym typeface="Darker Grotesque SemiBold"/>
            </a:endParaRPr>
          </a:p>
          <a:p>
            <a:r>
              <a:rPr lang="da-DK" dirty="0">
                <a:solidFill>
                  <a:schemeClr val="lt1"/>
                </a:solidFill>
                <a:latin typeface="Darker Grotesque SemiBold"/>
                <a:sym typeface="Darker Grotesque SemiBold"/>
              </a:rPr>
              <a:t>Den eller de personer der skal opklare forbrydelsen.</a:t>
            </a:r>
          </a:p>
          <a:p>
            <a:endParaRPr lang="da-DK" dirty="0">
              <a:solidFill>
                <a:schemeClr val="lt1"/>
              </a:solidFill>
              <a:latin typeface="Darker Grotesque SemiBold"/>
              <a:sym typeface="Darker Grotesque SemiBold"/>
            </a:endParaRPr>
          </a:p>
          <a:p>
            <a:r>
              <a:rPr lang="da-DK" dirty="0">
                <a:solidFill>
                  <a:schemeClr val="lt1"/>
                </a:solidFill>
                <a:latin typeface="Darker Grotesque SemiBold"/>
                <a:sym typeface="Darker Grotesque SemiBold"/>
              </a:rPr>
              <a:t>Den eller de personer der har begået forbrydelsen.</a:t>
            </a:r>
          </a:p>
          <a:p>
            <a:endParaRPr lang="da-DK" dirty="0">
              <a:solidFill>
                <a:schemeClr val="lt1"/>
              </a:solidFill>
              <a:latin typeface="Darker Grotesque SemiBold"/>
              <a:sym typeface="Darker Grotesque SemiBold"/>
            </a:endParaRPr>
          </a:p>
          <a:p>
            <a:r>
              <a:rPr lang="da-DK" dirty="0">
                <a:solidFill>
                  <a:schemeClr val="lt1"/>
                </a:solidFill>
                <a:latin typeface="Darker Grotesque SemiBold"/>
                <a:sym typeface="Darker Grotesque SemiBold"/>
              </a:rPr>
              <a:t>Den eller de personer forbrydelsen går ud over.</a:t>
            </a:r>
          </a:p>
          <a:p>
            <a:endParaRPr lang="da-DK" dirty="0">
              <a:solidFill>
                <a:schemeClr val="lt1"/>
              </a:solidFill>
              <a:latin typeface="Darker Grotesque SemiBold"/>
              <a:sym typeface="Darker Grotesque SemiBold"/>
            </a:endParaRPr>
          </a:p>
          <a:p>
            <a:r>
              <a:rPr lang="da-DK" dirty="0">
                <a:solidFill>
                  <a:schemeClr val="lt1"/>
                </a:solidFill>
                <a:latin typeface="Darker Grotesque SemiBold"/>
                <a:sym typeface="Darker Grotesque SemiBold"/>
              </a:rPr>
              <a:t>Grunden til at gerningsmanden begår forbrydelsen.</a:t>
            </a:r>
          </a:p>
          <a:p>
            <a:endParaRPr lang="da-DK" dirty="0">
              <a:solidFill>
                <a:schemeClr val="lt1"/>
              </a:solidFill>
              <a:latin typeface="Darker Grotesque SemiBold"/>
              <a:sym typeface="Darker Grotesque SemiBold"/>
            </a:endParaRPr>
          </a:p>
          <a:p>
            <a:r>
              <a:rPr lang="da-DK" dirty="0">
                <a:solidFill>
                  <a:schemeClr val="lt1"/>
                </a:solidFill>
                <a:latin typeface="Darker Grotesque SemiBold"/>
                <a:sym typeface="Darker Grotesque SemiBold"/>
              </a:rPr>
              <a:t>Den eller de personer der måske har begået forbrydelsen.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Modus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idx="2"/>
          </p:nvPr>
        </p:nvSpPr>
        <p:spPr/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Realisme, der skaber et genkendeligt univers for læseren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Identifikation </a:t>
            </a:r>
          </a:p>
          <a:p>
            <a:r>
              <a:rPr lang="da-DK" dirty="0"/>
              <a:t>Fortællingen vil danne et billede af sin samtids sociale, materielle og sproglige virkelighed.</a:t>
            </a:r>
          </a:p>
          <a:p>
            <a:pPr lvl="1"/>
            <a:r>
              <a:rPr lang="da-DK" dirty="0"/>
              <a:t>Dominerende brug af talesprog.</a:t>
            </a:r>
          </a:p>
          <a:p>
            <a:pPr lvl="1"/>
            <a:r>
              <a:rPr lang="da-DK" dirty="0"/>
              <a:t>Dialog (replikker) og beretninger.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3266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2"/>
          <p:cNvSpPr txBox="1">
            <a:spLocks noGrp="1"/>
          </p:cNvSpPr>
          <p:nvPr>
            <p:ph type="title"/>
          </p:nvPr>
        </p:nvSpPr>
        <p:spPr>
          <a:xfrm>
            <a:off x="935700" y="1308400"/>
            <a:ext cx="3101100" cy="16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24" name="Google Shape;624;p62"/>
          <p:cNvSpPr txBox="1">
            <a:spLocks noGrp="1"/>
          </p:cNvSpPr>
          <p:nvPr>
            <p:ph type="ctrTitle" idx="2"/>
          </p:nvPr>
        </p:nvSpPr>
        <p:spPr>
          <a:xfrm>
            <a:off x="4036799" y="1308400"/>
            <a:ext cx="4758857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Læsning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 err="1">
                <a:solidFill>
                  <a:schemeClr val="lt1"/>
                </a:solidFill>
              </a:rPr>
              <a:t>af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/>
              <a:t>KRIMI</a:t>
            </a:r>
            <a:endParaRPr dirty="0"/>
          </a:p>
        </p:txBody>
      </p:sp>
      <p:sp>
        <p:nvSpPr>
          <p:cNvPr id="625" name="Google Shape;625;p62"/>
          <p:cNvSpPr txBox="1">
            <a:spLocks noGrp="1"/>
          </p:cNvSpPr>
          <p:nvPr>
            <p:ph type="subTitle" idx="1"/>
          </p:nvPr>
        </p:nvSpPr>
        <p:spPr>
          <a:xfrm>
            <a:off x="3466650" y="2959588"/>
            <a:ext cx="26559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Dan </a:t>
            </a:r>
            <a:r>
              <a:rPr lang="en" dirty="0" err="1"/>
              <a:t>Turéll</a:t>
            </a:r>
            <a:r>
              <a:rPr lang="en" dirty="0"/>
              <a:t> + Pia Juul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subTitle" idx="1"/>
          </p:nvPr>
        </p:nvSpPr>
        <p:spPr>
          <a:xfrm>
            <a:off x="684072" y="1607264"/>
            <a:ext cx="5295814" cy="964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1. Dan </a:t>
            </a:r>
            <a:r>
              <a:rPr lang="en" dirty="0" err="1"/>
              <a:t>Turéll</a:t>
            </a:r>
            <a:r>
              <a:rPr lang="en" dirty="0"/>
              <a:t> -  </a:t>
            </a:r>
            <a:r>
              <a:rPr lang="en" i="1" dirty="0">
                <a:solidFill>
                  <a:schemeClr val="lt2"/>
                </a:solidFill>
              </a:rPr>
              <a:t>White Christmas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a-DK" i="1" dirty="0">
                <a:solidFill>
                  <a:schemeClr val="lt2"/>
                </a:solidFill>
              </a:rPr>
              <a:t>(fra Mord på markedet, 1989)</a:t>
            </a:r>
            <a:endParaRPr i="1" dirty="0">
              <a:solidFill>
                <a:schemeClr val="lt2"/>
              </a:solidFill>
            </a:endParaRPr>
          </a:p>
        </p:txBody>
      </p:sp>
      <p:sp>
        <p:nvSpPr>
          <p:cNvPr id="542" name="Google Shape;542;p54"/>
          <p:cNvSpPr txBox="1">
            <a:spLocks noGrp="1"/>
          </p:cNvSpPr>
          <p:nvPr>
            <p:ph type="subTitle" idx="2"/>
          </p:nvPr>
        </p:nvSpPr>
        <p:spPr>
          <a:xfrm>
            <a:off x="684072" y="1898454"/>
            <a:ext cx="5163300" cy="19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200" dirty="0">
                <a:latin typeface="Rubik Black"/>
                <a:cs typeface="Rubik Black"/>
                <a:sym typeface="Rubik Black"/>
              </a:rPr>
              <a:t>2. Pia Juul -  </a:t>
            </a:r>
            <a:r>
              <a:rPr lang="da-DK" sz="2200" i="1" dirty="0">
                <a:solidFill>
                  <a:schemeClr val="lt2"/>
                </a:solidFill>
                <a:latin typeface="Rubik Black"/>
                <a:cs typeface="Rubik Black"/>
                <a:sym typeface="Rubik Black"/>
              </a:rPr>
              <a:t>En </a:t>
            </a:r>
            <a:r>
              <a:rPr lang="da-DK" sz="2200" i="1" dirty="0" err="1">
                <a:solidFill>
                  <a:schemeClr val="lt2"/>
                </a:solidFill>
                <a:latin typeface="Rubik Black"/>
                <a:cs typeface="Rubik Black"/>
                <a:sym typeface="Rubik Black"/>
              </a:rPr>
              <a:t>flinker</a:t>
            </a:r>
            <a:r>
              <a:rPr lang="da-DK" sz="2200" i="1" dirty="0">
                <a:solidFill>
                  <a:schemeClr val="lt2"/>
                </a:solidFill>
                <a:latin typeface="Rubik Black"/>
                <a:cs typeface="Rubik Black"/>
                <a:sym typeface="Rubik Black"/>
              </a:rPr>
              <a:t> fyr (2005)</a:t>
            </a:r>
          </a:p>
        </p:txBody>
      </p:sp>
    </p:spTree>
    <p:extLst>
      <p:ext uri="{BB962C8B-B14F-4D97-AF65-F5344CB8AC3E}">
        <p14:creationId xmlns:p14="http://schemas.microsoft.com/office/powerpoint/2010/main" val="112369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213306" y="1274789"/>
            <a:ext cx="5485205" cy="2552931"/>
          </a:xfrm>
        </p:spPr>
        <p:txBody>
          <a:bodyPr/>
          <a:lstStyle/>
          <a:p>
            <a:pPr algn="l"/>
            <a:r>
              <a:rPr lang="da-DK" dirty="0"/>
              <a:t>Hvad tænker I, når I hører ordet ”krimi” eller hvad forbinder I med krimigenren?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Snak med din sidemand i 2 min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pPr algn="l"/>
            <a:endParaRPr lang="da-DK" dirty="0"/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359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ctrTitle" idx="2"/>
          </p:nvPr>
        </p:nvSpPr>
        <p:spPr>
          <a:xfrm>
            <a:off x="1292700" y="2243063"/>
            <a:ext cx="6558600" cy="9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5900" dirty="0" err="1"/>
              <a:t>Genredefinition</a:t>
            </a:r>
            <a:endParaRPr sz="5900" dirty="0"/>
          </a:p>
        </p:txBody>
      </p:sp>
      <p:sp>
        <p:nvSpPr>
          <p:cNvPr id="403" name="Google Shape;403;p44"/>
          <p:cNvSpPr txBox="1">
            <a:spLocks noGrp="1"/>
          </p:cNvSpPr>
          <p:nvPr>
            <p:ph type="subTitle" idx="1"/>
          </p:nvPr>
        </p:nvSpPr>
        <p:spPr>
          <a:xfrm>
            <a:off x="3244125" y="3082325"/>
            <a:ext cx="26559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p44"/>
          <p:cNvSpPr txBox="1">
            <a:spLocks noGrp="1"/>
          </p:cNvSpPr>
          <p:nvPr>
            <p:ph type="title"/>
          </p:nvPr>
        </p:nvSpPr>
        <p:spPr>
          <a:xfrm>
            <a:off x="3584675" y="1248796"/>
            <a:ext cx="1974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>
            <a:spLocks noGrp="1"/>
          </p:cNvSpPr>
          <p:nvPr>
            <p:ph type="subTitle" idx="1"/>
          </p:nvPr>
        </p:nvSpPr>
        <p:spPr>
          <a:xfrm>
            <a:off x="5402575" y="1668334"/>
            <a:ext cx="3776100" cy="919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En krimi er fiktion, som findes i bøger, film </a:t>
            </a:r>
            <a:r>
              <a:rPr lang="da-DK"/>
              <a:t>eller tv-serier.</a:t>
            </a:r>
            <a:endParaRPr lang="da-D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dirty="0"/>
          </a:p>
          <a:p>
            <a:pPr marL="0" lvl="0" indent="0"/>
            <a:r>
              <a:rPr lang="da-DK" dirty="0">
                <a:solidFill>
                  <a:schemeClr val="tx2"/>
                </a:solidFill>
              </a:rPr>
              <a:t>Det udvidede tekstbegreb: en tekst kan både være en litterære tekst, en film, en tale osv.</a:t>
            </a:r>
            <a:endParaRPr lang="da-D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10" name="Google Shape;410;p45"/>
          <p:cNvSpPr txBox="1">
            <a:spLocks noGrp="1"/>
          </p:cNvSpPr>
          <p:nvPr>
            <p:ph type="subTitle" idx="2"/>
          </p:nvPr>
        </p:nvSpPr>
        <p:spPr>
          <a:xfrm>
            <a:off x="3955312" y="3520526"/>
            <a:ext cx="469959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Krimien er ofte opbygget over modellen: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Kosmos (orden) </a:t>
            </a:r>
            <a:r>
              <a:rPr lang="da-DK" dirty="0">
                <a:sym typeface="Wingdings" pitchFamily="2" charset="2"/>
              </a:rPr>
              <a:t> kaos (uorden)  kosmos (orden)</a:t>
            </a:r>
            <a:endParaRPr lang="da-DK" dirty="0"/>
          </a:p>
        </p:txBody>
      </p:sp>
      <p:sp>
        <p:nvSpPr>
          <p:cNvPr id="411" name="Google Shape;411;p45"/>
          <p:cNvSpPr txBox="1">
            <a:spLocks noGrp="1"/>
          </p:cNvSpPr>
          <p:nvPr>
            <p:ph type="ctrTitle"/>
          </p:nvPr>
        </p:nvSpPr>
        <p:spPr>
          <a:xfrm>
            <a:off x="1853425" y="539375"/>
            <a:ext cx="54372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Hvad</a:t>
            </a:r>
            <a:r>
              <a:rPr lang="en" dirty="0">
                <a:solidFill>
                  <a:schemeClr val="lt1"/>
                </a:solidFill>
              </a:rPr>
              <a:t> er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 err="1"/>
              <a:t>Krimi</a:t>
            </a:r>
            <a:r>
              <a:rPr lang="en" dirty="0"/>
              <a:t>?</a:t>
            </a:r>
            <a:endParaRPr dirty="0"/>
          </a:p>
        </p:txBody>
      </p:sp>
      <p:sp>
        <p:nvSpPr>
          <p:cNvPr id="2" name="Rektangel 1"/>
          <p:cNvSpPr/>
          <p:nvPr/>
        </p:nvSpPr>
        <p:spPr>
          <a:xfrm>
            <a:off x="290019" y="17873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>
                <a:solidFill>
                  <a:schemeClr val="tx2"/>
                </a:solidFill>
              </a:rPr>
              <a:t>Ifølge Willy Dahl: </a:t>
            </a:r>
          </a:p>
          <a:p>
            <a:r>
              <a:rPr lang="da-DK" dirty="0">
                <a:solidFill>
                  <a:schemeClr val="tx2"/>
                </a:solidFill>
              </a:rPr>
              <a:t>” En kriminalroman handler om en </a:t>
            </a:r>
            <a:r>
              <a:rPr lang="da-DK" dirty="0">
                <a:solidFill>
                  <a:schemeClr val="bg1"/>
                </a:solidFill>
              </a:rPr>
              <a:t>forbrydelse</a:t>
            </a:r>
            <a:r>
              <a:rPr lang="da-DK" dirty="0">
                <a:solidFill>
                  <a:schemeClr val="tx2"/>
                </a:solidFill>
              </a:rPr>
              <a:t> og om </a:t>
            </a:r>
            <a:r>
              <a:rPr lang="da-DK" dirty="0">
                <a:solidFill>
                  <a:schemeClr val="bg1"/>
                </a:solidFill>
              </a:rPr>
              <a:t>opklaringen</a:t>
            </a:r>
            <a:r>
              <a:rPr lang="da-DK" dirty="0">
                <a:solidFill>
                  <a:schemeClr val="tx2"/>
                </a:solidFill>
              </a:rPr>
              <a:t> af den. Så kan man lægge hvad som helst til – miljø, psykologi, samfundskritik, tilmed poesi og parodi”, hvilket udgør ”det andet” til det underordnet i teksten.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6"/>
          <p:cNvSpPr txBox="1">
            <a:spLocks noGrp="1"/>
          </p:cNvSpPr>
          <p:nvPr>
            <p:ph type="title"/>
          </p:nvPr>
        </p:nvSpPr>
        <p:spPr>
          <a:xfrm>
            <a:off x="6456125" y="877360"/>
            <a:ext cx="1974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56" name="Google Shape;556;p56"/>
          <p:cNvSpPr txBox="1">
            <a:spLocks noGrp="1"/>
          </p:cNvSpPr>
          <p:nvPr>
            <p:ph type="ctrTitle" idx="2"/>
          </p:nvPr>
        </p:nvSpPr>
        <p:spPr>
          <a:xfrm>
            <a:off x="3773714" y="1898725"/>
            <a:ext cx="4657011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Genre-</a:t>
            </a:r>
            <a:r>
              <a:rPr lang="en" dirty="0"/>
              <a:t> UDVIKLING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>
            <a:spLocks noGrp="1"/>
          </p:cNvSpPr>
          <p:nvPr>
            <p:ph type="ctrTitle"/>
          </p:nvPr>
        </p:nvSpPr>
        <p:spPr>
          <a:xfrm>
            <a:off x="2041340" y="459055"/>
            <a:ext cx="5375746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da-DK" dirty="0">
                <a:solidFill>
                  <a:schemeClr val="lt1"/>
                </a:solidFill>
              </a:rPr>
              <a:t>T</a:t>
            </a:r>
            <a:r>
              <a:rPr lang="en" dirty="0">
                <a:solidFill>
                  <a:schemeClr val="lt1"/>
                </a:solidFill>
              </a:rPr>
              <a:t>o  </a:t>
            </a:r>
            <a:r>
              <a:rPr lang="en" dirty="0" err="1">
                <a:solidFill>
                  <a:schemeClr val="lt1"/>
                </a:solidFill>
              </a:rPr>
              <a:t>grundlæggende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 err="1"/>
              <a:t>traditioner</a:t>
            </a:r>
            <a:endParaRPr dirty="0"/>
          </a:p>
        </p:txBody>
      </p:sp>
      <p:sp>
        <p:nvSpPr>
          <p:cNvPr id="427" name="Google Shape;427;p47"/>
          <p:cNvSpPr txBox="1">
            <a:spLocks noGrp="1"/>
          </p:cNvSpPr>
          <p:nvPr>
            <p:ph type="subTitle" idx="1"/>
          </p:nvPr>
        </p:nvSpPr>
        <p:spPr>
          <a:xfrm>
            <a:off x="560757" y="2128049"/>
            <a:ext cx="33996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/>
              <a:t>Detektivromanen</a:t>
            </a:r>
            <a:endParaRPr dirty="0"/>
          </a:p>
        </p:txBody>
      </p:sp>
      <p:sp>
        <p:nvSpPr>
          <p:cNvPr id="428" name="Google Shape;428;p47"/>
          <p:cNvSpPr txBox="1">
            <a:spLocks noGrp="1"/>
          </p:cNvSpPr>
          <p:nvPr>
            <p:ph type="subTitle" idx="2"/>
          </p:nvPr>
        </p:nvSpPr>
        <p:spPr>
          <a:xfrm>
            <a:off x="290834" y="2368187"/>
            <a:ext cx="4308462" cy="2287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Opstår</a:t>
            </a:r>
            <a:r>
              <a:rPr lang="en" dirty="0"/>
              <a:t> </a:t>
            </a:r>
            <a:r>
              <a:rPr lang="da-DK" dirty="0"/>
              <a:t>i 1920’erne i GB.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Én genial opdager (+ hjælper) er de(n) centrale figur(er). Opdageren = ofte intellektuelt overlegen type, der i kraft af sin logiske sans og intuition er i stand til at løse opgaver, som politiet står magtesløse overfor.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Handlingen foregår som regel i overklassen.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Der et et klart skel mellem forbryder og opdager.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/>
              <a:t>”De milde forbrydelser” tyverier el. bedrag el. mysterier.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p47"/>
          <p:cNvSpPr txBox="1">
            <a:spLocks noGrp="1"/>
          </p:cNvSpPr>
          <p:nvPr>
            <p:ph type="subTitle" idx="3"/>
          </p:nvPr>
        </p:nvSpPr>
        <p:spPr>
          <a:xfrm>
            <a:off x="4869219" y="2128049"/>
            <a:ext cx="33996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Den hårdkogte krimi</a:t>
            </a:r>
            <a:endParaRPr dirty="0"/>
          </a:p>
        </p:txBody>
      </p:sp>
      <p:sp>
        <p:nvSpPr>
          <p:cNvPr id="430" name="Google Shape;430;p47"/>
          <p:cNvSpPr txBox="1">
            <a:spLocks noGrp="1"/>
          </p:cNvSpPr>
          <p:nvPr>
            <p:ph type="subTitle" idx="4"/>
          </p:nvPr>
        </p:nvSpPr>
        <p:spPr>
          <a:xfrm>
            <a:off x="4869219" y="2570419"/>
            <a:ext cx="3957587" cy="2571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Opstår</a:t>
            </a:r>
            <a:r>
              <a:rPr lang="en" dirty="0"/>
              <a:t> </a:t>
            </a:r>
            <a:r>
              <a:rPr lang="da-DK" dirty="0"/>
              <a:t>i 1920’ernes Amerika.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Mere barsk og realistisk end detektivhistorien.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Ofte </a:t>
            </a:r>
            <a:r>
              <a:rPr lang="da-DK" dirty="0" err="1"/>
              <a:t>samfundskritisk</a:t>
            </a:r>
            <a:r>
              <a:rPr lang="da-DK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Beskrivelsen af de miljøer, hvor kriminaliteten finder sted, er i fokus.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Helten er ofte en antihelt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- Fx Magthavernes korruption.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ctrTitle"/>
          </p:nvPr>
        </p:nvSpPr>
        <p:spPr>
          <a:xfrm>
            <a:off x="1853425" y="539375"/>
            <a:ext cx="54372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Genreudvikling</a:t>
            </a:r>
            <a:endParaRPr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E309BF-E8E5-2640-2D37-8963039418F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489200" y="2835163"/>
            <a:ext cx="3776100" cy="2381100"/>
          </a:xfrm>
        </p:spPr>
        <p:txBody>
          <a:bodyPr/>
          <a:lstStyle/>
          <a:p>
            <a:pPr marL="139700" indent="0"/>
            <a:r>
              <a:rPr lang="en-US" dirty="0"/>
              <a:t>NU: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(</a:t>
            </a:r>
            <a:r>
              <a:rPr lang="en-US" dirty="0" err="1"/>
              <a:t>skandinavisk</a:t>
            </a:r>
            <a:r>
              <a:rPr lang="en-US" dirty="0"/>
              <a:t>) </a:t>
            </a:r>
            <a:r>
              <a:rPr lang="en-US" dirty="0" err="1"/>
              <a:t>guldalder</a:t>
            </a:r>
            <a:r>
              <a:rPr lang="en-US" dirty="0"/>
              <a:t>?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renæssance</a:t>
            </a:r>
            <a:r>
              <a:rPr lang="en-US" dirty="0"/>
              <a:t>?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Femi-</a:t>
            </a:r>
            <a:r>
              <a:rPr lang="en-US" dirty="0" err="1"/>
              <a:t>krimi</a:t>
            </a:r>
            <a:r>
              <a:rPr lang="en-US" dirty="0"/>
              <a:t>.</a:t>
            </a:r>
          </a:p>
          <a:p>
            <a:pPr marL="139700" indent="0"/>
            <a:endParaRPr lang="en-US" dirty="0"/>
          </a:p>
          <a:p>
            <a:pPr marL="139700" indent="0"/>
            <a:endParaRPr lang="en-US" dirty="0"/>
          </a:p>
          <a:p>
            <a:endParaRPr lang="da-DK" dirty="0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Sidenhen: Politikrimien og krimithrilleren</a:t>
            </a:r>
          </a:p>
          <a:p>
            <a:r>
              <a:rPr lang="da-DK" dirty="0"/>
              <a:t>Fx ”Rejseholdet” og ”American </a:t>
            </a:r>
            <a:r>
              <a:rPr lang="da-DK" dirty="0" err="1"/>
              <a:t>Psycho</a:t>
            </a:r>
            <a:r>
              <a:rPr lang="da-DK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93754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0"/>
          <p:cNvSpPr txBox="1">
            <a:spLocks noGrp="1"/>
          </p:cNvSpPr>
          <p:nvPr>
            <p:ph type="ctrTitle"/>
          </p:nvPr>
        </p:nvSpPr>
        <p:spPr>
          <a:xfrm>
            <a:off x="2535200" y="539375"/>
            <a:ext cx="40740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Under</a:t>
            </a:r>
            <a:r>
              <a:rPr lang="en" dirty="0" err="1"/>
              <a:t>genrer</a:t>
            </a:r>
            <a:endParaRPr dirty="0"/>
          </a:p>
        </p:txBody>
      </p:sp>
      <p:sp>
        <p:nvSpPr>
          <p:cNvPr id="479" name="Google Shape;479;p50"/>
          <p:cNvSpPr txBox="1">
            <a:spLocks noGrp="1"/>
          </p:cNvSpPr>
          <p:nvPr>
            <p:ph type="subTitle" idx="1"/>
          </p:nvPr>
        </p:nvSpPr>
        <p:spPr>
          <a:xfrm>
            <a:off x="2307241" y="1207322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/>
              <a:t>Den </a:t>
            </a:r>
            <a:r>
              <a:rPr lang="en" sz="1200" dirty="0" err="1"/>
              <a:t>pyskologiske</a:t>
            </a:r>
            <a:r>
              <a:rPr lang="en" sz="1200" dirty="0"/>
              <a:t> </a:t>
            </a:r>
            <a:r>
              <a:rPr lang="en" sz="1200" dirty="0" err="1"/>
              <a:t>krimi</a:t>
            </a:r>
            <a:endParaRPr sz="1200" dirty="0"/>
          </a:p>
        </p:txBody>
      </p:sp>
      <p:sp>
        <p:nvSpPr>
          <p:cNvPr id="480" name="Google Shape;480;p50"/>
          <p:cNvSpPr txBox="1">
            <a:spLocks noGrp="1"/>
          </p:cNvSpPr>
          <p:nvPr>
            <p:ph type="subTitle" idx="2"/>
          </p:nvPr>
        </p:nvSpPr>
        <p:spPr>
          <a:xfrm>
            <a:off x="2347814" y="1579716"/>
            <a:ext cx="21387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Hvad der fører til en forbrydelse, og hvad der gør folk kriminelle. Ofte forbryderens synsvinkel </a:t>
            </a:r>
            <a:r>
              <a:rPr lang="da-DK" sz="1200" dirty="0">
                <a:sym typeface="Wingdings" pitchFamily="2" charset="2"/>
              </a:rPr>
              <a:t> den omvendte krimi. Den skyldige er kendt fra starten.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>
                <a:sym typeface="Wingdings" pitchFamily="2" charset="2"/>
              </a:rPr>
              <a:t>Fx ”American </a:t>
            </a:r>
            <a:r>
              <a:rPr lang="da-DK" sz="1200" dirty="0" err="1">
                <a:sym typeface="Wingdings" pitchFamily="2" charset="2"/>
              </a:rPr>
              <a:t>Psycho</a:t>
            </a:r>
            <a:r>
              <a:rPr lang="da-DK" sz="1200" dirty="0">
                <a:sym typeface="Wingdings" pitchFamily="2" charset="2"/>
              </a:rPr>
              <a:t>”, hvor vi møder Børsmægleren, der lever et dobbelt liv. </a:t>
            </a:r>
            <a:endParaRPr lang="da-DK" sz="1200" dirty="0"/>
          </a:p>
        </p:txBody>
      </p:sp>
      <p:sp>
        <p:nvSpPr>
          <p:cNvPr id="481" name="Google Shape;481;p50"/>
          <p:cNvSpPr txBox="1">
            <a:spLocks noGrp="1"/>
          </p:cNvSpPr>
          <p:nvPr>
            <p:ph type="subTitle" idx="3"/>
          </p:nvPr>
        </p:nvSpPr>
        <p:spPr>
          <a:xfrm>
            <a:off x="5862375" y="1145992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/>
              <a:t>Den </a:t>
            </a:r>
            <a:r>
              <a:rPr lang="en" sz="1200" dirty="0" err="1"/>
              <a:t>historiske</a:t>
            </a:r>
            <a:r>
              <a:rPr lang="en" sz="1200" dirty="0"/>
              <a:t> </a:t>
            </a:r>
            <a:r>
              <a:rPr lang="en" sz="1200" dirty="0" err="1"/>
              <a:t>krimi</a:t>
            </a:r>
            <a:endParaRPr sz="1200" dirty="0"/>
          </a:p>
        </p:txBody>
      </p:sp>
      <p:sp>
        <p:nvSpPr>
          <p:cNvPr id="482" name="Google Shape;482;p50"/>
          <p:cNvSpPr txBox="1">
            <a:spLocks noGrp="1"/>
          </p:cNvSpPr>
          <p:nvPr>
            <p:ph type="subTitle" idx="4"/>
          </p:nvPr>
        </p:nvSpPr>
        <p:spPr>
          <a:xfrm>
            <a:off x="5821802" y="1467430"/>
            <a:ext cx="2532325" cy="1086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/>
              <a:t>En</a:t>
            </a:r>
            <a:r>
              <a:rPr lang="en" sz="1200" dirty="0"/>
              <a:t> </a:t>
            </a:r>
            <a:r>
              <a:rPr lang="en" sz="1200" dirty="0" err="1"/>
              <a:t>blanding</a:t>
            </a:r>
            <a:r>
              <a:rPr lang="en" sz="1200" dirty="0"/>
              <a:t> </a:t>
            </a:r>
            <a:r>
              <a:rPr lang="en" sz="1200" dirty="0" err="1"/>
              <a:t>af</a:t>
            </a:r>
            <a:r>
              <a:rPr lang="en" sz="1200" dirty="0"/>
              <a:t> </a:t>
            </a:r>
            <a:r>
              <a:rPr lang="en" sz="1200" dirty="0" err="1"/>
              <a:t>historisk</a:t>
            </a:r>
            <a:r>
              <a:rPr lang="en" sz="1200" dirty="0"/>
              <a:t> roman </a:t>
            </a:r>
            <a:r>
              <a:rPr lang="en" sz="1200" dirty="0" err="1"/>
              <a:t>og</a:t>
            </a:r>
            <a:r>
              <a:rPr lang="en" sz="1200" dirty="0"/>
              <a:t> </a:t>
            </a:r>
            <a:r>
              <a:rPr lang="en" sz="1200" dirty="0" err="1"/>
              <a:t>kriminalroman</a:t>
            </a:r>
            <a:r>
              <a:rPr lang="en" sz="1200" dirty="0"/>
              <a:t>. </a:t>
            </a:r>
            <a:r>
              <a:rPr lang="en" sz="1200" dirty="0" err="1"/>
              <a:t>Ofte</a:t>
            </a:r>
            <a:r>
              <a:rPr lang="en" sz="1200" dirty="0"/>
              <a:t> </a:t>
            </a:r>
            <a:r>
              <a:rPr lang="en" sz="1200" dirty="0" err="1"/>
              <a:t>tages</a:t>
            </a:r>
            <a:r>
              <a:rPr lang="en" sz="1200" dirty="0"/>
              <a:t> der </a:t>
            </a:r>
            <a:r>
              <a:rPr lang="en" sz="1200" dirty="0" err="1"/>
              <a:t>afsæt</a:t>
            </a:r>
            <a:r>
              <a:rPr lang="en" sz="1200" dirty="0"/>
              <a:t> </a:t>
            </a:r>
            <a:r>
              <a:rPr lang="da-DK" sz="1200" dirty="0"/>
              <a:t>I</a:t>
            </a:r>
            <a:r>
              <a:rPr lang="en" sz="1200" dirty="0"/>
              <a:t> virkelige historiske begivenheder.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Fx. Jack the Ripper:</a:t>
            </a:r>
          </a:p>
          <a:p>
            <a:pPr marL="0" lvl="0" indent="0"/>
            <a:r>
              <a:rPr lang="en" sz="1200" dirty="0"/>
              <a:t>- </a:t>
            </a:r>
            <a:r>
              <a:rPr lang="da-DK" sz="1200" dirty="0"/>
              <a:t>"Jack the Ripper”, den uidentificerede seriemorder, som mistænkes for at stå bag flere drab i London i 1888.</a:t>
            </a:r>
            <a:endParaRPr lang="en" sz="1200" dirty="0"/>
          </a:p>
        </p:txBody>
      </p:sp>
      <p:sp>
        <p:nvSpPr>
          <p:cNvPr id="483" name="Google Shape;483;p50"/>
          <p:cNvSpPr txBox="1">
            <a:spLocks noGrp="1"/>
          </p:cNvSpPr>
          <p:nvPr>
            <p:ph type="subTitle" idx="5"/>
          </p:nvPr>
        </p:nvSpPr>
        <p:spPr>
          <a:xfrm>
            <a:off x="2379056" y="3150894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 err="1"/>
              <a:t>Politikrimi</a:t>
            </a:r>
            <a:endParaRPr sz="1200" dirty="0"/>
          </a:p>
        </p:txBody>
      </p:sp>
      <p:sp>
        <p:nvSpPr>
          <p:cNvPr id="484" name="Google Shape;484;p50"/>
          <p:cNvSpPr txBox="1">
            <a:spLocks noGrp="1"/>
          </p:cNvSpPr>
          <p:nvPr>
            <p:ph type="subTitle" idx="6"/>
          </p:nvPr>
        </p:nvSpPr>
        <p:spPr>
          <a:xfrm>
            <a:off x="2317512" y="3297424"/>
            <a:ext cx="2138700" cy="1145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Ikke detektiv, men politi. Ofte følger man et hold politifolk. Arbejdsgangen på en politistation er i fokus.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- Fx Rejseholdet, hvor vi møder et kollektivt efterforskningshold. </a:t>
            </a:r>
          </a:p>
        </p:txBody>
      </p:sp>
      <p:sp>
        <p:nvSpPr>
          <p:cNvPr id="485" name="Google Shape;485;p50"/>
          <p:cNvSpPr txBox="1">
            <a:spLocks noGrp="1"/>
          </p:cNvSpPr>
          <p:nvPr>
            <p:ph type="subTitle" idx="7"/>
          </p:nvPr>
        </p:nvSpPr>
        <p:spPr>
          <a:xfrm>
            <a:off x="5862375" y="2985581"/>
            <a:ext cx="21387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 err="1"/>
              <a:t>Seriemorderkrimien</a:t>
            </a:r>
            <a:endParaRPr sz="1200" dirty="0"/>
          </a:p>
        </p:txBody>
      </p:sp>
      <p:sp>
        <p:nvSpPr>
          <p:cNvPr id="486" name="Google Shape;486;p50"/>
          <p:cNvSpPr txBox="1">
            <a:spLocks noGrp="1"/>
          </p:cNvSpPr>
          <p:nvPr>
            <p:ph type="subTitle" idx="8"/>
          </p:nvPr>
        </p:nvSpPr>
        <p:spPr>
          <a:xfrm>
            <a:off x="5862375" y="3199859"/>
            <a:ext cx="2532324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/>
              <a:t>En</a:t>
            </a:r>
            <a:r>
              <a:rPr lang="en" sz="1200" dirty="0"/>
              <a:t> </a:t>
            </a:r>
            <a:r>
              <a:rPr lang="en" sz="1200" dirty="0" err="1"/>
              <a:t>seriemorder</a:t>
            </a:r>
            <a:r>
              <a:rPr lang="en" sz="1200" dirty="0"/>
              <a:t> </a:t>
            </a:r>
            <a:r>
              <a:rPr lang="en" sz="1200" dirty="0" err="1"/>
              <a:t>og</a:t>
            </a:r>
            <a:r>
              <a:rPr lang="en" sz="1200" dirty="0"/>
              <a:t> </a:t>
            </a:r>
            <a:r>
              <a:rPr lang="en" sz="1200" dirty="0" err="1"/>
              <a:t>hans</a:t>
            </a:r>
            <a:r>
              <a:rPr lang="en" sz="1200" dirty="0"/>
              <a:t> </a:t>
            </a:r>
            <a:r>
              <a:rPr lang="en" sz="1200" dirty="0" err="1"/>
              <a:t>gerninger</a:t>
            </a:r>
            <a:r>
              <a:rPr lang="en" sz="1200" dirty="0"/>
              <a:t> er </a:t>
            </a:r>
            <a:r>
              <a:rPr lang="en" sz="1200" dirty="0" err="1"/>
              <a:t>omdrejningspiunktet</a:t>
            </a:r>
            <a:r>
              <a:rPr lang="en" sz="1200" dirty="0"/>
              <a:t> for </a:t>
            </a:r>
            <a:r>
              <a:rPr lang="en" sz="1200" dirty="0" err="1"/>
              <a:t>handlingen</a:t>
            </a:r>
            <a:r>
              <a:rPr lang="en" sz="1200" dirty="0"/>
              <a:t>. Opklaringsarbejde foretages af en profilekspert, der arbejder professionelt med at kortlægge seriemorderens psykologi og adfærd.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- Fx Hannibal Lecter filmen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487" name="Google Shape;487;p50"/>
          <p:cNvGrpSpPr/>
          <p:nvPr/>
        </p:nvGrpSpPr>
        <p:grpSpPr>
          <a:xfrm>
            <a:off x="5041775" y="1863545"/>
            <a:ext cx="622796" cy="735766"/>
            <a:chOff x="5481207" y="4092519"/>
            <a:chExt cx="275232" cy="325186"/>
          </a:xfrm>
        </p:grpSpPr>
        <p:sp>
          <p:nvSpPr>
            <p:cNvPr id="488" name="Google Shape;488;p50"/>
            <p:cNvSpPr/>
            <p:nvPr/>
          </p:nvSpPr>
          <p:spPr>
            <a:xfrm>
              <a:off x="5550692" y="4198906"/>
              <a:ext cx="134102" cy="19014"/>
            </a:xfrm>
            <a:custGeom>
              <a:avLst/>
              <a:gdLst/>
              <a:ahLst/>
              <a:cxnLst/>
              <a:rect l="l" t="t" r="r" b="b"/>
              <a:pathLst>
                <a:path w="4408" h="625" extrusionOk="0">
                  <a:moveTo>
                    <a:pt x="411" y="1"/>
                  </a:moveTo>
                  <a:cubicBezTo>
                    <a:pt x="0" y="1"/>
                    <a:pt x="0" y="607"/>
                    <a:pt x="411" y="625"/>
                  </a:cubicBezTo>
                  <a:lnTo>
                    <a:pt x="4069" y="625"/>
                  </a:lnTo>
                  <a:cubicBezTo>
                    <a:pt x="4247" y="625"/>
                    <a:pt x="4408" y="464"/>
                    <a:pt x="4390" y="268"/>
                  </a:cubicBezTo>
                  <a:cubicBezTo>
                    <a:pt x="4372" y="108"/>
                    <a:pt x="4229" y="1"/>
                    <a:pt x="40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0"/>
            <p:cNvSpPr/>
            <p:nvPr/>
          </p:nvSpPr>
          <p:spPr>
            <a:xfrm>
              <a:off x="5551239" y="4157653"/>
              <a:ext cx="136810" cy="19014"/>
            </a:xfrm>
            <a:custGeom>
              <a:avLst/>
              <a:gdLst/>
              <a:ahLst/>
              <a:cxnLst/>
              <a:rect l="l" t="t" r="r" b="b"/>
              <a:pathLst>
                <a:path w="4497" h="625" extrusionOk="0">
                  <a:moveTo>
                    <a:pt x="411" y="0"/>
                  </a:moveTo>
                  <a:cubicBezTo>
                    <a:pt x="0" y="0"/>
                    <a:pt x="0" y="607"/>
                    <a:pt x="411" y="625"/>
                  </a:cubicBezTo>
                  <a:lnTo>
                    <a:pt x="4068" y="625"/>
                  </a:lnTo>
                  <a:cubicBezTo>
                    <a:pt x="4497" y="607"/>
                    <a:pt x="4497" y="0"/>
                    <a:pt x="4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0"/>
            <p:cNvSpPr/>
            <p:nvPr/>
          </p:nvSpPr>
          <p:spPr>
            <a:xfrm>
              <a:off x="5481207" y="4092519"/>
              <a:ext cx="275232" cy="325186"/>
            </a:xfrm>
            <a:custGeom>
              <a:avLst/>
              <a:gdLst/>
              <a:ahLst/>
              <a:cxnLst/>
              <a:rect l="l" t="t" r="r" b="b"/>
              <a:pathLst>
                <a:path w="9047" h="10689" extrusionOk="0">
                  <a:moveTo>
                    <a:pt x="7566" y="625"/>
                  </a:moveTo>
                  <a:lnTo>
                    <a:pt x="7566" y="6905"/>
                  </a:lnTo>
                  <a:lnTo>
                    <a:pt x="7138" y="6905"/>
                  </a:lnTo>
                  <a:lnTo>
                    <a:pt x="6031" y="5014"/>
                  </a:lnTo>
                  <a:cubicBezTo>
                    <a:pt x="5978" y="4925"/>
                    <a:pt x="5889" y="4871"/>
                    <a:pt x="5764" y="4871"/>
                  </a:cubicBezTo>
                  <a:lnTo>
                    <a:pt x="1499" y="4871"/>
                  </a:lnTo>
                  <a:lnTo>
                    <a:pt x="1499" y="625"/>
                  </a:lnTo>
                  <a:close/>
                  <a:moveTo>
                    <a:pt x="5550" y="5496"/>
                  </a:moveTo>
                  <a:lnTo>
                    <a:pt x="6656" y="7387"/>
                  </a:lnTo>
                  <a:cubicBezTo>
                    <a:pt x="6709" y="7476"/>
                    <a:pt x="6816" y="7530"/>
                    <a:pt x="6924" y="7530"/>
                  </a:cubicBezTo>
                  <a:lnTo>
                    <a:pt x="8404" y="7530"/>
                  </a:lnTo>
                  <a:lnTo>
                    <a:pt x="8404" y="10064"/>
                  </a:lnTo>
                  <a:lnTo>
                    <a:pt x="625" y="10064"/>
                  </a:lnTo>
                  <a:lnTo>
                    <a:pt x="625" y="5496"/>
                  </a:lnTo>
                  <a:close/>
                  <a:moveTo>
                    <a:pt x="1178" y="0"/>
                  </a:moveTo>
                  <a:cubicBezTo>
                    <a:pt x="1000" y="0"/>
                    <a:pt x="857" y="143"/>
                    <a:pt x="857" y="322"/>
                  </a:cubicBezTo>
                  <a:lnTo>
                    <a:pt x="857" y="4871"/>
                  </a:lnTo>
                  <a:lnTo>
                    <a:pt x="322" y="4871"/>
                  </a:lnTo>
                  <a:cubicBezTo>
                    <a:pt x="143" y="4871"/>
                    <a:pt x="1" y="5014"/>
                    <a:pt x="1" y="5175"/>
                  </a:cubicBezTo>
                  <a:lnTo>
                    <a:pt x="1" y="10385"/>
                  </a:lnTo>
                  <a:cubicBezTo>
                    <a:pt x="1" y="10545"/>
                    <a:pt x="143" y="10688"/>
                    <a:pt x="322" y="10688"/>
                  </a:cubicBezTo>
                  <a:lnTo>
                    <a:pt x="8726" y="10688"/>
                  </a:lnTo>
                  <a:cubicBezTo>
                    <a:pt x="8904" y="10688"/>
                    <a:pt x="9047" y="10545"/>
                    <a:pt x="9047" y="10385"/>
                  </a:cubicBezTo>
                  <a:lnTo>
                    <a:pt x="9047" y="7227"/>
                  </a:lnTo>
                  <a:cubicBezTo>
                    <a:pt x="9047" y="7048"/>
                    <a:pt x="8904" y="6905"/>
                    <a:pt x="8726" y="6905"/>
                  </a:cubicBezTo>
                  <a:lnTo>
                    <a:pt x="8190" y="6905"/>
                  </a:lnTo>
                  <a:lnTo>
                    <a:pt x="8190" y="322"/>
                  </a:lnTo>
                  <a:cubicBezTo>
                    <a:pt x="8190" y="143"/>
                    <a:pt x="8048" y="0"/>
                    <a:pt x="7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1" name="Google Shape;491;p50"/>
          <p:cNvGrpSpPr/>
          <p:nvPr/>
        </p:nvGrpSpPr>
        <p:grpSpPr>
          <a:xfrm>
            <a:off x="1117525" y="3340476"/>
            <a:ext cx="928042" cy="735771"/>
            <a:chOff x="1275996" y="4125892"/>
            <a:chExt cx="326281" cy="258683"/>
          </a:xfrm>
        </p:grpSpPr>
        <p:sp>
          <p:nvSpPr>
            <p:cNvPr id="492" name="Google Shape;492;p50"/>
            <p:cNvSpPr/>
            <p:nvPr/>
          </p:nvSpPr>
          <p:spPr>
            <a:xfrm>
              <a:off x="1275996" y="4125892"/>
              <a:ext cx="326281" cy="258683"/>
            </a:xfrm>
            <a:custGeom>
              <a:avLst/>
              <a:gdLst/>
              <a:ahLst/>
              <a:cxnLst/>
              <a:rect l="l" t="t" r="r" b="b"/>
              <a:pathLst>
                <a:path w="10725" h="8503" extrusionOk="0">
                  <a:moveTo>
                    <a:pt x="5371" y="634"/>
                  </a:moveTo>
                  <a:lnTo>
                    <a:pt x="9350" y="2383"/>
                  </a:lnTo>
                  <a:lnTo>
                    <a:pt x="10046" y="4096"/>
                  </a:lnTo>
                  <a:lnTo>
                    <a:pt x="8708" y="5684"/>
                  </a:lnTo>
                  <a:lnTo>
                    <a:pt x="2017" y="5684"/>
                  </a:lnTo>
                  <a:lnTo>
                    <a:pt x="696" y="4274"/>
                  </a:lnTo>
                  <a:lnTo>
                    <a:pt x="1392" y="2383"/>
                  </a:lnTo>
                  <a:lnTo>
                    <a:pt x="5371" y="634"/>
                  </a:lnTo>
                  <a:close/>
                  <a:moveTo>
                    <a:pt x="8547" y="6308"/>
                  </a:moveTo>
                  <a:lnTo>
                    <a:pt x="8547" y="6879"/>
                  </a:lnTo>
                  <a:cubicBezTo>
                    <a:pt x="8547" y="7432"/>
                    <a:pt x="8101" y="7878"/>
                    <a:pt x="7548" y="7878"/>
                  </a:cubicBezTo>
                  <a:lnTo>
                    <a:pt x="3177" y="7878"/>
                  </a:lnTo>
                  <a:cubicBezTo>
                    <a:pt x="2641" y="7878"/>
                    <a:pt x="2195" y="7432"/>
                    <a:pt x="2195" y="6879"/>
                  </a:cubicBezTo>
                  <a:lnTo>
                    <a:pt x="2195" y="6308"/>
                  </a:lnTo>
                  <a:close/>
                  <a:moveTo>
                    <a:pt x="5360" y="1"/>
                  </a:moveTo>
                  <a:cubicBezTo>
                    <a:pt x="5318" y="1"/>
                    <a:pt x="5273" y="10"/>
                    <a:pt x="5228" y="27"/>
                  </a:cubicBezTo>
                  <a:lnTo>
                    <a:pt x="1018" y="1883"/>
                  </a:lnTo>
                  <a:cubicBezTo>
                    <a:pt x="946" y="1919"/>
                    <a:pt x="893" y="1972"/>
                    <a:pt x="857" y="2044"/>
                  </a:cubicBezTo>
                  <a:lnTo>
                    <a:pt x="36" y="4238"/>
                  </a:lnTo>
                  <a:cubicBezTo>
                    <a:pt x="1" y="4363"/>
                    <a:pt x="18" y="4470"/>
                    <a:pt x="108" y="4559"/>
                  </a:cubicBezTo>
                  <a:lnTo>
                    <a:pt x="1553" y="6130"/>
                  </a:lnTo>
                  <a:lnTo>
                    <a:pt x="1553" y="6879"/>
                  </a:lnTo>
                  <a:cubicBezTo>
                    <a:pt x="1553" y="7771"/>
                    <a:pt x="2284" y="8503"/>
                    <a:pt x="3177" y="8503"/>
                  </a:cubicBezTo>
                  <a:lnTo>
                    <a:pt x="7548" y="8503"/>
                  </a:lnTo>
                  <a:cubicBezTo>
                    <a:pt x="8440" y="8503"/>
                    <a:pt x="9154" y="7771"/>
                    <a:pt x="9154" y="6879"/>
                  </a:cubicBezTo>
                  <a:lnTo>
                    <a:pt x="9154" y="6112"/>
                  </a:lnTo>
                  <a:lnTo>
                    <a:pt x="10635" y="4345"/>
                  </a:lnTo>
                  <a:cubicBezTo>
                    <a:pt x="10706" y="4256"/>
                    <a:pt x="10724" y="4149"/>
                    <a:pt x="10670" y="4042"/>
                  </a:cubicBezTo>
                  <a:lnTo>
                    <a:pt x="9850" y="2044"/>
                  </a:lnTo>
                  <a:cubicBezTo>
                    <a:pt x="9832" y="1972"/>
                    <a:pt x="9761" y="1901"/>
                    <a:pt x="9689" y="1883"/>
                  </a:cubicBezTo>
                  <a:lnTo>
                    <a:pt x="5478" y="27"/>
                  </a:lnTo>
                  <a:cubicBezTo>
                    <a:pt x="5443" y="10"/>
                    <a:pt x="5402" y="1"/>
                    <a:pt x="5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0"/>
            <p:cNvSpPr/>
            <p:nvPr/>
          </p:nvSpPr>
          <p:spPr>
            <a:xfrm>
              <a:off x="1393244" y="4182630"/>
              <a:ext cx="92302" cy="98417"/>
            </a:xfrm>
            <a:custGeom>
              <a:avLst/>
              <a:gdLst/>
              <a:ahLst/>
              <a:cxnLst/>
              <a:rect l="l" t="t" r="r" b="b"/>
              <a:pathLst>
                <a:path w="3034" h="3235" extrusionOk="0">
                  <a:moveTo>
                    <a:pt x="1945" y="625"/>
                  </a:moveTo>
                  <a:cubicBezTo>
                    <a:pt x="2070" y="767"/>
                    <a:pt x="2231" y="892"/>
                    <a:pt x="2409" y="946"/>
                  </a:cubicBezTo>
                  <a:lnTo>
                    <a:pt x="2409" y="1695"/>
                  </a:lnTo>
                  <a:cubicBezTo>
                    <a:pt x="2409" y="1981"/>
                    <a:pt x="1910" y="2373"/>
                    <a:pt x="1499" y="2587"/>
                  </a:cubicBezTo>
                  <a:cubicBezTo>
                    <a:pt x="1107" y="2355"/>
                    <a:pt x="607" y="1981"/>
                    <a:pt x="607" y="1695"/>
                  </a:cubicBezTo>
                  <a:lnTo>
                    <a:pt x="607" y="946"/>
                  </a:lnTo>
                  <a:cubicBezTo>
                    <a:pt x="786" y="892"/>
                    <a:pt x="946" y="767"/>
                    <a:pt x="1053" y="625"/>
                  </a:cubicBezTo>
                  <a:close/>
                  <a:moveTo>
                    <a:pt x="893" y="0"/>
                  </a:moveTo>
                  <a:cubicBezTo>
                    <a:pt x="768" y="0"/>
                    <a:pt x="661" y="72"/>
                    <a:pt x="607" y="179"/>
                  </a:cubicBezTo>
                  <a:cubicBezTo>
                    <a:pt x="554" y="304"/>
                    <a:pt x="447" y="375"/>
                    <a:pt x="304" y="375"/>
                  </a:cubicBezTo>
                  <a:cubicBezTo>
                    <a:pt x="143" y="375"/>
                    <a:pt x="1" y="518"/>
                    <a:pt x="1" y="678"/>
                  </a:cubicBezTo>
                  <a:lnTo>
                    <a:pt x="1" y="1695"/>
                  </a:lnTo>
                  <a:cubicBezTo>
                    <a:pt x="1" y="2070"/>
                    <a:pt x="250" y="2445"/>
                    <a:pt x="732" y="2802"/>
                  </a:cubicBezTo>
                  <a:cubicBezTo>
                    <a:pt x="1053" y="3033"/>
                    <a:pt x="1374" y="3194"/>
                    <a:pt x="1374" y="3194"/>
                  </a:cubicBezTo>
                  <a:cubicBezTo>
                    <a:pt x="1419" y="3221"/>
                    <a:pt x="1468" y="3234"/>
                    <a:pt x="1515" y="3234"/>
                  </a:cubicBezTo>
                  <a:cubicBezTo>
                    <a:pt x="1562" y="3234"/>
                    <a:pt x="1606" y="3221"/>
                    <a:pt x="1642" y="3194"/>
                  </a:cubicBezTo>
                  <a:cubicBezTo>
                    <a:pt x="1660" y="3194"/>
                    <a:pt x="1981" y="3033"/>
                    <a:pt x="2302" y="2802"/>
                  </a:cubicBezTo>
                  <a:cubicBezTo>
                    <a:pt x="2784" y="2445"/>
                    <a:pt x="3034" y="2070"/>
                    <a:pt x="3034" y="1695"/>
                  </a:cubicBezTo>
                  <a:lnTo>
                    <a:pt x="3034" y="678"/>
                  </a:lnTo>
                  <a:cubicBezTo>
                    <a:pt x="3034" y="518"/>
                    <a:pt x="2891" y="375"/>
                    <a:pt x="2713" y="375"/>
                  </a:cubicBezTo>
                  <a:cubicBezTo>
                    <a:pt x="2588" y="375"/>
                    <a:pt x="2463" y="304"/>
                    <a:pt x="2409" y="179"/>
                  </a:cubicBezTo>
                  <a:cubicBezTo>
                    <a:pt x="2374" y="72"/>
                    <a:pt x="2249" y="0"/>
                    <a:pt x="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50"/>
          <p:cNvGrpSpPr/>
          <p:nvPr/>
        </p:nvGrpSpPr>
        <p:grpSpPr>
          <a:xfrm>
            <a:off x="1402009" y="1504541"/>
            <a:ext cx="643513" cy="735775"/>
            <a:chOff x="1994149" y="3568887"/>
            <a:chExt cx="282838" cy="323361"/>
          </a:xfrm>
        </p:grpSpPr>
        <p:sp>
          <p:nvSpPr>
            <p:cNvPr id="495" name="Google Shape;495;p50"/>
            <p:cNvSpPr/>
            <p:nvPr/>
          </p:nvSpPr>
          <p:spPr>
            <a:xfrm>
              <a:off x="1994149" y="3568887"/>
              <a:ext cx="282838" cy="205017"/>
            </a:xfrm>
            <a:custGeom>
              <a:avLst/>
              <a:gdLst/>
              <a:ahLst/>
              <a:cxnLst/>
              <a:rect l="l" t="t" r="r" b="b"/>
              <a:pathLst>
                <a:path w="9297" h="6739" extrusionOk="0">
                  <a:moveTo>
                    <a:pt x="6394" y="638"/>
                  </a:moveTo>
                  <a:cubicBezTo>
                    <a:pt x="6708" y="638"/>
                    <a:pt x="7013" y="884"/>
                    <a:pt x="7013" y="1243"/>
                  </a:cubicBezTo>
                  <a:lnTo>
                    <a:pt x="7013" y="4758"/>
                  </a:lnTo>
                  <a:lnTo>
                    <a:pt x="2266" y="4758"/>
                  </a:lnTo>
                  <a:lnTo>
                    <a:pt x="2266" y="1243"/>
                  </a:lnTo>
                  <a:cubicBezTo>
                    <a:pt x="2266" y="875"/>
                    <a:pt x="2574" y="642"/>
                    <a:pt x="2890" y="642"/>
                  </a:cubicBezTo>
                  <a:cubicBezTo>
                    <a:pt x="3050" y="642"/>
                    <a:pt x="3211" y="701"/>
                    <a:pt x="3337" y="833"/>
                  </a:cubicBezTo>
                  <a:lnTo>
                    <a:pt x="4408" y="1975"/>
                  </a:lnTo>
                  <a:cubicBezTo>
                    <a:pt x="4470" y="2046"/>
                    <a:pt x="4559" y="2082"/>
                    <a:pt x="4648" y="2082"/>
                  </a:cubicBezTo>
                  <a:cubicBezTo>
                    <a:pt x="4738" y="2082"/>
                    <a:pt x="4827" y="2046"/>
                    <a:pt x="4889" y="1975"/>
                  </a:cubicBezTo>
                  <a:lnTo>
                    <a:pt x="5960" y="833"/>
                  </a:lnTo>
                  <a:cubicBezTo>
                    <a:pt x="6083" y="698"/>
                    <a:pt x="6240" y="638"/>
                    <a:pt x="6394" y="638"/>
                  </a:cubicBezTo>
                  <a:close/>
                  <a:moveTo>
                    <a:pt x="7655" y="5418"/>
                  </a:moveTo>
                  <a:cubicBezTo>
                    <a:pt x="8083" y="5418"/>
                    <a:pt x="8440" y="5704"/>
                    <a:pt x="8583" y="6079"/>
                  </a:cubicBezTo>
                  <a:lnTo>
                    <a:pt x="714" y="6079"/>
                  </a:lnTo>
                  <a:cubicBezTo>
                    <a:pt x="857" y="5704"/>
                    <a:pt x="1214" y="5418"/>
                    <a:pt x="1642" y="5418"/>
                  </a:cubicBezTo>
                  <a:close/>
                  <a:moveTo>
                    <a:pt x="2909" y="0"/>
                  </a:moveTo>
                  <a:cubicBezTo>
                    <a:pt x="2258" y="0"/>
                    <a:pt x="1624" y="500"/>
                    <a:pt x="1624" y="1261"/>
                  </a:cubicBezTo>
                  <a:lnTo>
                    <a:pt x="1624" y="4776"/>
                  </a:lnTo>
                  <a:cubicBezTo>
                    <a:pt x="732" y="4776"/>
                    <a:pt x="0" y="5508"/>
                    <a:pt x="0" y="6418"/>
                  </a:cubicBezTo>
                  <a:cubicBezTo>
                    <a:pt x="0" y="6596"/>
                    <a:pt x="143" y="6739"/>
                    <a:pt x="322" y="6739"/>
                  </a:cubicBezTo>
                  <a:lnTo>
                    <a:pt x="8975" y="6739"/>
                  </a:lnTo>
                  <a:cubicBezTo>
                    <a:pt x="9154" y="6739"/>
                    <a:pt x="9296" y="6596"/>
                    <a:pt x="9296" y="6418"/>
                  </a:cubicBezTo>
                  <a:cubicBezTo>
                    <a:pt x="9296" y="5508"/>
                    <a:pt x="8583" y="4776"/>
                    <a:pt x="7673" y="4776"/>
                  </a:cubicBezTo>
                  <a:lnTo>
                    <a:pt x="7673" y="1261"/>
                  </a:lnTo>
                  <a:cubicBezTo>
                    <a:pt x="7673" y="500"/>
                    <a:pt x="7046" y="0"/>
                    <a:pt x="6396" y="0"/>
                  </a:cubicBezTo>
                  <a:cubicBezTo>
                    <a:pt x="6071" y="0"/>
                    <a:pt x="5740" y="125"/>
                    <a:pt x="5478" y="405"/>
                  </a:cubicBezTo>
                  <a:lnTo>
                    <a:pt x="4657" y="1279"/>
                  </a:lnTo>
                  <a:lnTo>
                    <a:pt x="3819" y="405"/>
                  </a:lnTo>
                  <a:cubicBezTo>
                    <a:pt x="3563" y="125"/>
                    <a:pt x="3234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0"/>
            <p:cNvSpPr/>
            <p:nvPr/>
          </p:nvSpPr>
          <p:spPr>
            <a:xfrm>
              <a:off x="2010425" y="3813514"/>
              <a:ext cx="249191" cy="78733"/>
            </a:xfrm>
            <a:custGeom>
              <a:avLst/>
              <a:gdLst/>
              <a:ahLst/>
              <a:cxnLst/>
              <a:rect l="l" t="t" r="r" b="b"/>
              <a:pathLst>
                <a:path w="8191" h="2588" extrusionOk="0">
                  <a:moveTo>
                    <a:pt x="3070" y="660"/>
                  </a:moveTo>
                  <a:lnTo>
                    <a:pt x="3070" y="785"/>
                  </a:lnTo>
                  <a:cubicBezTo>
                    <a:pt x="3034" y="1588"/>
                    <a:pt x="2445" y="1990"/>
                    <a:pt x="1859" y="1990"/>
                  </a:cubicBezTo>
                  <a:cubicBezTo>
                    <a:pt x="1272" y="1990"/>
                    <a:pt x="688" y="1588"/>
                    <a:pt x="661" y="785"/>
                  </a:cubicBezTo>
                  <a:lnTo>
                    <a:pt x="661" y="660"/>
                  </a:lnTo>
                  <a:close/>
                  <a:moveTo>
                    <a:pt x="7512" y="660"/>
                  </a:moveTo>
                  <a:lnTo>
                    <a:pt x="7512" y="785"/>
                  </a:lnTo>
                  <a:cubicBezTo>
                    <a:pt x="7486" y="1588"/>
                    <a:pt x="6897" y="1990"/>
                    <a:pt x="6308" y="1990"/>
                  </a:cubicBezTo>
                  <a:cubicBezTo>
                    <a:pt x="5719" y="1990"/>
                    <a:pt x="5130" y="1588"/>
                    <a:pt x="5104" y="785"/>
                  </a:cubicBezTo>
                  <a:lnTo>
                    <a:pt x="5104" y="660"/>
                  </a:lnTo>
                  <a:close/>
                  <a:moveTo>
                    <a:pt x="340" y="0"/>
                  </a:moveTo>
                  <a:cubicBezTo>
                    <a:pt x="143" y="0"/>
                    <a:pt x="1" y="143"/>
                    <a:pt x="1" y="321"/>
                  </a:cubicBezTo>
                  <a:lnTo>
                    <a:pt x="1" y="767"/>
                  </a:lnTo>
                  <a:cubicBezTo>
                    <a:pt x="54" y="1981"/>
                    <a:pt x="964" y="2587"/>
                    <a:pt x="1874" y="2587"/>
                  </a:cubicBezTo>
                  <a:cubicBezTo>
                    <a:pt x="2784" y="2587"/>
                    <a:pt x="3694" y="1981"/>
                    <a:pt x="3748" y="767"/>
                  </a:cubicBezTo>
                  <a:lnTo>
                    <a:pt x="3748" y="643"/>
                  </a:lnTo>
                  <a:lnTo>
                    <a:pt x="4443" y="643"/>
                  </a:lnTo>
                  <a:lnTo>
                    <a:pt x="4443" y="767"/>
                  </a:lnTo>
                  <a:cubicBezTo>
                    <a:pt x="4497" y="1981"/>
                    <a:pt x="5407" y="2587"/>
                    <a:pt x="6317" y="2587"/>
                  </a:cubicBezTo>
                  <a:cubicBezTo>
                    <a:pt x="7227" y="2587"/>
                    <a:pt x="8137" y="1981"/>
                    <a:pt x="8190" y="767"/>
                  </a:cubicBezTo>
                  <a:lnTo>
                    <a:pt x="8190" y="321"/>
                  </a:lnTo>
                  <a:cubicBezTo>
                    <a:pt x="8190" y="143"/>
                    <a:pt x="8030" y="0"/>
                    <a:pt x="7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676;p65">
            <a:extLst>
              <a:ext uri="{FF2B5EF4-FFF2-40B4-BE49-F238E27FC236}">
                <a16:creationId xmlns:a16="http://schemas.microsoft.com/office/drawing/2014/main" id="{5E0D1770-3CDE-D9A8-FC76-3CAAB52A439E}"/>
              </a:ext>
            </a:extLst>
          </p:cNvPr>
          <p:cNvGrpSpPr/>
          <p:nvPr/>
        </p:nvGrpSpPr>
        <p:grpSpPr>
          <a:xfrm>
            <a:off x="5049825" y="3330059"/>
            <a:ext cx="622796" cy="746188"/>
            <a:chOff x="2707952" y="3568156"/>
            <a:chExt cx="248643" cy="324638"/>
          </a:xfrm>
        </p:grpSpPr>
        <p:sp>
          <p:nvSpPr>
            <p:cNvPr id="3" name="Google Shape;677;p65">
              <a:extLst>
                <a:ext uri="{FF2B5EF4-FFF2-40B4-BE49-F238E27FC236}">
                  <a16:creationId xmlns:a16="http://schemas.microsoft.com/office/drawing/2014/main" id="{DED8F614-7B59-15C9-09DB-E08EC4E70739}"/>
                </a:ext>
              </a:extLst>
            </p:cNvPr>
            <p:cNvSpPr/>
            <p:nvPr/>
          </p:nvSpPr>
          <p:spPr>
            <a:xfrm>
              <a:off x="2707952" y="3568156"/>
              <a:ext cx="248643" cy="324638"/>
            </a:xfrm>
            <a:custGeom>
              <a:avLst/>
              <a:gdLst/>
              <a:ahLst/>
              <a:cxnLst/>
              <a:rect l="l" t="t" r="r" b="b"/>
              <a:pathLst>
                <a:path w="8173" h="10671" extrusionOk="0">
                  <a:moveTo>
                    <a:pt x="4093" y="638"/>
                  </a:moveTo>
                  <a:cubicBezTo>
                    <a:pt x="5777" y="638"/>
                    <a:pt x="7459" y="1794"/>
                    <a:pt x="7548" y="4104"/>
                  </a:cubicBezTo>
                  <a:lnTo>
                    <a:pt x="7548" y="5068"/>
                  </a:lnTo>
                  <a:cubicBezTo>
                    <a:pt x="7548" y="6174"/>
                    <a:pt x="7013" y="7244"/>
                    <a:pt x="6103" y="7887"/>
                  </a:cubicBezTo>
                  <a:cubicBezTo>
                    <a:pt x="6013" y="7940"/>
                    <a:pt x="5960" y="8047"/>
                    <a:pt x="5960" y="8137"/>
                  </a:cubicBezTo>
                  <a:lnTo>
                    <a:pt x="5960" y="8565"/>
                  </a:lnTo>
                  <a:lnTo>
                    <a:pt x="5121" y="8565"/>
                  </a:lnTo>
                  <a:cubicBezTo>
                    <a:pt x="5112" y="8369"/>
                    <a:pt x="4965" y="8270"/>
                    <a:pt x="4816" y="8270"/>
                  </a:cubicBezTo>
                  <a:cubicBezTo>
                    <a:pt x="4666" y="8270"/>
                    <a:pt x="4515" y="8369"/>
                    <a:pt x="4497" y="8565"/>
                  </a:cubicBezTo>
                  <a:lnTo>
                    <a:pt x="3676" y="8565"/>
                  </a:lnTo>
                  <a:cubicBezTo>
                    <a:pt x="3658" y="8369"/>
                    <a:pt x="3507" y="8270"/>
                    <a:pt x="3357" y="8270"/>
                  </a:cubicBezTo>
                  <a:cubicBezTo>
                    <a:pt x="3208" y="8270"/>
                    <a:pt x="3060" y="8369"/>
                    <a:pt x="3052" y="8565"/>
                  </a:cubicBezTo>
                  <a:lnTo>
                    <a:pt x="2213" y="8565"/>
                  </a:lnTo>
                  <a:lnTo>
                    <a:pt x="2213" y="8137"/>
                  </a:lnTo>
                  <a:cubicBezTo>
                    <a:pt x="2213" y="8047"/>
                    <a:pt x="2159" y="7940"/>
                    <a:pt x="2070" y="7887"/>
                  </a:cubicBezTo>
                  <a:cubicBezTo>
                    <a:pt x="1160" y="7227"/>
                    <a:pt x="625" y="6174"/>
                    <a:pt x="625" y="5050"/>
                  </a:cubicBezTo>
                  <a:lnTo>
                    <a:pt x="625" y="4104"/>
                  </a:lnTo>
                  <a:cubicBezTo>
                    <a:pt x="723" y="1794"/>
                    <a:pt x="2409" y="638"/>
                    <a:pt x="4093" y="638"/>
                  </a:cubicBezTo>
                  <a:close/>
                  <a:moveTo>
                    <a:pt x="5960" y="9189"/>
                  </a:moveTo>
                  <a:lnTo>
                    <a:pt x="5960" y="10046"/>
                  </a:lnTo>
                  <a:lnTo>
                    <a:pt x="2213" y="10046"/>
                  </a:lnTo>
                  <a:lnTo>
                    <a:pt x="2213" y="9189"/>
                  </a:lnTo>
                  <a:lnTo>
                    <a:pt x="3052" y="9189"/>
                  </a:lnTo>
                  <a:cubicBezTo>
                    <a:pt x="3060" y="9395"/>
                    <a:pt x="3208" y="9497"/>
                    <a:pt x="3357" y="9497"/>
                  </a:cubicBezTo>
                  <a:cubicBezTo>
                    <a:pt x="3507" y="9497"/>
                    <a:pt x="3658" y="9395"/>
                    <a:pt x="3676" y="9189"/>
                  </a:cubicBezTo>
                  <a:lnTo>
                    <a:pt x="4497" y="9189"/>
                  </a:lnTo>
                  <a:cubicBezTo>
                    <a:pt x="4515" y="9395"/>
                    <a:pt x="4666" y="9497"/>
                    <a:pt x="4816" y="9497"/>
                  </a:cubicBezTo>
                  <a:cubicBezTo>
                    <a:pt x="4965" y="9497"/>
                    <a:pt x="5112" y="9395"/>
                    <a:pt x="5121" y="9189"/>
                  </a:cubicBezTo>
                  <a:close/>
                  <a:moveTo>
                    <a:pt x="4086" y="0"/>
                  </a:moveTo>
                  <a:cubicBezTo>
                    <a:pt x="1838" y="0"/>
                    <a:pt x="0" y="1838"/>
                    <a:pt x="0" y="4104"/>
                  </a:cubicBezTo>
                  <a:lnTo>
                    <a:pt x="0" y="5050"/>
                  </a:lnTo>
                  <a:cubicBezTo>
                    <a:pt x="0" y="6317"/>
                    <a:pt x="589" y="7512"/>
                    <a:pt x="1588" y="8297"/>
                  </a:cubicBezTo>
                  <a:lnTo>
                    <a:pt x="1588" y="10367"/>
                  </a:lnTo>
                  <a:cubicBezTo>
                    <a:pt x="1588" y="10528"/>
                    <a:pt x="1713" y="10670"/>
                    <a:pt x="1892" y="10670"/>
                  </a:cubicBezTo>
                  <a:lnTo>
                    <a:pt x="6281" y="10670"/>
                  </a:lnTo>
                  <a:cubicBezTo>
                    <a:pt x="6460" y="10670"/>
                    <a:pt x="6584" y="10528"/>
                    <a:pt x="6584" y="10367"/>
                  </a:cubicBezTo>
                  <a:lnTo>
                    <a:pt x="6584" y="8297"/>
                  </a:lnTo>
                  <a:cubicBezTo>
                    <a:pt x="7584" y="7512"/>
                    <a:pt x="8172" y="6317"/>
                    <a:pt x="8172" y="5050"/>
                  </a:cubicBezTo>
                  <a:lnTo>
                    <a:pt x="8172" y="4104"/>
                  </a:lnTo>
                  <a:cubicBezTo>
                    <a:pt x="8172" y="1838"/>
                    <a:pt x="6335" y="0"/>
                    <a:pt x="4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78;p65">
              <a:extLst>
                <a:ext uri="{FF2B5EF4-FFF2-40B4-BE49-F238E27FC236}">
                  <a16:creationId xmlns:a16="http://schemas.microsoft.com/office/drawing/2014/main" id="{1E69DAC6-A11B-AE24-8C64-3D6AAE096202}"/>
                </a:ext>
              </a:extLst>
            </p:cNvPr>
            <p:cNvSpPr/>
            <p:nvPr/>
          </p:nvSpPr>
          <p:spPr>
            <a:xfrm>
              <a:off x="2750300" y="3683245"/>
              <a:ext cx="72223" cy="58107"/>
            </a:xfrm>
            <a:custGeom>
              <a:avLst/>
              <a:gdLst/>
              <a:ahLst/>
              <a:cxnLst/>
              <a:rect l="l" t="t" r="r" b="b"/>
              <a:pathLst>
                <a:path w="2374" h="1910" extrusionOk="0">
                  <a:moveTo>
                    <a:pt x="1749" y="625"/>
                  </a:moveTo>
                  <a:lnTo>
                    <a:pt x="1749" y="803"/>
                  </a:lnTo>
                  <a:cubicBezTo>
                    <a:pt x="1749" y="1071"/>
                    <a:pt x="1535" y="1285"/>
                    <a:pt x="1267" y="1285"/>
                  </a:cubicBezTo>
                  <a:lnTo>
                    <a:pt x="625" y="1285"/>
                  </a:lnTo>
                  <a:lnTo>
                    <a:pt x="625" y="1106"/>
                  </a:lnTo>
                  <a:cubicBezTo>
                    <a:pt x="625" y="856"/>
                    <a:pt x="839" y="625"/>
                    <a:pt x="1106" y="625"/>
                  </a:cubicBezTo>
                  <a:close/>
                  <a:moveTo>
                    <a:pt x="1106" y="0"/>
                  </a:moveTo>
                  <a:cubicBezTo>
                    <a:pt x="500" y="0"/>
                    <a:pt x="0" y="500"/>
                    <a:pt x="0" y="1106"/>
                  </a:cubicBezTo>
                  <a:lnTo>
                    <a:pt x="0" y="1588"/>
                  </a:lnTo>
                  <a:cubicBezTo>
                    <a:pt x="0" y="1766"/>
                    <a:pt x="143" y="1909"/>
                    <a:pt x="321" y="1909"/>
                  </a:cubicBezTo>
                  <a:lnTo>
                    <a:pt x="1267" y="1909"/>
                  </a:lnTo>
                  <a:cubicBezTo>
                    <a:pt x="1892" y="1909"/>
                    <a:pt x="2373" y="1410"/>
                    <a:pt x="2373" y="803"/>
                  </a:cubicBezTo>
                  <a:lnTo>
                    <a:pt x="2373" y="321"/>
                  </a:lnTo>
                  <a:cubicBezTo>
                    <a:pt x="2373" y="143"/>
                    <a:pt x="2248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79;p65">
              <a:extLst>
                <a:ext uri="{FF2B5EF4-FFF2-40B4-BE49-F238E27FC236}">
                  <a16:creationId xmlns:a16="http://schemas.microsoft.com/office/drawing/2014/main" id="{7F8B6A2B-8D28-E8A3-DD1E-C2C49C0A7E24}"/>
                </a:ext>
              </a:extLst>
            </p:cNvPr>
            <p:cNvSpPr/>
            <p:nvPr/>
          </p:nvSpPr>
          <p:spPr>
            <a:xfrm>
              <a:off x="2842024" y="3683245"/>
              <a:ext cx="72223" cy="58107"/>
            </a:xfrm>
            <a:custGeom>
              <a:avLst/>
              <a:gdLst/>
              <a:ahLst/>
              <a:cxnLst/>
              <a:rect l="l" t="t" r="r" b="b"/>
              <a:pathLst>
                <a:path w="2374" h="1910" extrusionOk="0">
                  <a:moveTo>
                    <a:pt x="1267" y="625"/>
                  </a:moveTo>
                  <a:cubicBezTo>
                    <a:pt x="1535" y="625"/>
                    <a:pt x="1749" y="856"/>
                    <a:pt x="1749" y="1106"/>
                  </a:cubicBezTo>
                  <a:lnTo>
                    <a:pt x="1749" y="1285"/>
                  </a:lnTo>
                  <a:lnTo>
                    <a:pt x="1107" y="1285"/>
                  </a:lnTo>
                  <a:cubicBezTo>
                    <a:pt x="839" y="1285"/>
                    <a:pt x="625" y="1071"/>
                    <a:pt x="625" y="803"/>
                  </a:cubicBezTo>
                  <a:lnTo>
                    <a:pt x="625" y="625"/>
                  </a:lnTo>
                  <a:close/>
                  <a:moveTo>
                    <a:pt x="304" y="0"/>
                  </a:moveTo>
                  <a:cubicBezTo>
                    <a:pt x="126" y="0"/>
                    <a:pt x="1" y="143"/>
                    <a:pt x="1" y="321"/>
                  </a:cubicBezTo>
                  <a:lnTo>
                    <a:pt x="1" y="803"/>
                  </a:lnTo>
                  <a:cubicBezTo>
                    <a:pt x="1" y="1410"/>
                    <a:pt x="482" y="1909"/>
                    <a:pt x="1107" y="1909"/>
                  </a:cubicBezTo>
                  <a:lnTo>
                    <a:pt x="2053" y="1909"/>
                  </a:lnTo>
                  <a:cubicBezTo>
                    <a:pt x="2231" y="1909"/>
                    <a:pt x="2374" y="1766"/>
                    <a:pt x="2374" y="1588"/>
                  </a:cubicBezTo>
                  <a:lnTo>
                    <a:pt x="2374" y="1106"/>
                  </a:lnTo>
                  <a:cubicBezTo>
                    <a:pt x="2374" y="500"/>
                    <a:pt x="1874" y="0"/>
                    <a:pt x="1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80;p65">
              <a:extLst>
                <a:ext uri="{FF2B5EF4-FFF2-40B4-BE49-F238E27FC236}">
                  <a16:creationId xmlns:a16="http://schemas.microsoft.com/office/drawing/2014/main" id="{F9A7305B-FA8E-4221-E1EB-1057021DD07D}"/>
                </a:ext>
              </a:extLst>
            </p:cNvPr>
            <p:cNvSpPr/>
            <p:nvPr/>
          </p:nvSpPr>
          <p:spPr>
            <a:xfrm>
              <a:off x="2842024" y="3754829"/>
              <a:ext cx="19044" cy="37115"/>
            </a:xfrm>
            <a:custGeom>
              <a:avLst/>
              <a:gdLst/>
              <a:ahLst/>
              <a:cxnLst/>
              <a:rect l="l" t="t" r="r" b="b"/>
              <a:pathLst>
                <a:path w="626" h="1220" extrusionOk="0">
                  <a:moveTo>
                    <a:pt x="301" y="1"/>
                  </a:moveTo>
                  <a:cubicBezTo>
                    <a:pt x="290" y="1"/>
                    <a:pt x="279" y="1"/>
                    <a:pt x="268" y="2"/>
                  </a:cubicBezTo>
                  <a:cubicBezTo>
                    <a:pt x="108" y="20"/>
                    <a:pt x="1" y="163"/>
                    <a:pt x="1" y="323"/>
                  </a:cubicBezTo>
                  <a:lnTo>
                    <a:pt x="1" y="912"/>
                  </a:lnTo>
                  <a:cubicBezTo>
                    <a:pt x="1" y="1117"/>
                    <a:pt x="152" y="1220"/>
                    <a:pt x="306" y="1220"/>
                  </a:cubicBezTo>
                  <a:cubicBezTo>
                    <a:pt x="460" y="1220"/>
                    <a:pt x="616" y="1117"/>
                    <a:pt x="625" y="912"/>
                  </a:cubicBezTo>
                  <a:lnTo>
                    <a:pt x="625" y="306"/>
                  </a:lnTo>
                  <a:cubicBezTo>
                    <a:pt x="625" y="137"/>
                    <a:pt x="482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81;p65">
              <a:extLst>
                <a:ext uri="{FF2B5EF4-FFF2-40B4-BE49-F238E27FC236}">
                  <a16:creationId xmlns:a16="http://schemas.microsoft.com/office/drawing/2014/main" id="{79B58145-51EC-2CB6-9160-12E3120A0E10}"/>
                </a:ext>
              </a:extLst>
            </p:cNvPr>
            <p:cNvSpPr/>
            <p:nvPr/>
          </p:nvSpPr>
          <p:spPr>
            <a:xfrm>
              <a:off x="2803479" y="3754829"/>
              <a:ext cx="19044" cy="37115"/>
            </a:xfrm>
            <a:custGeom>
              <a:avLst/>
              <a:gdLst/>
              <a:ahLst/>
              <a:cxnLst/>
              <a:rect l="l" t="t" r="r" b="b"/>
              <a:pathLst>
                <a:path w="626" h="1220" extrusionOk="0">
                  <a:moveTo>
                    <a:pt x="319" y="1"/>
                  </a:moveTo>
                  <a:cubicBezTo>
                    <a:pt x="308" y="1"/>
                    <a:pt x="297" y="1"/>
                    <a:pt x="286" y="2"/>
                  </a:cubicBezTo>
                  <a:cubicBezTo>
                    <a:pt x="126" y="20"/>
                    <a:pt x="1" y="163"/>
                    <a:pt x="1" y="323"/>
                  </a:cubicBezTo>
                  <a:lnTo>
                    <a:pt x="1" y="912"/>
                  </a:lnTo>
                  <a:cubicBezTo>
                    <a:pt x="10" y="1117"/>
                    <a:pt x="166" y="1220"/>
                    <a:pt x="320" y="1220"/>
                  </a:cubicBezTo>
                  <a:cubicBezTo>
                    <a:pt x="474" y="1220"/>
                    <a:pt x="625" y="1117"/>
                    <a:pt x="625" y="912"/>
                  </a:cubicBezTo>
                  <a:lnTo>
                    <a:pt x="625" y="306"/>
                  </a:lnTo>
                  <a:cubicBezTo>
                    <a:pt x="625" y="137"/>
                    <a:pt x="498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arning Yellow Tape Crime Scene Investigation for College by Slidesgo">
  <a:themeElements>
    <a:clrScheme name="Simple Light">
      <a:dk1>
        <a:srgbClr val="252525"/>
      </a:dk1>
      <a:lt1>
        <a:srgbClr val="FFFFFF"/>
      </a:lt1>
      <a:dk2>
        <a:srgbClr val="E94003"/>
      </a:dk2>
      <a:lt2>
        <a:srgbClr val="FDE3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1321</Words>
  <Application>Microsoft Office PowerPoint</Application>
  <PresentationFormat>Skærmshow (16:9)</PresentationFormat>
  <Paragraphs>163</Paragraphs>
  <Slides>23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Darker Grotesque SemiBold</vt:lpstr>
      <vt:lpstr>Rubik Distressed</vt:lpstr>
      <vt:lpstr>Arial</vt:lpstr>
      <vt:lpstr>Nunito Light</vt:lpstr>
      <vt:lpstr>Rubik Black</vt:lpstr>
      <vt:lpstr>Warning Yellow Tape Crime Scene Investigation for College by Slidesgo</vt:lpstr>
      <vt:lpstr>Introduktion Krimi Opklaring af genren</vt:lpstr>
      <vt:lpstr>01</vt:lpstr>
      <vt:lpstr>PowerPoint-præsentation</vt:lpstr>
      <vt:lpstr>Genredefinition</vt:lpstr>
      <vt:lpstr>Hvad er Krimi?</vt:lpstr>
      <vt:lpstr>02</vt:lpstr>
      <vt:lpstr>To  grundlæggende traditioner</vt:lpstr>
      <vt:lpstr>Genreudvikling</vt:lpstr>
      <vt:lpstr>Undergenrer</vt:lpstr>
      <vt:lpstr>Den skandinaviske KRIMI</vt:lpstr>
      <vt:lpstr>Den skandinaviske KRIMI</vt:lpstr>
      <vt:lpstr>03</vt:lpstr>
      <vt:lpstr>To historier I KRIMIEN</vt:lpstr>
      <vt:lpstr>Opbygning af krimi</vt:lpstr>
      <vt:lpstr>Sjuzet Fabula</vt:lpstr>
      <vt:lpstr>Suspense Surprise</vt:lpstr>
      <vt:lpstr>Fortælleren</vt:lpstr>
      <vt:lpstr>Den fiktive verden</vt:lpstr>
      <vt:lpstr>Persongalleri</vt:lpstr>
      <vt:lpstr>Krimiens aktører</vt:lpstr>
      <vt:lpstr>Modus</vt:lpstr>
      <vt:lpstr>04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Krimi Opklaring af genren</dc:title>
  <dc:creator>Bruger</dc:creator>
  <cp:lastModifiedBy>Mads Nielsen</cp:lastModifiedBy>
  <cp:revision>27</cp:revision>
  <dcterms:modified xsi:type="dcterms:W3CDTF">2023-07-31T08:59:55Z</dcterms:modified>
</cp:coreProperties>
</file>