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7" r:id="rId2"/>
    <p:sldId id="256" r:id="rId3"/>
    <p:sldId id="265" r:id="rId4"/>
    <p:sldId id="258" r:id="rId5"/>
    <p:sldId id="264" r:id="rId6"/>
    <p:sldId id="259" r:id="rId7"/>
    <p:sldId id="261" r:id="rId8"/>
    <p:sldId id="260" r:id="rId9"/>
    <p:sldId id="262" r:id="rId10"/>
    <p:sldId id="257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865"/>
  </p:normalViewPr>
  <p:slideViewPr>
    <p:cSldViewPr snapToGrid="0" snapToObjects="1">
      <p:cViewPr varScale="1">
        <p:scale>
          <a:sx n="77" d="100"/>
          <a:sy n="77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ofie Rechnagel Szulevicz" userId="450c8908-af96-4f66-8233-dc13ec215ea4" providerId="ADAL" clId="{CF60006B-235F-4DE8-9252-98A73F0CCE4A}"/>
    <pc:docChg chg="custSel modSld">
      <pc:chgData name="Anne Sofie Rechnagel Szulevicz" userId="450c8908-af96-4f66-8233-dc13ec215ea4" providerId="ADAL" clId="{CF60006B-235F-4DE8-9252-98A73F0CCE4A}" dt="2026-04-29T08:39:11.605" v="959" actId="20577"/>
      <pc:docMkLst>
        <pc:docMk/>
      </pc:docMkLst>
      <pc:sldChg chg="modSp mod">
        <pc:chgData name="Anne Sofie Rechnagel Szulevicz" userId="450c8908-af96-4f66-8233-dc13ec215ea4" providerId="ADAL" clId="{CF60006B-235F-4DE8-9252-98A73F0CCE4A}" dt="2026-04-28T09:44:14.296" v="25" actId="20577"/>
        <pc:sldMkLst>
          <pc:docMk/>
          <pc:sldMk cId="2643344973" sldId="256"/>
        </pc:sldMkLst>
        <pc:spChg chg="mod">
          <ac:chgData name="Anne Sofie Rechnagel Szulevicz" userId="450c8908-af96-4f66-8233-dc13ec215ea4" providerId="ADAL" clId="{CF60006B-235F-4DE8-9252-98A73F0CCE4A}" dt="2026-04-28T09:44:14.296" v="25" actId="20577"/>
          <ac:spMkLst>
            <pc:docMk/>
            <pc:sldMk cId="2643344973" sldId="256"/>
            <ac:spMk id="2" creationId="{A9A354BB-7003-554C-8BA5-06A6EF149D84}"/>
          </ac:spMkLst>
        </pc:spChg>
      </pc:sldChg>
      <pc:sldChg chg="modSp mod">
        <pc:chgData name="Anne Sofie Rechnagel Szulevicz" userId="450c8908-af96-4f66-8233-dc13ec215ea4" providerId="ADAL" clId="{CF60006B-235F-4DE8-9252-98A73F0CCE4A}" dt="2026-04-29T08:39:11.605" v="959" actId="20577"/>
        <pc:sldMkLst>
          <pc:docMk/>
          <pc:sldMk cId="393684004" sldId="265"/>
        </pc:sldMkLst>
        <pc:graphicFrameChg chg="modGraphic">
          <ac:chgData name="Anne Sofie Rechnagel Szulevicz" userId="450c8908-af96-4f66-8233-dc13ec215ea4" providerId="ADAL" clId="{CF60006B-235F-4DE8-9252-98A73F0CCE4A}" dt="2026-04-29T08:39:11.605" v="959" actId="20577"/>
          <ac:graphicFrameMkLst>
            <pc:docMk/>
            <pc:sldMk cId="393684004" sldId="265"/>
            <ac:graphicFrameMk id="35" creationId="{81BDAA60-5D5D-47BF-860F-47680B54C87F}"/>
          </ac:graphicFrameMkLst>
        </pc:graphicFrameChg>
      </pc:sldChg>
      <pc:sldChg chg="modSp mod">
        <pc:chgData name="Anne Sofie Rechnagel Szulevicz" userId="450c8908-af96-4f66-8233-dc13ec215ea4" providerId="ADAL" clId="{CF60006B-235F-4DE8-9252-98A73F0CCE4A}" dt="2026-04-28T09:55:52.237" v="587" actId="20577"/>
        <pc:sldMkLst>
          <pc:docMk/>
          <pc:sldMk cId="504013142" sldId="267"/>
        </pc:sldMkLst>
        <pc:spChg chg="mod">
          <ac:chgData name="Anne Sofie Rechnagel Szulevicz" userId="450c8908-af96-4f66-8233-dc13ec215ea4" providerId="ADAL" clId="{CF60006B-235F-4DE8-9252-98A73F0CCE4A}" dt="2026-04-28T09:55:52.237" v="587" actId="20577"/>
          <ac:spMkLst>
            <pc:docMk/>
            <pc:sldMk cId="504013142" sldId="267"/>
            <ac:spMk id="21" creationId="{F68409E2-8401-4C9B-919E-31A0BF9FB4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E4692-EFB2-4FF7-9D91-1AFEC7971A0B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138A9-88B4-47BA-BDEA-076E7B297C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25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CA1D7-E980-43CE-A1B7-937498E2AAF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69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78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983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16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701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8178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054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240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704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0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842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16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76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57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0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116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28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434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837580-386F-BB42-96F5-B0F110028FB0}" type="datetimeFigureOut">
              <a:rPr lang="da-DK" smtClean="0"/>
              <a:t>29-04-2026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03D432-2EAF-5342-932B-BA36A1019F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489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18D9EA-78D2-4A61-9A4E-5EF7C30D32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2108" y="954756"/>
            <a:ext cx="2730414" cy="49460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Perspektivering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adsholder til indhold 2">
            <a:extLst>
              <a:ext uri="{FF2B5EF4-FFF2-40B4-BE49-F238E27FC236}">
                <a16:creationId xmlns:a16="http://schemas.microsoft.com/office/drawing/2014/main" id="{F68409E2-8401-4C9B-919E-31A0BF9FB4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40934" y="469900"/>
            <a:ext cx="5953630" cy="540596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PDF om </a:t>
            </a:r>
            <a:r>
              <a:rPr lang="en-US" dirty="0" err="1"/>
              <a:t>kunsthistorie</a:t>
            </a:r>
            <a:endParaRPr lang="en-US" dirty="0"/>
          </a:p>
          <a:p>
            <a:r>
              <a:rPr lang="en-US" dirty="0"/>
              <a:t>Tag noter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følgende</a:t>
            </a:r>
            <a:r>
              <a:rPr lang="en-US" dirty="0"/>
              <a:t> </a:t>
            </a:r>
            <a:r>
              <a:rPr lang="en-US" dirty="0" err="1"/>
              <a:t>arbejdsspørgemål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Renæssancens</a:t>
            </a:r>
            <a:r>
              <a:rPr lang="en-US" dirty="0"/>
              <a:t> </a:t>
            </a:r>
            <a:r>
              <a:rPr lang="en-US" dirty="0" err="1"/>
              <a:t>formsprog</a:t>
            </a:r>
            <a:r>
              <a:rPr lang="en-US" dirty="0"/>
              <a:t> 1400-1600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Barokkens</a:t>
            </a:r>
            <a:r>
              <a:rPr lang="en-US" dirty="0"/>
              <a:t> </a:t>
            </a:r>
            <a:r>
              <a:rPr lang="en-US" dirty="0" err="1"/>
              <a:t>formsprog</a:t>
            </a:r>
            <a:r>
              <a:rPr lang="en-US"/>
              <a:t> 1600-1730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Klassicismens</a:t>
            </a:r>
            <a:r>
              <a:rPr lang="en-US" dirty="0"/>
              <a:t> </a:t>
            </a:r>
            <a:r>
              <a:rPr lang="en-US" dirty="0" err="1"/>
              <a:t>formsprog</a:t>
            </a:r>
            <a:r>
              <a:rPr lang="en-US" dirty="0"/>
              <a:t> 1760-1850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Modernismens</a:t>
            </a:r>
            <a:r>
              <a:rPr lang="en-US" dirty="0"/>
              <a:t> </a:t>
            </a:r>
            <a:r>
              <a:rPr lang="en-US" dirty="0" err="1"/>
              <a:t>retninger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Nauralisme</a:t>
            </a:r>
            <a:r>
              <a:rPr lang="en-US" dirty="0"/>
              <a:t>/</a:t>
            </a:r>
            <a:r>
              <a:rPr lang="en-US" dirty="0" err="1"/>
              <a:t>realisme</a:t>
            </a:r>
            <a:r>
              <a:rPr lang="en-US" dirty="0"/>
              <a:t> slut 1800-tallet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Vitalisme</a:t>
            </a:r>
            <a:r>
              <a:rPr lang="en-US" dirty="0"/>
              <a:t> 1900-1940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Futurisme</a:t>
            </a:r>
            <a:r>
              <a:rPr lang="en-US" dirty="0"/>
              <a:t> 1900-1920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Surrealisme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dadaisme</a:t>
            </a:r>
            <a:r>
              <a:rPr lang="en-US" dirty="0"/>
              <a:t> 1910-1930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Abstrakt</a:t>
            </a:r>
            <a:r>
              <a:rPr lang="en-US" dirty="0"/>
              <a:t> </a:t>
            </a:r>
            <a:r>
              <a:rPr lang="en-US" dirty="0" err="1"/>
              <a:t>skulptur</a:t>
            </a:r>
            <a:r>
              <a:rPr lang="en-US" dirty="0"/>
              <a:t> 1945 -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Postmodernisme</a:t>
            </a:r>
            <a:r>
              <a:rPr lang="en-US" dirty="0"/>
              <a:t> 1970 - </a:t>
            </a:r>
          </a:p>
        </p:txBody>
      </p:sp>
    </p:spTree>
    <p:extLst>
      <p:ext uri="{BB962C8B-B14F-4D97-AF65-F5344CB8AC3E}">
        <p14:creationId xmlns:p14="http://schemas.microsoft.com/office/powerpoint/2010/main" val="50401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itse Berichten 27 – Nog één keer: Riefenstahl – Jurriën Rood">
            <a:extLst>
              <a:ext uri="{FF2B5EF4-FFF2-40B4-BE49-F238E27FC236}">
                <a16:creationId xmlns:a16="http://schemas.microsoft.com/office/drawing/2014/main" id="{825222FB-5CD4-4CE1-AA11-13B728393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0621" y="643466"/>
            <a:ext cx="633075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425205F-7918-4BF8-8389-28BD58539249}"/>
              </a:ext>
            </a:extLst>
          </p:cNvPr>
          <p:cNvSpPr txBox="1"/>
          <p:nvPr/>
        </p:nvSpPr>
        <p:spPr>
          <a:xfrm>
            <a:off x="9658350" y="5067301"/>
            <a:ext cx="2061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Lena </a:t>
            </a:r>
            <a:r>
              <a:rPr lang="da-DK" dirty="0" err="1"/>
              <a:t>Riefenstahl</a:t>
            </a:r>
            <a:endParaRPr lang="da-DK" dirty="0"/>
          </a:p>
          <a:p>
            <a:r>
              <a:rPr lang="da-DK" dirty="0"/>
              <a:t>Olympia. Billede fra film. </a:t>
            </a:r>
          </a:p>
          <a:p>
            <a:r>
              <a:rPr lang="da-DK" dirty="0"/>
              <a:t>1936</a:t>
            </a:r>
          </a:p>
        </p:txBody>
      </p:sp>
    </p:spTree>
    <p:extLst>
      <p:ext uri="{BB962C8B-B14F-4D97-AF65-F5344CB8AC3E}">
        <p14:creationId xmlns:p14="http://schemas.microsoft.com/office/powerpoint/2010/main" val="322224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lexander Liberman 1982 &amp;#39;Laocoon&amp;#39;, Pyramid Hill Sculpture … | Flickr">
            <a:extLst>
              <a:ext uri="{FF2B5EF4-FFF2-40B4-BE49-F238E27FC236}">
                <a16:creationId xmlns:a16="http://schemas.microsoft.com/office/drawing/2014/main" id="{CA9CAD3D-22CC-4F7A-AECC-8FB93ACB6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5" r="-4" b="7086"/>
          <a:stretch/>
        </p:blipFill>
        <p:spPr bwMode="auto">
          <a:xfrm>
            <a:off x="758810" y="1837613"/>
            <a:ext cx="3716238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743045B0-AE8D-4F97-BC75-4E3BBBBA29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53" r="-2" b="-2"/>
          <a:stretch/>
        </p:blipFill>
        <p:spPr>
          <a:xfrm>
            <a:off x="4793019" y="742460"/>
            <a:ext cx="6798905" cy="4051011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91075C9-D72B-4465-BE4E-C8090D754FEC}"/>
              </a:ext>
            </a:extLst>
          </p:cNvPr>
          <p:cNvSpPr txBox="1"/>
          <p:nvPr/>
        </p:nvSpPr>
        <p:spPr>
          <a:xfrm>
            <a:off x="5191124" y="5095875"/>
            <a:ext cx="2962276" cy="87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>
                <a:solidFill>
                  <a:schemeClr val="bg1"/>
                </a:solidFill>
              </a:rPr>
              <a:t>Laokoon</a:t>
            </a: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solidFill>
                  <a:schemeClr val="bg1"/>
                </a:solidFill>
              </a:rPr>
              <a:t>Alexander Liberman 1982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>
                <a:solidFill>
                  <a:schemeClr val="bg1"/>
                </a:solidFill>
              </a:rPr>
              <a:t>Svejset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og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bemalet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stål</a:t>
            </a:r>
            <a:r>
              <a:rPr lang="en-US" sz="17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3266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3976D2-1DD7-4816-901C-35555B2D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Fremlæggelse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B95CFA-E7C1-4F33-81E9-1FB32F46F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427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A354BB-7003-554C-8BA5-06A6EF14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2400" b="1" dirty="0">
                <a:solidFill>
                  <a:srgbClr val="FFFFFF"/>
                </a:solidFill>
              </a:rPr>
              <a:t>Opgave i perspektivering</a:t>
            </a:r>
            <a:br>
              <a:rPr lang="da-DK" sz="2400" dirty="0">
                <a:solidFill>
                  <a:srgbClr val="FFFFFF"/>
                </a:solidFill>
              </a:rPr>
            </a:br>
            <a:br>
              <a:rPr lang="da-DK" sz="2400" dirty="0">
                <a:solidFill>
                  <a:srgbClr val="FFFFFF"/>
                </a:solidFill>
              </a:rPr>
            </a:br>
            <a:r>
              <a:rPr lang="da-DK" sz="2400" dirty="0">
                <a:solidFill>
                  <a:srgbClr val="FFFFFF"/>
                </a:solidFill>
              </a:rPr>
              <a:t>Vi arbejder i et gruppearbejde.</a:t>
            </a:r>
            <a:br>
              <a:rPr lang="da-DK" sz="2400" dirty="0">
                <a:solidFill>
                  <a:srgbClr val="FFFFFF"/>
                </a:solidFill>
              </a:rPr>
            </a:br>
            <a:r>
              <a:rPr lang="da-DK" sz="2400" dirty="0">
                <a:solidFill>
                  <a:srgbClr val="FFFFFF"/>
                </a:solidFill>
              </a:rPr>
              <a:t>Hver gruppe får to skulpturer, som de arbejder med til kl. 13.30</a:t>
            </a:r>
            <a:br>
              <a:rPr lang="da-DK" sz="2400" dirty="0">
                <a:solidFill>
                  <a:srgbClr val="FFFFFF"/>
                </a:solidFill>
              </a:rPr>
            </a:br>
            <a:r>
              <a:rPr lang="da-DK" sz="2400" dirty="0">
                <a:solidFill>
                  <a:srgbClr val="FFFFFF"/>
                </a:solidFill>
              </a:rPr>
              <a:t>Derefter fremlægger vi. Hver gruppe skal fremlægge en af deres skulpturer. </a:t>
            </a: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BAA14CA-2F91-B644-8E92-3C77A8267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 lnSpcReduction="10000"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da-DK" sz="22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a-DK" sz="2200" dirty="0"/>
              <a:t>Hvem er kunstneren og hvornår er skulpturen fra?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a-DK" sz="2200" dirty="0"/>
              <a:t>Lav en analyse af skulpturen, hvor I udvælger og kommenterer </a:t>
            </a:r>
            <a:r>
              <a:rPr lang="da-DK" sz="2200" b="1" dirty="0"/>
              <a:t>de vigtigste stilistiske </a:t>
            </a:r>
            <a:r>
              <a:rPr lang="da-DK" sz="2200" dirty="0"/>
              <a:t>træk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a-DK" sz="2200" dirty="0"/>
              <a:t>Hvordan kan man se det antikke formsprog i skulpturen?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a-DK" sz="2200" dirty="0"/>
              <a:t>Kan I se, hvilke(n) periode(r) i antikken, den er inspireret af? (Hent hjælp i </a:t>
            </a:r>
            <a:r>
              <a:rPr lang="da-DK" sz="2200" dirty="0" err="1"/>
              <a:t>Paideia</a:t>
            </a:r>
            <a:r>
              <a:rPr lang="da-DK" sz="2200" dirty="0"/>
              <a:t>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a-DK" sz="2200" dirty="0"/>
              <a:t>Ligner/adskiller perspektivskulpturen sig fra antikke skulpturer mht. medie, motiv eller opbygning/stilling?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a-DK" sz="2200" dirty="0"/>
              <a:t>Hvad skal værket vise? Er der holdninger eller et bestemt menneske- eller livssyn i skulpturen? Hvorfor har kunstneren valgt at benytte det antikke formsprog? </a:t>
            </a:r>
          </a:p>
          <a:p>
            <a:pPr>
              <a:lnSpc>
                <a:spcPct val="90000"/>
              </a:lnSpc>
            </a:pP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264334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229B1-896E-4F61-B073-174549AD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57301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262626"/>
                </a:solidFill>
              </a:rPr>
              <a:t>Gruppearbejde</a:t>
            </a:r>
          </a:p>
        </p:txBody>
      </p:sp>
      <p:graphicFrame>
        <p:nvGraphicFramePr>
          <p:cNvPr id="35" name="Tabel 4">
            <a:extLst>
              <a:ext uri="{FF2B5EF4-FFF2-40B4-BE49-F238E27FC236}">
                <a16:creationId xmlns:a16="http://schemas.microsoft.com/office/drawing/2014/main" id="{81BDAA60-5D5D-47BF-860F-47680B54C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337584"/>
              </p:ext>
            </p:extLst>
          </p:nvPr>
        </p:nvGraphicFramePr>
        <p:xfrm>
          <a:off x="1346805" y="2105247"/>
          <a:ext cx="9498388" cy="404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5128">
                  <a:extLst>
                    <a:ext uri="{9D8B030D-6E8A-4147-A177-3AD203B41FA5}">
                      <a16:colId xmlns:a16="http://schemas.microsoft.com/office/drawing/2014/main" val="1718328427"/>
                    </a:ext>
                  </a:extLst>
                </a:gridCol>
                <a:gridCol w="3323260">
                  <a:extLst>
                    <a:ext uri="{9D8B030D-6E8A-4147-A177-3AD203B41FA5}">
                      <a16:colId xmlns:a16="http://schemas.microsoft.com/office/drawing/2014/main" val="2054346191"/>
                    </a:ext>
                  </a:extLst>
                </a:gridCol>
              </a:tblGrid>
              <a:tr h="395196">
                <a:tc>
                  <a:txBody>
                    <a:bodyPr/>
                    <a:lstStyle/>
                    <a:p>
                      <a:r>
                        <a:rPr lang="da-DK" sz="1200"/>
                        <a:t>Værker</a:t>
                      </a:r>
                    </a:p>
                  </a:txBody>
                  <a:tcPr marL="63385" marR="63385" marT="31693" marB="31693"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Gruppemedlemmer</a:t>
                      </a:r>
                    </a:p>
                  </a:txBody>
                  <a:tcPr marL="63385" marR="63385" marT="31693" marB="31693"/>
                </a:tc>
                <a:extLst>
                  <a:ext uri="{0D108BD9-81ED-4DB2-BD59-A6C34878D82A}">
                    <a16:rowId xmlns:a16="http://schemas.microsoft.com/office/drawing/2014/main" val="2827512471"/>
                  </a:ext>
                </a:extLst>
              </a:tr>
              <a:tr h="917827">
                <a:tc>
                  <a:txBody>
                    <a:bodyPr/>
                    <a:lstStyle/>
                    <a:p>
                      <a:r>
                        <a:rPr lang="da-DK" sz="1800" b="1" dirty="0"/>
                        <a:t>Slide 4-5: </a:t>
                      </a:r>
                    </a:p>
                    <a:p>
                      <a:r>
                        <a:rPr lang="de-DE" sz="1800" dirty="0"/>
                        <a:t>David (5,17 m) Michelangelo 1501-1504.</a:t>
                      </a:r>
                    </a:p>
                    <a:p>
                      <a:r>
                        <a:rPr lang="da-DK" sz="1800" dirty="0"/>
                        <a:t>Astrid Noack. Stående kvinde 1937-1943. Teaktræ 147 cm</a:t>
                      </a:r>
                    </a:p>
                  </a:txBody>
                  <a:tcPr marL="63385" marR="63385" marT="31693" marB="31693"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endParaRPr lang="da-DK" sz="1800" dirty="0"/>
                    </a:p>
                    <a:p>
                      <a:pPr marL="0" indent="0">
                        <a:buNone/>
                      </a:pPr>
                      <a:r>
                        <a:rPr lang="da-DK" sz="1800" dirty="0"/>
                        <a:t>A. Adin, Aisha, Josefine, Sofus</a:t>
                      </a:r>
                    </a:p>
                    <a:p>
                      <a:pPr marL="0" indent="0">
                        <a:buNone/>
                      </a:pPr>
                      <a:r>
                        <a:rPr lang="da-DK" sz="1800" dirty="0"/>
                        <a:t>b. Anas, Anna, Cecilie, </a:t>
                      </a:r>
                    </a:p>
                  </a:txBody>
                  <a:tcPr marL="63385" marR="63385" marT="31693" marB="31693"/>
                </a:tc>
                <a:extLst>
                  <a:ext uri="{0D108BD9-81ED-4DB2-BD59-A6C34878D82A}">
                    <a16:rowId xmlns:a16="http://schemas.microsoft.com/office/drawing/2014/main" val="950144132"/>
                  </a:ext>
                </a:extLst>
              </a:tr>
              <a:tr h="917827">
                <a:tc>
                  <a:txBody>
                    <a:bodyPr/>
                    <a:lstStyle/>
                    <a:p>
                      <a:r>
                        <a:rPr lang="da-DK" sz="1800" b="1" dirty="0"/>
                        <a:t>Slide 6-7: </a:t>
                      </a:r>
                    </a:p>
                    <a:p>
                      <a:r>
                        <a:rPr lang="da-DK" sz="1800" dirty="0"/>
                        <a:t>Napoleon som Mars (3,45 meter). Antonio </a:t>
                      </a:r>
                      <a:r>
                        <a:rPr lang="da-DK" sz="1800" dirty="0" err="1"/>
                        <a:t>Canova</a:t>
                      </a:r>
                      <a:r>
                        <a:rPr lang="da-DK" sz="1800" dirty="0"/>
                        <a:t>, 1802-1806.</a:t>
                      </a:r>
                    </a:p>
                    <a:p>
                      <a:r>
                        <a:rPr lang="da-DK" sz="1800" dirty="0"/>
                        <a:t>Venus fra Milo med skuffer. (2,3 meter). Salvador Dali 1936</a:t>
                      </a:r>
                    </a:p>
                  </a:txBody>
                  <a:tcPr marL="63385" marR="63385" marT="31693" marB="31693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c. Dayan, Helen, </a:t>
                      </a:r>
                      <a:r>
                        <a:rPr lang="da-DK" sz="1800" dirty="0" err="1"/>
                        <a:t>Ilhana</a:t>
                      </a:r>
                      <a:endParaRPr lang="da-DK" sz="1800" dirty="0"/>
                    </a:p>
                    <a:p>
                      <a:r>
                        <a:rPr lang="da-DK" sz="1800" dirty="0"/>
                        <a:t>d. Dunia, Fatima, Isabella</a:t>
                      </a:r>
                    </a:p>
                  </a:txBody>
                  <a:tcPr marL="63385" marR="63385" marT="31693" marB="31693"/>
                </a:tc>
                <a:extLst>
                  <a:ext uri="{0D108BD9-81ED-4DB2-BD59-A6C34878D82A}">
                    <a16:rowId xmlns:a16="http://schemas.microsoft.com/office/drawing/2014/main" val="1071404583"/>
                  </a:ext>
                </a:extLst>
              </a:tr>
              <a:tr h="917827">
                <a:tc>
                  <a:txBody>
                    <a:bodyPr/>
                    <a:lstStyle/>
                    <a:p>
                      <a:r>
                        <a:rPr lang="da-DK" sz="1800" b="1" dirty="0"/>
                        <a:t>Slide 8-9:</a:t>
                      </a:r>
                    </a:p>
                    <a:p>
                      <a:r>
                        <a:rPr lang="da-DK" sz="1800" dirty="0"/>
                        <a:t>Jason med det gyldne skind. (2,42 meter) Bertil Thorvaldsen, 1803</a:t>
                      </a:r>
                    </a:p>
                    <a:p>
                      <a:r>
                        <a:rPr lang="da-DK" sz="1800" dirty="0"/>
                        <a:t>Pluto og </a:t>
                      </a:r>
                      <a:r>
                        <a:rPr lang="da-DK" sz="1800" dirty="0" err="1"/>
                        <a:t>Prosérpina</a:t>
                      </a:r>
                      <a:r>
                        <a:rPr lang="da-DK" sz="1800" dirty="0"/>
                        <a:t>. 2,95 meter. Bernini 1621-1622. </a:t>
                      </a:r>
                    </a:p>
                  </a:txBody>
                  <a:tcPr marL="63385" marR="63385" marT="31693" marB="31693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e. Hassan, Ilhan, Lilly</a:t>
                      </a:r>
                    </a:p>
                    <a:p>
                      <a:r>
                        <a:rPr lang="da-DK" sz="1800" dirty="0"/>
                        <a:t>f. </a:t>
                      </a:r>
                      <a:r>
                        <a:rPr lang="da-DK" sz="1800" dirty="0" err="1"/>
                        <a:t>Jad</a:t>
                      </a:r>
                      <a:r>
                        <a:rPr lang="da-DK" sz="1800" dirty="0"/>
                        <a:t>, Laura, Leen</a:t>
                      </a:r>
                      <a:r>
                        <a:rPr lang="da-DK" sz="1800"/>
                        <a:t>, Sofia</a:t>
                      </a:r>
                      <a:endParaRPr lang="da-DK" sz="1800" dirty="0"/>
                    </a:p>
                  </a:txBody>
                  <a:tcPr marL="63385" marR="63385" marT="31693" marB="31693"/>
                </a:tc>
                <a:extLst>
                  <a:ext uri="{0D108BD9-81ED-4DB2-BD59-A6C34878D82A}">
                    <a16:rowId xmlns:a16="http://schemas.microsoft.com/office/drawing/2014/main" val="3865106786"/>
                  </a:ext>
                </a:extLst>
              </a:tr>
              <a:tr h="891697">
                <a:tc>
                  <a:txBody>
                    <a:bodyPr/>
                    <a:lstStyle/>
                    <a:p>
                      <a:r>
                        <a:rPr lang="da-DK" sz="1800" b="1" dirty="0"/>
                        <a:t>Slide 10-11: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Lena </a:t>
                      </a:r>
                      <a:r>
                        <a:rPr lang="da-DK" sz="1800" dirty="0" err="1"/>
                        <a:t>Riefenstahl</a:t>
                      </a:r>
                      <a:r>
                        <a:rPr lang="da-DK" sz="1800" dirty="0"/>
                        <a:t>. Olympia. Billede fra film. 1936</a:t>
                      </a:r>
                    </a:p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Laokoon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 Alexander Liberman 1982.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Svejset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og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bemalet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stål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 marL="63385" marR="63385" marT="31693" marB="31693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g. Nikolaj, Salma, Sarah</a:t>
                      </a:r>
                    </a:p>
                    <a:p>
                      <a:r>
                        <a:rPr lang="da-DK" sz="1800" dirty="0"/>
                        <a:t>h. Selin, Silke, Sigurd</a:t>
                      </a:r>
                    </a:p>
                  </a:txBody>
                  <a:tcPr marL="63385" marR="63385" marT="31693" marB="31693"/>
                </a:tc>
                <a:extLst>
                  <a:ext uri="{0D108BD9-81ED-4DB2-BD59-A6C34878D82A}">
                    <a16:rowId xmlns:a16="http://schemas.microsoft.com/office/drawing/2014/main" val="1744143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8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ichelangelo's David Sculpture">
            <a:extLst>
              <a:ext uri="{FF2B5EF4-FFF2-40B4-BE49-F238E27FC236}">
                <a16:creationId xmlns:a16="http://schemas.microsoft.com/office/drawing/2014/main" id="{E4EE3DA6-C9F1-4ECB-A3EB-8BD977497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951" y="643466"/>
            <a:ext cx="1046209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AEF3C33-9DBA-44F5-87F7-E1CF016EB2D8}"/>
              </a:ext>
            </a:extLst>
          </p:cNvPr>
          <p:cNvSpPr txBox="1"/>
          <p:nvPr/>
        </p:nvSpPr>
        <p:spPr>
          <a:xfrm>
            <a:off x="0" y="5553076"/>
            <a:ext cx="1533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David (5,17 m)</a:t>
            </a:r>
          </a:p>
          <a:p>
            <a:r>
              <a:rPr lang="da-DK" dirty="0"/>
              <a:t>Michelangelo</a:t>
            </a:r>
          </a:p>
          <a:p>
            <a:r>
              <a:rPr lang="da-DK" dirty="0"/>
              <a:t>1501-1504.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6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91F76AC-362D-4EFC-8FEB-9DAC6F831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71500"/>
            <a:ext cx="3810000" cy="5715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C33DD829-DC50-4F47-BE5D-E2137F191D06}"/>
              </a:ext>
            </a:extLst>
          </p:cNvPr>
          <p:cNvSpPr txBox="1"/>
          <p:nvPr/>
        </p:nvSpPr>
        <p:spPr>
          <a:xfrm>
            <a:off x="935666" y="871870"/>
            <a:ext cx="4423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Astrid Noack</a:t>
            </a:r>
          </a:p>
          <a:p>
            <a:r>
              <a:rPr lang="da-DK" dirty="0"/>
              <a:t>Stående kvinde 1937-1943.</a:t>
            </a:r>
          </a:p>
          <a:p>
            <a:r>
              <a:rPr lang="da-DK" dirty="0"/>
              <a:t>Teaktræ 147 cm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B942177-C1BF-4C2D-9E84-24F392DED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316" y="242954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4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poleon as Mars the Peacemaker [Antonio Canova] | Sartle - Rogue Art  History">
            <a:extLst>
              <a:ext uri="{FF2B5EF4-FFF2-40B4-BE49-F238E27FC236}">
                <a16:creationId xmlns:a16="http://schemas.microsoft.com/office/drawing/2014/main" id="{8F4471D0-D9C4-40AC-9F4F-14F6BE54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58" y="505585"/>
            <a:ext cx="3402530" cy="584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8E84DD17-E5C6-4DF6-BBDF-70E840F96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091" y="505585"/>
            <a:ext cx="3194660" cy="4795284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C77D35F-0842-47F9-BE28-44C90AA3B45F}"/>
              </a:ext>
            </a:extLst>
          </p:cNvPr>
          <p:cNvSpPr txBox="1"/>
          <p:nvPr/>
        </p:nvSpPr>
        <p:spPr>
          <a:xfrm>
            <a:off x="7219507" y="5518298"/>
            <a:ext cx="348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Napoleon som Mars (3,45 meter)</a:t>
            </a:r>
          </a:p>
          <a:p>
            <a:r>
              <a:rPr lang="da-DK" dirty="0"/>
              <a:t>Antonio </a:t>
            </a:r>
            <a:r>
              <a:rPr lang="da-DK" dirty="0" err="1"/>
              <a:t>Canova</a:t>
            </a:r>
            <a:r>
              <a:rPr lang="da-DK" dirty="0"/>
              <a:t>, 1802-1806.</a:t>
            </a:r>
          </a:p>
        </p:txBody>
      </p:sp>
    </p:spTree>
    <p:extLst>
      <p:ext uri="{BB962C8B-B14F-4D97-AF65-F5344CB8AC3E}">
        <p14:creationId xmlns:p14="http://schemas.microsoft.com/office/powerpoint/2010/main" val="19006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enus de Milo aux tiroirs von Salvador Dalí auf artnet">
            <a:extLst>
              <a:ext uri="{FF2B5EF4-FFF2-40B4-BE49-F238E27FC236}">
                <a16:creationId xmlns:a16="http://schemas.microsoft.com/office/drawing/2014/main" id="{808B6C82-FA2F-4479-A9CF-351CFC88F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4" y="536451"/>
            <a:ext cx="3636335" cy="62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eadows Museum - Tiny Tour: Salvador Dalí, &amp;quot;Venus de Milo with Drawers,&amp;quot;  1936 | Facebook">
            <a:extLst>
              <a:ext uri="{FF2B5EF4-FFF2-40B4-BE49-F238E27FC236}">
                <a16:creationId xmlns:a16="http://schemas.microsoft.com/office/drawing/2014/main" id="{AC32EB39-809F-4F5D-8A26-A04CB5119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48" y="897959"/>
            <a:ext cx="4798891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D53313A-4DA8-4184-AEC4-C7D0E99D4CAC}"/>
              </a:ext>
            </a:extLst>
          </p:cNvPr>
          <p:cNvSpPr txBox="1"/>
          <p:nvPr/>
        </p:nvSpPr>
        <p:spPr>
          <a:xfrm>
            <a:off x="8091377" y="4486939"/>
            <a:ext cx="2530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Venus fra Milo med skuffer. (2,3 meter)</a:t>
            </a:r>
          </a:p>
          <a:p>
            <a:r>
              <a:rPr lang="da-DK" dirty="0"/>
              <a:t>Salvador Dali 1936</a:t>
            </a:r>
          </a:p>
        </p:txBody>
      </p:sp>
    </p:spTree>
    <p:extLst>
      <p:ext uri="{BB962C8B-B14F-4D97-AF65-F5344CB8AC3E}">
        <p14:creationId xmlns:p14="http://schemas.microsoft.com/office/powerpoint/2010/main" val="275446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ason med det gyldne skind A822 - Thorvaldsens Museum">
            <a:extLst>
              <a:ext uri="{FF2B5EF4-FFF2-40B4-BE49-F238E27FC236}">
                <a16:creationId xmlns:a16="http://schemas.microsoft.com/office/drawing/2014/main" id="{CBEEE29A-096A-4FCC-80C6-66E9F7E6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97" y="19050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9EC16E4C-2BF3-47E0-8C9E-6336F4A0A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300" y="650358"/>
            <a:ext cx="2582000" cy="377278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B0CA151-35F6-4C03-9527-A1593E0D0426}"/>
              </a:ext>
            </a:extLst>
          </p:cNvPr>
          <p:cNvSpPr txBox="1"/>
          <p:nvPr/>
        </p:nvSpPr>
        <p:spPr>
          <a:xfrm rot="10800000" flipH="1" flipV="1">
            <a:off x="7351075" y="5281021"/>
            <a:ext cx="2845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Jason med det gyldne skind.</a:t>
            </a:r>
          </a:p>
          <a:p>
            <a:r>
              <a:rPr lang="da-DK" dirty="0"/>
              <a:t>(2,42 meter) </a:t>
            </a:r>
          </a:p>
          <a:p>
            <a:r>
              <a:rPr lang="da-DK" dirty="0"/>
              <a:t>Bertil Thorvaldsen, 1803</a:t>
            </a:r>
          </a:p>
        </p:txBody>
      </p:sp>
    </p:spTree>
    <p:extLst>
      <p:ext uri="{BB962C8B-B14F-4D97-AF65-F5344CB8AC3E}">
        <p14:creationId xmlns:p14="http://schemas.microsoft.com/office/powerpoint/2010/main" val="20988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ED44E65-5632-4D8D-8649-379D4BD83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60" y="404037"/>
            <a:ext cx="3442630" cy="555411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D9CC173-0631-4253-8003-0ADF852F0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90" y="294721"/>
            <a:ext cx="5770175" cy="372438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FEA0803-5914-4639-ADA4-44DA609C7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366" y="2586039"/>
            <a:ext cx="2648283" cy="397724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B0B6C62-65A7-4BCE-82E2-A6B1875670D8}"/>
              </a:ext>
            </a:extLst>
          </p:cNvPr>
          <p:cNvSpPr txBox="1"/>
          <p:nvPr/>
        </p:nvSpPr>
        <p:spPr>
          <a:xfrm>
            <a:off x="5390707" y="5114260"/>
            <a:ext cx="242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Pluto og </a:t>
            </a:r>
            <a:r>
              <a:rPr lang="da-DK" dirty="0" err="1"/>
              <a:t>Prosérpina</a:t>
            </a:r>
            <a:r>
              <a:rPr lang="da-DK" dirty="0"/>
              <a:t>.</a:t>
            </a:r>
          </a:p>
          <a:p>
            <a:r>
              <a:rPr lang="da-DK" dirty="0"/>
              <a:t>2,95 meter. </a:t>
            </a:r>
          </a:p>
          <a:p>
            <a:r>
              <a:rPr lang="da-DK" dirty="0"/>
              <a:t>Bernini 1621-1622. </a:t>
            </a:r>
          </a:p>
        </p:txBody>
      </p:sp>
    </p:spTree>
    <p:extLst>
      <p:ext uri="{BB962C8B-B14F-4D97-AF65-F5344CB8AC3E}">
        <p14:creationId xmlns:p14="http://schemas.microsoft.com/office/powerpoint/2010/main" val="2670696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253</TotalTime>
  <Words>435</Words>
  <Application>Microsoft Office PowerPoint</Application>
  <PresentationFormat>Widescreen</PresentationFormat>
  <Paragraphs>69</Paragraphs>
  <Slides>12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Organisk</vt:lpstr>
      <vt:lpstr>Perspektivering</vt:lpstr>
      <vt:lpstr>Opgave i perspektivering  Vi arbejder i et gruppearbejde. Hver gruppe får to skulpturer, som de arbejder med til kl. 13.30 Derefter fremlægger vi. Hver gruppe skal fremlægge en af deres skulpturer. </vt:lpstr>
      <vt:lpstr>Gruppearbejde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Fremlæggelse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Opgave i perspektivmonumenter</dc:title>
  <dc:creator>Sofie Hust Augustesen</dc:creator>
  <cp:lastModifiedBy>Anne Sofie Rechnagel Szulevicz</cp:lastModifiedBy>
  <cp:revision>2</cp:revision>
  <dcterms:created xsi:type="dcterms:W3CDTF">2021-11-26T08:31:20Z</dcterms:created>
  <dcterms:modified xsi:type="dcterms:W3CDTF">2026-04-29T08:39:14Z</dcterms:modified>
</cp:coreProperties>
</file>