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Sofie Rechnagel Szulevicz" userId="450c8908-af96-4f66-8233-dc13ec215ea4" providerId="ADAL" clId="{CF60006B-235F-4DE8-9252-98A73F0CCE4A}"/>
    <pc:docChg chg="custSel modSld">
      <pc:chgData name="Anne Sofie Rechnagel Szulevicz" userId="450c8908-af96-4f66-8233-dc13ec215ea4" providerId="ADAL" clId="{CF60006B-235F-4DE8-9252-98A73F0CCE4A}" dt="2026-05-02T15:32:24.999" v="174" actId="5793"/>
      <pc:docMkLst>
        <pc:docMk/>
      </pc:docMkLst>
      <pc:sldChg chg="modSp mod">
        <pc:chgData name="Anne Sofie Rechnagel Szulevicz" userId="450c8908-af96-4f66-8233-dc13ec215ea4" providerId="ADAL" clId="{CF60006B-235F-4DE8-9252-98A73F0CCE4A}" dt="2026-05-02T15:30:46.734" v="106" actId="20577"/>
        <pc:sldMkLst>
          <pc:docMk/>
          <pc:sldMk cId="436831439" sldId="258"/>
        </pc:sldMkLst>
        <pc:spChg chg="mod">
          <ac:chgData name="Anne Sofie Rechnagel Szulevicz" userId="450c8908-af96-4f66-8233-dc13ec215ea4" providerId="ADAL" clId="{CF60006B-235F-4DE8-9252-98A73F0CCE4A}" dt="2026-05-02T15:30:46.734" v="106" actId="20577"/>
          <ac:spMkLst>
            <pc:docMk/>
            <pc:sldMk cId="436831439" sldId="258"/>
            <ac:spMk id="3" creationId="{BF6DE1D5-183F-9CAA-DEC6-0891632AF5B0}"/>
          </ac:spMkLst>
        </pc:spChg>
      </pc:sldChg>
      <pc:sldChg chg="modSp mod">
        <pc:chgData name="Anne Sofie Rechnagel Szulevicz" userId="450c8908-af96-4f66-8233-dc13ec215ea4" providerId="ADAL" clId="{CF60006B-235F-4DE8-9252-98A73F0CCE4A}" dt="2026-05-02T15:29:46.894" v="40" actId="20577"/>
        <pc:sldMkLst>
          <pc:docMk/>
          <pc:sldMk cId="2858541647" sldId="259"/>
        </pc:sldMkLst>
        <pc:spChg chg="mod">
          <ac:chgData name="Anne Sofie Rechnagel Szulevicz" userId="450c8908-af96-4f66-8233-dc13ec215ea4" providerId="ADAL" clId="{CF60006B-235F-4DE8-9252-98A73F0CCE4A}" dt="2026-05-02T15:29:46.894" v="40" actId="20577"/>
          <ac:spMkLst>
            <pc:docMk/>
            <pc:sldMk cId="2858541647" sldId="259"/>
            <ac:spMk id="3" creationId="{C7B202AB-A746-0689-CDF6-C8F73F856275}"/>
          </ac:spMkLst>
        </pc:spChg>
      </pc:sldChg>
      <pc:sldChg chg="modSp mod">
        <pc:chgData name="Anne Sofie Rechnagel Szulevicz" userId="450c8908-af96-4f66-8233-dc13ec215ea4" providerId="ADAL" clId="{CF60006B-235F-4DE8-9252-98A73F0CCE4A}" dt="2026-05-02T15:31:34.641" v="149" actId="20577"/>
        <pc:sldMkLst>
          <pc:docMk/>
          <pc:sldMk cId="1823871133" sldId="260"/>
        </pc:sldMkLst>
        <pc:spChg chg="mod">
          <ac:chgData name="Anne Sofie Rechnagel Szulevicz" userId="450c8908-af96-4f66-8233-dc13ec215ea4" providerId="ADAL" clId="{CF60006B-235F-4DE8-9252-98A73F0CCE4A}" dt="2026-05-02T15:31:34.641" v="149" actId="20577"/>
          <ac:spMkLst>
            <pc:docMk/>
            <pc:sldMk cId="1823871133" sldId="260"/>
            <ac:spMk id="3" creationId="{A400BD1D-FBD1-9090-2255-23AA6FCB26DD}"/>
          </ac:spMkLst>
        </pc:spChg>
      </pc:sldChg>
      <pc:sldChg chg="modSp mod">
        <pc:chgData name="Anne Sofie Rechnagel Szulevicz" userId="450c8908-af96-4f66-8233-dc13ec215ea4" providerId="ADAL" clId="{CF60006B-235F-4DE8-9252-98A73F0CCE4A}" dt="2026-05-02T15:32:24.999" v="174" actId="5793"/>
        <pc:sldMkLst>
          <pc:docMk/>
          <pc:sldMk cId="2248182013" sldId="261"/>
        </pc:sldMkLst>
        <pc:spChg chg="mod">
          <ac:chgData name="Anne Sofie Rechnagel Szulevicz" userId="450c8908-af96-4f66-8233-dc13ec215ea4" providerId="ADAL" clId="{CF60006B-235F-4DE8-9252-98A73F0CCE4A}" dt="2026-05-02T15:32:24.999" v="174" actId="5793"/>
          <ac:spMkLst>
            <pc:docMk/>
            <pc:sldMk cId="2248182013" sldId="261"/>
            <ac:spMk id="3" creationId="{BA057157-01A6-8B3E-2A7C-1D13C9CDCB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51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8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7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14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57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42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543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83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9764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4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47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D6E23-BEC9-4497-8428-F4E8EE40123A}" type="datetimeFigureOut">
              <a:rPr lang="da-DK" smtClean="0"/>
              <a:t>02-05-2026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CDEBA6E-A0EE-4707-84AA-1B2A960943DC}" type="slidenum">
              <a:rPr lang="da-DK" smtClean="0"/>
              <a:t>‹nr.›</a:t>
            </a:fld>
            <a:endParaRPr lang="da-DK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21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9D4B225-18E9-4C5B-94D8-2ABE6D16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8E51B09-2B9E-4D82-A5F8-29F85CBE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240118-40F3-4A1C-85DC-4E58525CB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269951F-7B8C-4336-BC68-9BA9843CE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9" y="482171"/>
            <a:ext cx="4074533" cy="5149101"/>
            <a:chOff x="7463259" y="583365"/>
            <a:chExt cx="4074533" cy="518192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FD48101-E230-4669-8C1B-39BAAB2BB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18FA112-D8F0-41D3-9171-B0A3110E2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087EE4-E285-4C8E-AC5F-CAE7D1FDE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90359" y="1847088"/>
            <a:ext cx="554803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E4FF3545-5588-2058-3A3C-DA4AFB63C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043" y="804520"/>
            <a:ext cx="555035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Eksamen i oldtidskundskab</a:t>
            </a:r>
          </a:p>
        </p:txBody>
      </p:sp>
      <p:pic>
        <p:nvPicPr>
          <p:cNvPr id="7" name="Pladsholder til billede 6" descr="Et billede, der indeholder mur, indendørs, rød&#10;&#10;Automatisk genereret beskrivelse">
            <a:extLst>
              <a:ext uri="{FF2B5EF4-FFF2-40B4-BE49-F238E27FC236}">
                <a16:creationId xmlns:a16="http://schemas.microsoft.com/office/drawing/2014/main" id="{66405B6F-865C-025F-717B-4F040DDD54C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63" b="-4"/>
          <a:stretch/>
        </p:blipFill>
        <p:spPr>
          <a:xfrm>
            <a:off x="1285438" y="1116345"/>
            <a:ext cx="2799103" cy="3866172"/>
          </a:xfrm>
          <a:prstGeom prst="rect">
            <a:avLst/>
          </a:prstGeom>
        </p:spPr>
      </p:pic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AB2A38F-99D1-C0F3-C71B-9709CAD34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88043" y="2015732"/>
            <a:ext cx="5550355" cy="3450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D8AF6BD-5D32-4F8F-98B6-05F8A439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47013E4-D33D-425E-B32E-DE7D5CB5F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044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4000" dirty="0">
                <a:latin typeface="Georgia" panose="02040502050405020303" pitchFamily="18" charset="0"/>
              </a:rPr>
              <a:t>Hvordan skal jeg forberede mig i læseferien?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dirty="0">
                <a:latin typeface="Georgia" panose="02040502050405020303" pitchFamily="18" charset="0"/>
              </a:rPr>
              <a:t>Du skal læse alt materialet i undervisningsbeskrivelsen. Genlæse dine noter og arbejdsopgaver. </a:t>
            </a:r>
          </a:p>
          <a:p>
            <a:r>
              <a:rPr lang="da-DK" dirty="0">
                <a:latin typeface="Georgia" panose="02040502050405020303" pitchFamily="18" charset="0"/>
              </a:rPr>
              <a:t>Du skal finde tematiske sammenhænge i pensum.</a:t>
            </a:r>
          </a:p>
          <a:p>
            <a:r>
              <a:rPr lang="da-DK" dirty="0">
                <a:latin typeface="Georgia" panose="02040502050405020303" pitchFamily="18" charset="0"/>
              </a:rPr>
              <a:t>Du skal øve dig i tekstanalyse og faglige begreber.</a:t>
            </a:r>
          </a:p>
        </p:txBody>
      </p:sp>
      <p:pic>
        <p:nvPicPr>
          <p:cNvPr id="5" name="Pladsholder til indhold 4" descr="Mundtlig-afgangsprøv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172200" y="2184920"/>
            <a:ext cx="4038600" cy="33565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FE3E2-5CE3-960E-52C9-74F2530C1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Georgia" panose="02040502050405020303" pitchFamily="18" charset="0"/>
              </a:rPr>
              <a:t>Eksamensmaterialet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B202AB-A746-0689-CDF6-C8F73F856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Det materiale, du får udleveret til eksamen i Oldtidskundskab, består af to dele:</a:t>
            </a:r>
          </a:p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1. </a:t>
            </a:r>
            <a:r>
              <a:rPr lang="da-DK" b="1" dirty="0">
                <a:latin typeface="Georgia" panose="02040502050405020303" pitchFamily="18" charset="0"/>
              </a:rPr>
              <a:t>Basistekst</a:t>
            </a:r>
            <a:r>
              <a:rPr lang="da-DK" dirty="0">
                <a:latin typeface="Georgia" panose="02040502050405020303" pitchFamily="18" charset="0"/>
              </a:rPr>
              <a:t>: </a:t>
            </a:r>
          </a:p>
          <a:p>
            <a:pPr lvl="1"/>
            <a:r>
              <a:rPr lang="da-DK" dirty="0">
                <a:latin typeface="Georgia" panose="02040502050405020303" pitchFamily="18" charset="0"/>
              </a:rPr>
              <a:t>En </a:t>
            </a:r>
            <a:r>
              <a:rPr lang="da-DK" b="1" dirty="0">
                <a:latin typeface="Georgia" panose="02040502050405020303" pitchFamily="18" charset="0"/>
              </a:rPr>
              <a:t>kendt</a:t>
            </a:r>
            <a:r>
              <a:rPr lang="da-DK" dirty="0">
                <a:latin typeface="Georgia" panose="02040502050405020303" pitchFamily="18" charset="0"/>
              </a:rPr>
              <a:t> antik tekst på én normalside (prosa) eller 50 vers (poesi), som vi har analyseret på klassen (dvs. kendt tekst). </a:t>
            </a:r>
          </a:p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2. </a:t>
            </a:r>
            <a:r>
              <a:rPr lang="da-DK" b="1" dirty="0">
                <a:latin typeface="Georgia" panose="02040502050405020303" pitchFamily="18" charset="0"/>
              </a:rPr>
              <a:t>Perspektivmateriale</a:t>
            </a:r>
            <a:r>
              <a:rPr lang="da-DK" dirty="0">
                <a:latin typeface="Georgia" panose="02040502050405020303" pitchFamily="18" charset="0"/>
              </a:rPr>
              <a:t>:</a:t>
            </a:r>
          </a:p>
          <a:p>
            <a:pPr lvl="1"/>
            <a:r>
              <a:rPr lang="da-DK" dirty="0">
                <a:latin typeface="Georgia" panose="02040502050405020303" pitchFamily="18" charset="0"/>
              </a:rPr>
              <a:t>Enten en efterantik, perspektiverende tekst, som er </a:t>
            </a:r>
            <a:r>
              <a:rPr lang="da-DK" b="1" dirty="0">
                <a:latin typeface="Georgia" panose="02040502050405020303" pitchFamily="18" charset="0"/>
              </a:rPr>
              <a:t>ukendt</a:t>
            </a:r>
            <a:r>
              <a:rPr lang="da-DK" dirty="0">
                <a:latin typeface="Georgia" panose="02040502050405020303" pitchFamily="18" charset="0"/>
              </a:rPr>
              <a:t>.</a:t>
            </a:r>
          </a:p>
          <a:p>
            <a:pPr lvl="1"/>
            <a:r>
              <a:rPr lang="da-DK" dirty="0">
                <a:latin typeface="Georgia" panose="02040502050405020303" pitchFamily="18" charset="0"/>
              </a:rPr>
              <a:t>Eller en </a:t>
            </a:r>
            <a:r>
              <a:rPr lang="da-DK" b="1" dirty="0">
                <a:latin typeface="Georgia" panose="02040502050405020303" pitchFamily="18" charset="0"/>
              </a:rPr>
              <a:t>ukendt</a:t>
            </a:r>
            <a:r>
              <a:rPr lang="da-DK" dirty="0">
                <a:latin typeface="Georgia" panose="02040502050405020303" pitchFamily="18" charset="0"/>
              </a:rPr>
              <a:t> antik skulptur + en efterantik </a:t>
            </a:r>
            <a:r>
              <a:rPr lang="da-DK" b="1" dirty="0">
                <a:latin typeface="Georgia" panose="02040502050405020303" pitchFamily="18" charset="0"/>
              </a:rPr>
              <a:t>ukendt</a:t>
            </a:r>
            <a:r>
              <a:rPr lang="da-DK" dirty="0">
                <a:latin typeface="Georgia" panose="02040502050405020303" pitchFamily="18" charset="0"/>
              </a:rPr>
              <a:t> perspektiverende skulptur.</a:t>
            </a:r>
          </a:p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NB: Der stilles ingen prøvespørgsmål til nogen af teksterne. Du får bare teksterne udleveret, og du skal så selv analysere og perspektivere dem.</a:t>
            </a:r>
          </a:p>
        </p:txBody>
      </p:sp>
    </p:spTree>
    <p:extLst>
      <p:ext uri="{BB962C8B-B14F-4D97-AF65-F5344CB8AC3E}">
        <p14:creationId xmlns:p14="http://schemas.microsoft.com/office/powerpoint/2010/main" val="285854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56873-397C-2CB9-61CF-2790E2BC4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Georgia" panose="02040502050405020303" pitchFamily="18" charset="0"/>
              </a:rPr>
              <a:t>Hvordan forløber eksamen?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F6DE1D5-183F-9CAA-DEC6-0891632AF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da-DK" b="1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Trækning 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af eksamensopgave og udlevering af eksamensmaterialet. Aflevering af mobiltelefon.</a:t>
            </a:r>
          </a:p>
          <a:p>
            <a:pPr marL="0" indent="0" algn="l">
              <a:buNone/>
            </a:pPr>
            <a:endParaRPr lang="da-DK" b="1" i="0" dirty="0">
              <a:solidFill>
                <a:srgbClr val="1A242E"/>
              </a:solidFill>
              <a:effectLst/>
              <a:latin typeface="Georgia" panose="02040502050405020303" pitchFamily="18" charset="0"/>
            </a:endParaRPr>
          </a:p>
          <a:p>
            <a:pPr marL="0" indent="0" algn="l">
              <a:buNone/>
            </a:pPr>
            <a:r>
              <a:rPr lang="da-DK" b="1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1 times forberedelse</a:t>
            </a:r>
            <a:r>
              <a:rPr lang="da-DK" dirty="0">
                <a:solidFill>
                  <a:srgbClr val="1A242E"/>
                </a:solidFill>
                <a:latin typeface="Georgia" panose="02040502050405020303" pitchFamily="18" charset="0"/>
              </a:rPr>
              <a:t>. Du skal selv medbringe dine bøger og kopierede materialer og noter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. Du må ikke bruge internet - så medbring downloadede printede noter. </a:t>
            </a:r>
          </a:p>
          <a:p>
            <a:pPr marL="0" indent="0" algn="l">
              <a:buNone/>
            </a:pPr>
            <a:endParaRPr lang="da-DK" b="1" i="0" dirty="0">
              <a:solidFill>
                <a:srgbClr val="1A242E"/>
              </a:solidFill>
              <a:effectLst/>
              <a:latin typeface="Georgia" panose="02040502050405020303" pitchFamily="18" charset="0"/>
            </a:endParaRPr>
          </a:p>
          <a:p>
            <a:pPr marL="0" indent="0" algn="l">
              <a:buNone/>
            </a:pPr>
            <a:r>
              <a:rPr lang="da-DK" b="1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Ca. 25 minutters eksamination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, hvor du analyserer eksamensmaterialet. Eksamen er en </a:t>
            </a:r>
            <a:r>
              <a:rPr lang="da-DK" b="1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samtale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 om eksamensmaterialet og pensum. Ca. 20 minutter går med samtale om basisteksten. Derefter 5 minutter til enten perspektivtekst eller de to monumenter. MEDBRING ALDRIG COMPUTER TIL MUNDTLIG EKSAMEN!!!</a:t>
            </a:r>
          </a:p>
          <a:p>
            <a:pPr marL="0" indent="0" algn="l">
              <a:buNone/>
            </a:pPr>
            <a:endParaRPr lang="da-DK" b="1" i="0" dirty="0">
              <a:solidFill>
                <a:srgbClr val="1A242E"/>
              </a:solidFill>
              <a:effectLst/>
              <a:latin typeface="Georgia" panose="02040502050405020303" pitchFamily="18" charset="0"/>
            </a:endParaRPr>
          </a:p>
          <a:p>
            <a:pPr marL="0" indent="0" algn="l">
              <a:buNone/>
            </a:pPr>
            <a:r>
              <a:rPr lang="da-DK" b="1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Ca. 5 minutters votering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, hvorefter du får din karakter.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3683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45FAD-CFB3-0A0E-6E0F-537555AF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Georgia" panose="02040502050405020303" pitchFamily="18" charset="0"/>
              </a:rPr>
              <a:t>Hvad skal jeg lave i forberedelsen?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00BD1D-FBD1-9090-2255-23AA6FCB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Du har 60 minutters forberedelsestid til din eksamen. På den tid skal du arbejde med det materiale, du har trukket. Du skal: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>
                <a:latin typeface="Georgia" panose="02040502050405020303" pitchFamily="18" charset="0"/>
              </a:rPr>
              <a:t>Analysere den antikke basistekst (det vigtigste).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>
                <a:latin typeface="Georgia" panose="02040502050405020303" pitchFamily="18" charset="0"/>
              </a:rPr>
              <a:t>Behandle det perspektiverende materiale. </a:t>
            </a:r>
            <a:r>
              <a:rPr lang="da-DK" dirty="0" err="1">
                <a:latin typeface="Georgia" panose="02040502050405020303" pitchFamily="18" charset="0"/>
              </a:rPr>
              <a:t>Dvs</a:t>
            </a:r>
            <a:r>
              <a:rPr lang="da-DK" dirty="0">
                <a:latin typeface="Georgia" panose="02040502050405020303" pitchFamily="18" charset="0"/>
              </a:rPr>
              <a:t>:</a:t>
            </a:r>
          </a:p>
          <a:p>
            <a:pPr lvl="1"/>
            <a:r>
              <a:rPr lang="da-DK" dirty="0">
                <a:latin typeface="Georgia" panose="02040502050405020303" pitchFamily="18" charset="0"/>
              </a:rPr>
              <a:t>Enten bruge en efterantik tekst til at sætte den antikke basistekst i kulturhistorisk perspektiv.</a:t>
            </a:r>
          </a:p>
          <a:p>
            <a:pPr lvl="1"/>
            <a:r>
              <a:rPr lang="da-DK" dirty="0">
                <a:latin typeface="Georgia" panose="02040502050405020303" pitchFamily="18" charset="0"/>
              </a:rPr>
              <a:t>Eller analysere en antik skulptur og perspektivere det vha. en efterantik skulptur.</a:t>
            </a:r>
          </a:p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3. Lave en disposition for dit oplæg til selve eksaminationen</a:t>
            </a:r>
          </a:p>
        </p:txBody>
      </p:sp>
    </p:spTree>
    <p:extLst>
      <p:ext uri="{BB962C8B-B14F-4D97-AF65-F5344CB8AC3E}">
        <p14:creationId xmlns:p14="http://schemas.microsoft.com/office/powerpoint/2010/main" val="182387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35DBCC-2C85-2E3C-C534-4C8804D67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Georgia" panose="02040502050405020303" pitchFamily="18" charset="0"/>
              </a:rPr>
              <a:t>Forløbet af eksaminationen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057157-01A6-8B3E-2A7C-1D13C9CDC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Du præsenterer den del af dit oplæg, som handler om den antikke basistekst. (ca. 8 min.)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Du har en samtale med </a:t>
            </a:r>
            <a:r>
              <a:rPr lang="da-DK" dirty="0">
                <a:solidFill>
                  <a:srgbClr val="1A242E"/>
                </a:solidFill>
                <a:latin typeface="Georgia" panose="02040502050405020303" pitchFamily="18" charset="0"/>
              </a:rPr>
              <a:t>mig (og måske censor) 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om teksten og temaer fra undervisningen. (ca. 8-10 min.)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Du præsenterer den del af dit oplæg, som handler om den perspektiverende tekst eller </a:t>
            </a:r>
            <a:r>
              <a:rPr lang="da-DK" dirty="0">
                <a:solidFill>
                  <a:srgbClr val="1A242E"/>
                </a:solidFill>
                <a:latin typeface="Georgia" panose="02040502050405020303" pitchFamily="18" charset="0"/>
              </a:rPr>
              <a:t>skulpturerne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  (3-5 min)</a:t>
            </a:r>
          </a:p>
          <a:p>
            <a:pPr algn="l">
              <a:buFont typeface="+mj-lt"/>
              <a:buAutoNum type="arabicPeriod"/>
            </a:pPr>
            <a:r>
              <a:rPr lang="da-DK" dirty="0">
                <a:solidFill>
                  <a:srgbClr val="1A242E"/>
                </a:solidFill>
                <a:latin typeface="Georgia" panose="02040502050405020303" pitchFamily="18" charset="0"/>
              </a:rPr>
              <a:t> Jeg</a:t>
            </a: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 stiller uddybende og afsluttende spørgsmål om perspektivmaterialet. (ca. 2 min.)</a:t>
            </a:r>
          </a:p>
          <a:p>
            <a:pPr marL="0" indent="0" algn="l">
              <a:buNone/>
            </a:pPr>
            <a:endParaRPr lang="da-DK" b="0" i="0" dirty="0">
              <a:solidFill>
                <a:srgbClr val="1A242E"/>
              </a:solidFill>
              <a:effectLst/>
              <a:latin typeface="Georgia" panose="02040502050405020303" pitchFamily="18" charset="0"/>
            </a:endParaRPr>
          </a:p>
          <a:p>
            <a:pPr marL="0" indent="0" algn="l">
              <a:buNone/>
            </a:pPr>
            <a:r>
              <a:rPr lang="da-DK" b="0" i="0" dirty="0">
                <a:solidFill>
                  <a:srgbClr val="1A242E"/>
                </a:solidFill>
                <a:effectLst/>
                <a:latin typeface="Georgia" panose="02040502050405020303" pitchFamily="18" charset="0"/>
              </a:rPr>
              <a:t>NB: Hvis jeg afbryder dig undervejs i dit oplæg, skal du ikke blive urolig. Det er helt normalt. Eksamen er en samtale. </a:t>
            </a:r>
          </a:p>
          <a:p>
            <a:pPr marL="0" indent="0" algn="l">
              <a:buNone/>
            </a:pPr>
            <a:r>
              <a:rPr lang="da-DK" dirty="0">
                <a:solidFill>
                  <a:srgbClr val="1A242E"/>
                </a:solidFill>
                <a:latin typeface="Georgia" panose="02040502050405020303" pitchFamily="18" charset="0"/>
              </a:rPr>
              <a:t>Medbring ALDRIG en computer til eksamensbordet.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8182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286E0-0B83-C284-DAA8-EB1ACD2B5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Bedømmelse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8C631-F568-4E49-821C-8347B4A63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7196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dirty="0">
                <a:latin typeface="Georgia" panose="02040502050405020303" pitchFamily="18" charset="0"/>
              </a:rPr>
              <a:t>Ved karaktergivningen bedømmes din evne til:</a:t>
            </a:r>
          </a:p>
          <a:p>
            <a:pPr marL="457200" lvl="1" indent="0">
              <a:buNone/>
            </a:pPr>
            <a:b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  <a:t>- at analysere tekststykket i væsentlige enkeltheder (nærlæsning).</a:t>
            </a:r>
          </a:p>
          <a:p>
            <a:pPr marL="457200" lvl="1" indent="0">
              <a:buNone/>
            </a:pPr>
            <a:b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  <a:t>- at samle tekstens enkelte udsagn til en sammenhængende forståelse af tekststykket (fortolke tekststykkets tema)</a:t>
            </a:r>
          </a:p>
          <a:p>
            <a:pPr marL="457200" lvl="1" indent="0">
              <a:buNone/>
            </a:pPr>
            <a:b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  <a:t>- at gøre rede for tekststykkets sammenhæng med værk, genre og forfatterskab og perspektivere til andre dele af det behandlede stof og derved vise overblik over pensum.</a:t>
            </a:r>
          </a:p>
          <a:p>
            <a:pPr marL="457200" lvl="1" indent="0">
              <a:buNone/>
            </a:pPr>
            <a:b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da-DK" dirty="0">
                <a:solidFill>
                  <a:srgbClr val="FF0000"/>
                </a:solidFill>
                <a:latin typeface="Georgia" panose="02040502050405020303" pitchFamily="18" charset="0"/>
              </a:rPr>
              <a:t>- at sætte teksten ind i et virkningshistorisk perspektiv og/eller at vise, hvorledes teksten kan nuancere, perspektivere og uddybe en moderne problemstilling.</a:t>
            </a:r>
          </a:p>
          <a:p>
            <a:pPr marL="457200" lvl="1" indent="0">
              <a:buNone/>
            </a:pPr>
            <a:br>
              <a:rPr lang="da-DK" dirty="0">
                <a:latin typeface="Georgia" panose="02040502050405020303" pitchFamily="18" charset="0"/>
              </a:rPr>
            </a:br>
            <a:r>
              <a:rPr lang="da-DK" dirty="0">
                <a:latin typeface="Georgia" panose="02040502050405020303" pitchFamily="18" charset="0"/>
              </a:rPr>
              <a:t>- at udnytte perspektivteksten til at sætte den antikke eksamenstekst eller temaer fra undervisningen i et kulturhistorisk perspektiv</a:t>
            </a:r>
          </a:p>
          <a:p>
            <a:pPr marL="457200" lvl="1" indent="0">
              <a:buNone/>
            </a:pPr>
            <a:br>
              <a:rPr lang="da-DK" dirty="0">
                <a:latin typeface="Georgia" panose="02040502050405020303" pitchFamily="18" charset="0"/>
              </a:rPr>
            </a:br>
            <a:r>
              <a:rPr lang="da-DK" dirty="0">
                <a:latin typeface="Georgia" panose="02040502050405020303" pitchFamily="18" charset="0"/>
              </a:rPr>
              <a:t>- at beskrive monumentet og udnytte beskrivelsen i en datering og en fortolkning af monumentet</a:t>
            </a:r>
          </a:p>
          <a:p>
            <a:pPr marL="457200" lvl="1" indent="0">
              <a:buNone/>
            </a:pPr>
            <a:br>
              <a:rPr lang="da-DK" dirty="0">
                <a:latin typeface="Georgia" panose="02040502050405020303" pitchFamily="18" charset="0"/>
              </a:rPr>
            </a:br>
            <a:r>
              <a:rPr lang="da-DK" dirty="0">
                <a:latin typeface="Georgia" panose="02040502050405020303" pitchFamily="18" charset="0"/>
              </a:rPr>
              <a:t>- at udnytte perspektiverende monumenter til at vise, hvorledes det antikke formsprog udnyttes i senere perioders kunst og arkitektur</a:t>
            </a:r>
          </a:p>
        </p:txBody>
      </p:sp>
    </p:spTree>
    <p:extLst>
      <p:ext uri="{BB962C8B-B14F-4D97-AF65-F5344CB8AC3E}">
        <p14:creationId xmlns:p14="http://schemas.microsoft.com/office/powerpoint/2010/main" val="31689714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TM10001114[[fn=Galleri]]</Template>
  <TotalTime>88</TotalTime>
  <Words>607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Georgia</vt:lpstr>
      <vt:lpstr>Gill Sans MT</vt:lpstr>
      <vt:lpstr>Galleri</vt:lpstr>
      <vt:lpstr>Eksamen i oldtidskundskab</vt:lpstr>
      <vt:lpstr>Hvordan skal jeg forberede mig i læseferien?</vt:lpstr>
      <vt:lpstr>Eksamensmaterialet</vt:lpstr>
      <vt:lpstr>Hvordan forløber eksamen?</vt:lpstr>
      <vt:lpstr>Hvad skal jeg lave i forberedelsen?</vt:lpstr>
      <vt:lpstr>Forløbet af eksaminationen</vt:lpstr>
      <vt:lpstr>Bedømmelse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Eksamen i oldtidskundskab</dc:title>
  <dc:creator>Anne Sofie Rechnagel Szulevicz</dc:creator>
  <cp:lastModifiedBy>Anne Sofie Rechnagel Szulevicz</cp:lastModifiedBy>
  <cp:revision>3</cp:revision>
  <dcterms:created xsi:type="dcterms:W3CDTF">2022-05-23T07:08:48Z</dcterms:created>
  <dcterms:modified xsi:type="dcterms:W3CDTF">2026-05-02T15:32:28Z</dcterms:modified>
</cp:coreProperties>
</file>