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8" r:id="rId4"/>
    <p:sldId id="260" r:id="rId5"/>
    <p:sldId id="261" r:id="rId6"/>
    <p:sldId id="262" r:id="rId7"/>
    <p:sldId id="263" r:id="rId8"/>
    <p:sldId id="264" r:id="rId9"/>
    <p:sldId id="265" r:id="rId10"/>
    <p:sldId id="269" r:id="rId11"/>
    <p:sldId id="270" r:id="rId12"/>
    <p:sldId id="271" r:id="rId13"/>
    <p:sldId id="266" r:id="rId14"/>
    <p:sldId id="267"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5AB5C-1901-F91F-ADF8-FF77579A64B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C3039BE-AC0F-BAEC-106D-C522E0049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F3BC359-6BC6-6A8D-A937-AD52D58AA297}"/>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5" name="Pladsholder til sidefod 4">
            <a:extLst>
              <a:ext uri="{FF2B5EF4-FFF2-40B4-BE49-F238E27FC236}">
                <a16:creationId xmlns:a16="http://schemas.microsoft.com/office/drawing/2014/main" id="{975D2991-3FC7-13AB-B0CD-94481703183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699EB00-ED37-DE38-5655-CD66476AE30A}"/>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332337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8EB69-79E3-1D2F-2EA4-7A5E06ACCDA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AB0A7FC-D868-18EB-F4FC-716F4781DF2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70B1779-F99D-879C-504B-23F8B9486A5B}"/>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5" name="Pladsholder til sidefod 4">
            <a:extLst>
              <a:ext uri="{FF2B5EF4-FFF2-40B4-BE49-F238E27FC236}">
                <a16:creationId xmlns:a16="http://schemas.microsoft.com/office/drawing/2014/main" id="{0DE815F2-3E06-B46B-9744-604399DDE9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5BCBF4-4647-75DA-6B53-65C222A88BA0}"/>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120231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06BF83C-39BE-0D57-9306-12B8ACDF8D5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67896C4-5060-0044-D889-928C157208F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3DF5E9B-7384-EF46-3873-4F3CF3604E7E}"/>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5" name="Pladsholder til sidefod 4">
            <a:extLst>
              <a:ext uri="{FF2B5EF4-FFF2-40B4-BE49-F238E27FC236}">
                <a16:creationId xmlns:a16="http://schemas.microsoft.com/office/drawing/2014/main" id="{0B719B0C-80C8-C746-4BE4-2C66F654778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B241CBD-F8DA-EA42-70F5-0DEF999761A4}"/>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331608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C4515-A736-009E-D1AE-328767CB268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C9C6C36-EDD1-62FD-0BA9-629F5EB6499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D218651-62CD-424E-96FA-E2880B8B4B00}"/>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5" name="Pladsholder til sidefod 4">
            <a:extLst>
              <a:ext uri="{FF2B5EF4-FFF2-40B4-BE49-F238E27FC236}">
                <a16:creationId xmlns:a16="http://schemas.microsoft.com/office/drawing/2014/main" id="{C1749E6A-B243-617D-9192-EA7BDE94154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A4CAB46-632D-45D5-AA18-9182B1A337AD}"/>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251397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6795-66D0-DBE4-0095-13666FCEC53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137504A-F160-C55A-411E-4A9F3375A8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F472B5C-CF59-2816-895B-088F1096D5B8}"/>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5" name="Pladsholder til sidefod 4">
            <a:extLst>
              <a:ext uri="{FF2B5EF4-FFF2-40B4-BE49-F238E27FC236}">
                <a16:creationId xmlns:a16="http://schemas.microsoft.com/office/drawing/2014/main" id="{2487A882-EEC2-FC96-659F-798CAFA470B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0FCB231-9ACE-82BF-40A2-D0CDE7F7CB67}"/>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130407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BAEB4-D37E-87FF-33E4-6BE3B98864C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4FD5C46-CE21-B7E3-00E9-BC66AA0A74E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934C6DE-90C4-1CF2-E2E1-7D5EBD810D2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F4ECA74-A295-330D-7CA6-2899255DFA35}"/>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6" name="Pladsholder til sidefod 5">
            <a:extLst>
              <a:ext uri="{FF2B5EF4-FFF2-40B4-BE49-F238E27FC236}">
                <a16:creationId xmlns:a16="http://schemas.microsoft.com/office/drawing/2014/main" id="{EA3C58AB-B7D7-51EF-1885-BA864E5E14A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66C7DE3-DF22-365D-8AA1-387F41239A63}"/>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89638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8D75E-0A19-D97A-4567-B296F989D80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5731C99-E1ED-C9AC-06CB-53BDADB49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4306D39-FE77-0B3C-F47C-197DC013D2F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5D33A77-63BD-11CD-60D4-FCB4F0430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FE08C90-86C2-F602-BC82-EC32ADF304A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C77A975-5B6B-52B3-C17F-EDBB81DABAC2}"/>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8" name="Pladsholder til sidefod 7">
            <a:extLst>
              <a:ext uri="{FF2B5EF4-FFF2-40B4-BE49-F238E27FC236}">
                <a16:creationId xmlns:a16="http://schemas.microsoft.com/office/drawing/2014/main" id="{1E4B21EB-A7A3-4A36-0480-7F0BDDAD385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27F6420-4E3C-7F16-E382-00494D4A6D25}"/>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211926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8375C-BFB6-3D33-F97A-C89DA1D1A05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E264E94-5853-1DA4-1664-2019F7E1A4C3}"/>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4" name="Pladsholder til sidefod 3">
            <a:extLst>
              <a:ext uri="{FF2B5EF4-FFF2-40B4-BE49-F238E27FC236}">
                <a16:creationId xmlns:a16="http://schemas.microsoft.com/office/drawing/2014/main" id="{F572040E-AD56-80A8-F149-DAAE9869226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468402F-755E-128A-5DA3-F0DAC6C93091}"/>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306107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9B377D5-6890-98DB-B46B-8F8EE05C85BA}"/>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3" name="Pladsholder til sidefod 2">
            <a:extLst>
              <a:ext uri="{FF2B5EF4-FFF2-40B4-BE49-F238E27FC236}">
                <a16:creationId xmlns:a16="http://schemas.microsoft.com/office/drawing/2014/main" id="{4743731A-1A24-91C6-A101-2517049C3A4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8A2A799-802C-679E-4CD5-E783C34F6F5C}"/>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174223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11C4C-6193-9E80-1EB2-A3F7164E250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F254408-A4E9-3F39-6C3E-BEF029FAA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0B10FA1-BC25-95D2-B493-C11DC3442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5F4B963-E900-F48D-C3EB-5E65DA1544C1}"/>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6" name="Pladsholder til sidefod 5">
            <a:extLst>
              <a:ext uri="{FF2B5EF4-FFF2-40B4-BE49-F238E27FC236}">
                <a16:creationId xmlns:a16="http://schemas.microsoft.com/office/drawing/2014/main" id="{3B8BD136-A07E-C63E-DF15-3362BE189B6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C4C6F3F-E15F-2E72-2734-848BA92405AA}"/>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10095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0CAE4-059A-9344-5320-5B09BC50002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A2C8B47-9AE2-8B10-2ED4-0F7580F0A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6445E5B-B0E1-1F02-27ED-A5CBB9827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5938AEB-7E7A-D886-DD0D-532A1C1A0633}"/>
              </a:ext>
            </a:extLst>
          </p:cNvPr>
          <p:cNvSpPr>
            <a:spLocks noGrp="1"/>
          </p:cNvSpPr>
          <p:nvPr>
            <p:ph type="dt" sz="half" idx="10"/>
          </p:nvPr>
        </p:nvSpPr>
        <p:spPr/>
        <p:txBody>
          <a:bodyPr/>
          <a:lstStyle/>
          <a:p>
            <a:fld id="{F4EC030E-67AE-472C-A414-3ADA6CBD0767}" type="datetimeFigureOut">
              <a:rPr lang="da-DK" smtClean="0"/>
              <a:t>29-04-2026</a:t>
            </a:fld>
            <a:endParaRPr lang="da-DK"/>
          </a:p>
        </p:txBody>
      </p:sp>
      <p:sp>
        <p:nvSpPr>
          <p:cNvPr id="6" name="Pladsholder til sidefod 5">
            <a:extLst>
              <a:ext uri="{FF2B5EF4-FFF2-40B4-BE49-F238E27FC236}">
                <a16:creationId xmlns:a16="http://schemas.microsoft.com/office/drawing/2014/main" id="{3C992F6B-197F-AC8D-23F5-166B3D071EB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2BC6763-4524-B228-87CB-C6D316D6C0E7}"/>
              </a:ext>
            </a:extLst>
          </p:cNvPr>
          <p:cNvSpPr>
            <a:spLocks noGrp="1"/>
          </p:cNvSpPr>
          <p:nvPr>
            <p:ph type="sldNum" sz="quarter" idx="12"/>
          </p:nvPr>
        </p:nvSpPr>
        <p:spPr/>
        <p:txBody>
          <a:bodyPr/>
          <a:lstStyle/>
          <a:p>
            <a:fld id="{103E5643-FD60-4A84-9CBB-F7E1B1E18DBC}" type="slidenum">
              <a:rPr lang="da-DK" smtClean="0"/>
              <a:t>‹nr.›</a:t>
            </a:fld>
            <a:endParaRPr lang="da-DK"/>
          </a:p>
        </p:txBody>
      </p:sp>
    </p:spTree>
    <p:extLst>
      <p:ext uri="{BB962C8B-B14F-4D97-AF65-F5344CB8AC3E}">
        <p14:creationId xmlns:p14="http://schemas.microsoft.com/office/powerpoint/2010/main" val="192353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149D20B-3EF3-8AC6-3FFC-24F004CB5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F4C1602-DA02-A69E-6680-B6913CA74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60B8827-6447-8575-64A6-9B163CA75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EC030E-67AE-472C-A414-3ADA6CBD0767}" type="datetimeFigureOut">
              <a:rPr lang="da-DK" smtClean="0"/>
              <a:t>29-04-2026</a:t>
            </a:fld>
            <a:endParaRPr lang="da-DK"/>
          </a:p>
        </p:txBody>
      </p:sp>
      <p:sp>
        <p:nvSpPr>
          <p:cNvPr id="5" name="Pladsholder til sidefod 4">
            <a:extLst>
              <a:ext uri="{FF2B5EF4-FFF2-40B4-BE49-F238E27FC236}">
                <a16:creationId xmlns:a16="http://schemas.microsoft.com/office/drawing/2014/main" id="{4A65B419-92DD-413C-D33A-78B9725A9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F5C9BC9D-2E43-0416-24E1-C6BC8141F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3E5643-FD60-4A84-9CBB-F7E1B1E18DBC}" type="slidenum">
              <a:rPr lang="da-DK" smtClean="0"/>
              <a:t>‹nr.›</a:t>
            </a:fld>
            <a:endParaRPr lang="da-DK"/>
          </a:p>
        </p:txBody>
      </p:sp>
    </p:spTree>
    <p:extLst>
      <p:ext uri="{BB962C8B-B14F-4D97-AF65-F5344CB8AC3E}">
        <p14:creationId xmlns:p14="http://schemas.microsoft.com/office/powerpoint/2010/main" val="385782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E404274-82A5-3E9E-8E52-3B46E1872680}"/>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a:solidFill>
                  <a:srgbClr val="FFFFFF"/>
                </a:solidFill>
                <a:latin typeface="+mj-lt"/>
                <a:ea typeface="+mj-ea"/>
                <a:cs typeface="+mj-cs"/>
              </a:rPr>
              <a:t>Verdensbilledet</a:t>
            </a:r>
            <a:br>
              <a:rPr lang="en-US" sz="4800" kern="1200">
                <a:solidFill>
                  <a:srgbClr val="FFFFFF"/>
                </a:solidFill>
                <a:latin typeface="+mj-lt"/>
                <a:ea typeface="+mj-ea"/>
                <a:cs typeface="+mj-cs"/>
              </a:rPr>
            </a:br>
            <a:r>
              <a:rPr lang="en-US" sz="4800" kern="1200">
                <a:solidFill>
                  <a:srgbClr val="FFFFFF"/>
                </a:solidFill>
                <a:latin typeface="+mj-lt"/>
                <a:ea typeface="+mj-ea"/>
                <a:cs typeface="+mj-cs"/>
              </a:rPr>
              <a:t>i dag</a:t>
            </a:r>
          </a:p>
        </p:txBody>
      </p:sp>
    </p:spTree>
    <p:extLst>
      <p:ext uri="{BB962C8B-B14F-4D97-AF65-F5344CB8AC3E}">
        <p14:creationId xmlns:p14="http://schemas.microsoft.com/office/powerpoint/2010/main" val="395607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1CBF5223-BCA0-497E-9924-0AF6F57A04F2}"/>
              </a:ext>
            </a:extLst>
          </p:cNvPr>
          <p:cNvPicPr>
            <a:picLocks noChangeAspect="1"/>
          </p:cNvPicPr>
          <p:nvPr/>
        </p:nvPicPr>
        <p:blipFill>
          <a:blip r:embed="rId2"/>
          <a:stretch>
            <a:fillRect/>
          </a:stretch>
        </p:blipFill>
        <p:spPr>
          <a:xfrm>
            <a:off x="2515517" y="457200"/>
            <a:ext cx="7160965" cy="5943600"/>
          </a:xfrm>
          <a:prstGeom prst="rect">
            <a:avLst/>
          </a:prstGeom>
        </p:spPr>
      </p:pic>
    </p:spTree>
    <p:extLst>
      <p:ext uri="{BB962C8B-B14F-4D97-AF65-F5344CB8AC3E}">
        <p14:creationId xmlns:p14="http://schemas.microsoft.com/office/powerpoint/2010/main" val="563683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63339ADC-EE53-AEE3-39DD-1BE1E8DEFBF0}"/>
              </a:ext>
            </a:extLst>
          </p:cNvPr>
          <p:cNvPicPr>
            <a:picLocks noChangeAspect="1"/>
          </p:cNvPicPr>
          <p:nvPr/>
        </p:nvPicPr>
        <p:blipFill>
          <a:blip r:embed="rId2"/>
          <a:stretch>
            <a:fillRect/>
          </a:stretch>
        </p:blipFill>
        <p:spPr>
          <a:xfrm>
            <a:off x="3094181" y="457200"/>
            <a:ext cx="6003637" cy="5943600"/>
          </a:xfrm>
          <a:prstGeom prst="rect">
            <a:avLst/>
          </a:prstGeom>
        </p:spPr>
      </p:pic>
    </p:spTree>
    <p:extLst>
      <p:ext uri="{BB962C8B-B14F-4D97-AF65-F5344CB8AC3E}">
        <p14:creationId xmlns:p14="http://schemas.microsoft.com/office/powerpoint/2010/main" val="18622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0102B499-D9CE-EADB-3EF4-D768DD3B4480}"/>
              </a:ext>
            </a:extLst>
          </p:cNvPr>
          <p:cNvPicPr>
            <a:picLocks noChangeAspect="1"/>
          </p:cNvPicPr>
          <p:nvPr/>
        </p:nvPicPr>
        <p:blipFill>
          <a:blip r:embed="rId2"/>
          <a:stretch>
            <a:fillRect/>
          </a:stretch>
        </p:blipFill>
        <p:spPr>
          <a:xfrm>
            <a:off x="1524000" y="457200"/>
            <a:ext cx="9143999" cy="5943600"/>
          </a:xfrm>
          <a:prstGeom prst="rect">
            <a:avLst/>
          </a:prstGeom>
        </p:spPr>
      </p:pic>
    </p:spTree>
    <p:extLst>
      <p:ext uri="{BB962C8B-B14F-4D97-AF65-F5344CB8AC3E}">
        <p14:creationId xmlns:p14="http://schemas.microsoft.com/office/powerpoint/2010/main" val="239498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EE6E9401-6E94-594A-69CB-A37943FE783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Hubbles lov</a:t>
            </a:r>
          </a:p>
        </p:txBody>
      </p:sp>
      <p:pic>
        <p:nvPicPr>
          <p:cNvPr id="4" name="Billede 3">
            <a:extLst>
              <a:ext uri="{FF2B5EF4-FFF2-40B4-BE49-F238E27FC236}">
                <a16:creationId xmlns:a16="http://schemas.microsoft.com/office/drawing/2014/main" id="{95C91544-2A3C-0DB1-790E-F5D016AC9A7D}"/>
              </a:ext>
            </a:extLst>
          </p:cNvPr>
          <p:cNvPicPr>
            <a:picLocks noChangeAspect="1"/>
          </p:cNvPicPr>
          <p:nvPr/>
        </p:nvPicPr>
        <p:blipFill>
          <a:blip r:embed="rId2"/>
          <a:stretch>
            <a:fillRect/>
          </a:stretch>
        </p:blipFill>
        <p:spPr>
          <a:xfrm>
            <a:off x="4502428" y="863859"/>
            <a:ext cx="7225748" cy="5130281"/>
          </a:xfrm>
          <a:prstGeom prst="rect">
            <a:avLst/>
          </a:prstGeom>
        </p:spPr>
      </p:pic>
    </p:spTree>
    <p:extLst>
      <p:ext uri="{BB962C8B-B14F-4D97-AF65-F5344CB8AC3E}">
        <p14:creationId xmlns:p14="http://schemas.microsoft.com/office/powerpoint/2010/main" val="423458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F3972F7-B96F-B1C9-A9F4-D629FA5442A0}"/>
              </a:ext>
            </a:extLst>
          </p:cNvPr>
          <p:cNvSpPr>
            <a:spLocks noGrp="1"/>
          </p:cNvSpPr>
          <p:nvPr>
            <p:ph type="title"/>
          </p:nvPr>
        </p:nvSpPr>
        <p:spPr>
          <a:xfrm>
            <a:off x="4162567" y="818984"/>
            <a:ext cx="6714699" cy="5059302"/>
          </a:xfrm>
        </p:spPr>
        <p:txBody>
          <a:bodyPr vert="horz" lIns="91440" tIns="45720" rIns="91440" bIns="45720" rtlCol="0" anchor="b">
            <a:normAutofit fontScale="90000"/>
          </a:bodyPr>
          <a:lstStyle/>
          <a:p>
            <a:r>
              <a:rPr lang="en-US" sz="3600" kern="1200" dirty="0">
                <a:solidFill>
                  <a:srgbClr val="FFFFFF"/>
                </a:solidFill>
                <a:latin typeface="+mj-lt"/>
                <a:ea typeface="+mj-ea"/>
                <a:cs typeface="+mj-cs"/>
              </a:rPr>
              <a:t>Edwin Hubble (1889–1953). </a:t>
            </a:r>
            <a:br>
              <a:rPr lang="en-US" sz="1900" kern="1200" dirty="0">
                <a:solidFill>
                  <a:srgbClr val="FFFFFF"/>
                </a:solidFill>
                <a:latin typeface="+mj-lt"/>
                <a:ea typeface="+mj-ea"/>
                <a:cs typeface="+mj-cs"/>
              </a:rPr>
            </a:br>
            <a:r>
              <a:rPr lang="en-US" sz="2700" kern="1200" dirty="0">
                <a:solidFill>
                  <a:srgbClr val="FFFFFF"/>
                </a:solidFill>
                <a:latin typeface="+mj-lt"/>
                <a:ea typeface="+mj-ea"/>
                <a:cs typeface="+mj-cs"/>
              </a:rPr>
              <a:t>I 1929 </a:t>
            </a:r>
            <a:r>
              <a:rPr lang="en-US" sz="2700" kern="1200" dirty="0" err="1">
                <a:solidFill>
                  <a:srgbClr val="FFFFFF"/>
                </a:solidFill>
                <a:latin typeface="+mj-lt"/>
                <a:ea typeface="+mj-ea"/>
                <a:cs typeface="+mj-cs"/>
              </a:rPr>
              <a:t>viste</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han</a:t>
            </a:r>
            <a:r>
              <a:rPr lang="en-US" sz="2700" kern="1200" dirty="0">
                <a:solidFill>
                  <a:srgbClr val="FFFFFF"/>
                </a:solidFill>
                <a:latin typeface="+mj-lt"/>
                <a:ea typeface="+mj-ea"/>
                <a:cs typeface="+mj-cs"/>
              </a:rPr>
              <a:t>, at der var </a:t>
            </a:r>
            <a:r>
              <a:rPr lang="en-US" sz="2700" kern="1200" dirty="0" err="1">
                <a:solidFill>
                  <a:srgbClr val="FFFFFF"/>
                </a:solidFill>
                <a:latin typeface="+mj-lt"/>
                <a:ea typeface="+mj-ea"/>
                <a:cs typeface="+mj-cs"/>
              </a:rPr>
              <a:t>en</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nogenlunde</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lineær</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sammenhæng</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som</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i</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dag</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kaldes</a:t>
            </a:r>
            <a:r>
              <a:rPr lang="en-US" sz="2700" kern="1200" dirty="0">
                <a:solidFill>
                  <a:srgbClr val="FFFFFF"/>
                </a:solidFill>
                <a:latin typeface="+mj-lt"/>
                <a:ea typeface="+mj-ea"/>
                <a:cs typeface="+mj-cs"/>
              </a:rPr>
              <a:t> Hubbles </a:t>
            </a:r>
            <a:r>
              <a:rPr lang="en-US" sz="2700" kern="1200" dirty="0" err="1">
                <a:solidFill>
                  <a:srgbClr val="FFFFFF"/>
                </a:solidFill>
                <a:latin typeface="+mj-lt"/>
                <a:ea typeface="+mj-ea"/>
                <a:cs typeface="+mj-cs"/>
              </a:rPr>
              <a:t>lov</a:t>
            </a:r>
            <a:r>
              <a:rPr lang="en-US" sz="2700" kern="1200" dirty="0">
                <a:solidFill>
                  <a:srgbClr val="FFFFFF"/>
                </a:solidFill>
                <a:latin typeface="+mj-lt"/>
                <a:ea typeface="+mj-ea"/>
                <a:cs typeface="+mj-cs"/>
              </a:rPr>
              <a:t>: </a:t>
            </a:r>
            <a:br>
              <a:rPr lang="en-US" sz="2700" kern="1200" dirty="0">
                <a:solidFill>
                  <a:srgbClr val="FFFFFF"/>
                </a:solidFill>
                <a:latin typeface="+mj-lt"/>
                <a:ea typeface="+mj-ea"/>
                <a:cs typeface="+mj-cs"/>
              </a:rPr>
            </a:b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                                          v = H ⋅d  </a:t>
            </a:r>
            <a:br>
              <a:rPr lang="en-US" sz="2700" kern="1200" dirty="0">
                <a:solidFill>
                  <a:srgbClr val="FFFFFF"/>
                </a:solidFill>
                <a:latin typeface="+mj-lt"/>
                <a:ea typeface="+mj-ea"/>
                <a:cs typeface="+mj-cs"/>
              </a:rPr>
            </a:br>
            <a:br>
              <a:rPr lang="en-US" sz="2700" kern="1200" dirty="0">
                <a:solidFill>
                  <a:srgbClr val="FFFFFF"/>
                </a:solidFill>
                <a:latin typeface="+mj-lt"/>
                <a:ea typeface="+mj-ea"/>
                <a:cs typeface="+mj-cs"/>
              </a:rPr>
            </a:br>
            <a:r>
              <a:rPr lang="en-US" sz="2700" kern="1200" dirty="0" err="1">
                <a:solidFill>
                  <a:srgbClr val="FFFFFF"/>
                </a:solidFill>
                <a:latin typeface="+mj-lt"/>
                <a:ea typeface="+mj-ea"/>
                <a:cs typeface="+mj-cs"/>
              </a:rPr>
              <a:t>hvor</a:t>
            </a:r>
            <a:r>
              <a:rPr lang="en-US" sz="2700" kern="1200" dirty="0">
                <a:solidFill>
                  <a:srgbClr val="FFFFFF"/>
                </a:solidFill>
                <a:latin typeface="+mj-lt"/>
                <a:ea typeface="+mj-ea"/>
                <a:cs typeface="+mj-cs"/>
              </a:rPr>
              <a:t> v er </a:t>
            </a:r>
            <a:r>
              <a:rPr lang="en-US" sz="2700" kern="1200" dirty="0" err="1">
                <a:solidFill>
                  <a:srgbClr val="FFFFFF"/>
                </a:solidFill>
                <a:latin typeface="+mj-lt"/>
                <a:ea typeface="+mj-ea"/>
                <a:cs typeface="+mj-cs"/>
              </a:rPr>
              <a:t>hastigheden</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i</a:t>
            </a:r>
            <a:r>
              <a:rPr lang="en-US" sz="2700" kern="1200" dirty="0">
                <a:solidFill>
                  <a:srgbClr val="FFFFFF"/>
                </a:solidFill>
                <a:latin typeface="+mj-lt"/>
                <a:ea typeface="+mj-ea"/>
                <a:cs typeface="+mj-cs"/>
              </a:rPr>
              <a:t> km/s, </a:t>
            </a:r>
            <a:r>
              <a:rPr lang="en-US" sz="2700" kern="1200" dirty="0" err="1">
                <a:solidFill>
                  <a:srgbClr val="FFFFFF"/>
                </a:solidFill>
                <a:latin typeface="+mj-lt"/>
                <a:ea typeface="+mj-ea"/>
                <a:cs typeface="+mj-cs"/>
              </a:rPr>
              <a:t>og</a:t>
            </a:r>
            <a:r>
              <a:rPr lang="en-US" sz="2700" kern="1200" dirty="0">
                <a:solidFill>
                  <a:srgbClr val="FFFFFF"/>
                </a:solidFill>
                <a:latin typeface="+mj-lt"/>
                <a:ea typeface="+mj-ea"/>
                <a:cs typeface="+mj-cs"/>
              </a:rPr>
              <a:t> d er </a:t>
            </a:r>
            <a:r>
              <a:rPr lang="en-US" sz="2700" kern="1200" dirty="0" err="1">
                <a:solidFill>
                  <a:srgbClr val="FFFFFF"/>
                </a:solidFill>
                <a:latin typeface="+mj-lt"/>
                <a:ea typeface="+mj-ea"/>
                <a:cs typeface="+mj-cs"/>
              </a:rPr>
              <a:t>afstanden</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i</a:t>
            </a:r>
            <a:r>
              <a:rPr lang="en-US" sz="2700" kern="1200" dirty="0">
                <a:solidFill>
                  <a:srgbClr val="FFFFFF"/>
                </a:solidFill>
                <a:latin typeface="+mj-lt"/>
                <a:ea typeface="+mj-ea"/>
                <a:cs typeface="+mj-cs"/>
              </a:rPr>
              <a:t> Mpc (megaparsec). </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1 Mpc </a:t>
            </a:r>
            <a:r>
              <a:rPr lang="en-US" sz="2700" kern="1200" dirty="0" err="1">
                <a:solidFill>
                  <a:srgbClr val="FFFFFF"/>
                </a:solidFill>
                <a:latin typeface="+mj-lt"/>
                <a:ea typeface="+mj-ea"/>
                <a:cs typeface="+mj-cs"/>
              </a:rPr>
              <a:t>svarer</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til</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en</a:t>
            </a:r>
            <a:r>
              <a:rPr lang="en-US" sz="2700" kern="1200" dirty="0">
                <a:solidFill>
                  <a:srgbClr val="FFFFFF"/>
                </a:solidFill>
                <a:latin typeface="+mj-lt"/>
                <a:ea typeface="+mj-ea"/>
                <a:cs typeface="+mj-cs"/>
              </a:rPr>
              <a:t> million parsec, </a:t>
            </a:r>
            <a:r>
              <a:rPr lang="en-US" sz="2700" kern="1200" dirty="0" err="1">
                <a:solidFill>
                  <a:srgbClr val="FFFFFF"/>
                </a:solidFill>
                <a:latin typeface="+mj-lt"/>
                <a:ea typeface="+mj-ea"/>
                <a:cs typeface="+mj-cs"/>
              </a:rPr>
              <a:t>og</a:t>
            </a:r>
            <a:r>
              <a:rPr lang="en-US" sz="2700" kern="1200" dirty="0">
                <a:solidFill>
                  <a:srgbClr val="FFFFFF"/>
                </a:solidFill>
                <a:latin typeface="+mj-lt"/>
                <a:ea typeface="+mj-ea"/>
                <a:cs typeface="+mj-cs"/>
              </a:rPr>
              <a:t> 1 parsec er ca. 3,26 </a:t>
            </a:r>
            <a:r>
              <a:rPr lang="en-US" sz="2700" kern="1200" dirty="0" err="1">
                <a:solidFill>
                  <a:srgbClr val="FFFFFF"/>
                </a:solidFill>
                <a:latin typeface="+mj-lt"/>
                <a:ea typeface="+mj-ea"/>
                <a:cs typeface="+mj-cs"/>
              </a:rPr>
              <a:t>lysår</a:t>
            </a:r>
            <a:r>
              <a:rPr lang="en-US" sz="2700" kern="1200" dirty="0">
                <a:solidFill>
                  <a:srgbClr val="FFFFFF"/>
                </a:solidFill>
                <a:latin typeface="+mj-lt"/>
                <a:ea typeface="+mj-ea"/>
                <a:cs typeface="+mj-cs"/>
              </a:rPr>
              <a:t>. </a:t>
            </a:r>
            <a:br>
              <a:rPr lang="en-US" sz="2700" kern="1200" dirty="0">
                <a:solidFill>
                  <a:srgbClr val="FFFFFF"/>
                </a:solidFill>
                <a:latin typeface="+mj-lt"/>
                <a:ea typeface="+mj-ea"/>
                <a:cs typeface="+mj-cs"/>
              </a:rPr>
            </a:br>
            <a:r>
              <a:rPr lang="en-US" sz="2700" kern="1200" dirty="0" err="1">
                <a:solidFill>
                  <a:srgbClr val="FFFFFF"/>
                </a:solidFill>
                <a:latin typeface="+mj-lt"/>
                <a:ea typeface="+mj-ea"/>
                <a:cs typeface="+mj-cs"/>
              </a:rPr>
              <a:t>Hældningen</a:t>
            </a:r>
            <a:r>
              <a:rPr lang="en-US" sz="2700" kern="1200" dirty="0">
                <a:solidFill>
                  <a:srgbClr val="FFFFFF"/>
                </a:solidFill>
                <a:latin typeface="+mj-lt"/>
                <a:ea typeface="+mj-ea"/>
                <a:cs typeface="+mj-cs"/>
              </a:rPr>
              <a:t> H </a:t>
            </a:r>
            <a:r>
              <a:rPr lang="en-US" sz="2700" kern="1200" dirty="0" err="1">
                <a:solidFill>
                  <a:srgbClr val="FFFFFF"/>
                </a:solidFill>
                <a:latin typeface="+mj-lt"/>
                <a:ea typeface="+mj-ea"/>
                <a:cs typeface="+mj-cs"/>
              </a:rPr>
              <a:t>kaldes</a:t>
            </a:r>
            <a:r>
              <a:rPr lang="en-US" sz="2700" kern="1200" dirty="0">
                <a:solidFill>
                  <a:srgbClr val="FFFFFF"/>
                </a:solidFill>
                <a:latin typeface="+mj-lt"/>
                <a:ea typeface="+mj-ea"/>
                <a:cs typeface="+mj-cs"/>
              </a:rPr>
              <a:t> Hubble-</a:t>
            </a:r>
            <a:r>
              <a:rPr lang="en-US" sz="2700" kern="1200" dirty="0" err="1">
                <a:solidFill>
                  <a:srgbClr val="FFFFFF"/>
                </a:solidFill>
                <a:latin typeface="+mj-lt"/>
                <a:ea typeface="+mj-ea"/>
                <a:cs typeface="+mj-cs"/>
              </a:rPr>
              <a:t>konstanten</a:t>
            </a:r>
            <a:r>
              <a:rPr lang="en-US" sz="2700" kern="1200" dirty="0">
                <a:solidFill>
                  <a:srgbClr val="FFFFFF"/>
                </a:solidFill>
                <a:latin typeface="+mj-lt"/>
                <a:ea typeface="+mj-ea"/>
                <a:cs typeface="+mj-cs"/>
              </a:rPr>
              <a:t>. Den er dog </a:t>
            </a:r>
            <a:r>
              <a:rPr lang="en-US" sz="2700" kern="1200" dirty="0" err="1">
                <a:solidFill>
                  <a:srgbClr val="FFFFFF"/>
                </a:solidFill>
                <a:latin typeface="+mj-lt"/>
                <a:ea typeface="+mj-ea"/>
                <a:cs typeface="+mj-cs"/>
              </a:rPr>
              <a:t>ikke</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helt</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konstant</a:t>
            </a:r>
            <a:r>
              <a:rPr lang="en-US" sz="2700" kern="1200" dirty="0">
                <a:solidFill>
                  <a:srgbClr val="FFFFFF"/>
                </a:solidFill>
                <a:latin typeface="+mj-lt"/>
                <a:ea typeface="+mj-ea"/>
                <a:cs typeface="+mj-cs"/>
              </a:rPr>
              <a:t>, da den </a:t>
            </a:r>
            <a:r>
              <a:rPr lang="en-US" sz="2700" kern="1200" dirty="0" err="1">
                <a:solidFill>
                  <a:srgbClr val="FFFFFF"/>
                </a:solidFill>
                <a:latin typeface="+mj-lt"/>
                <a:ea typeface="+mj-ea"/>
                <a:cs typeface="+mj-cs"/>
              </a:rPr>
              <a:t>ændrer</a:t>
            </a:r>
            <a:r>
              <a:rPr lang="en-US" sz="2700" kern="1200" dirty="0">
                <a:solidFill>
                  <a:srgbClr val="FFFFFF"/>
                </a:solidFill>
                <a:latin typeface="+mj-lt"/>
                <a:ea typeface="+mj-ea"/>
                <a:cs typeface="+mj-cs"/>
              </a:rPr>
              <a:t> sig over </a:t>
            </a:r>
            <a:r>
              <a:rPr lang="en-US" sz="2700" kern="1200" dirty="0" err="1">
                <a:solidFill>
                  <a:srgbClr val="FFFFFF"/>
                </a:solidFill>
                <a:latin typeface="+mj-lt"/>
                <a:ea typeface="+mj-ea"/>
                <a:cs typeface="+mj-cs"/>
              </a:rPr>
              <a:t>tid</a:t>
            </a:r>
            <a:r>
              <a:rPr lang="en-US" sz="2700" kern="1200" dirty="0">
                <a:solidFill>
                  <a:srgbClr val="FFFFFF"/>
                </a:solidFill>
                <a:latin typeface="+mj-lt"/>
                <a:ea typeface="+mj-ea"/>
                <a:cs typeface="+mj-cs"/>
              </a:rPr>
              <a:t>. Den </a:t>
            </a:r>
            <a:r>
              <a:rPr lang="en-US" sz="2700" kern="1200" dirty="0" err="1">
                <a:solidFill>
                  <a:srgbClr val="FFFFFF"/>
                </a:solidFill>
                <a:latin typeface="+mj-lt"/>
                <a:ea typeface="+mj-ea"/>
                <a:cs typeface="+mj-cs"/>
              </a:rPr>
              <a:t>aktuelle</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værdi</a:t>
            </a:r>
            <a:r>
              <a:rPr lang="en-US" sz="2700" kern="1200" dirty="0">
                <a:solidFill>
                  <a:srgbClr val="FFFFFF"/>
                </a:solidFill>
                <a:latin typeface="+mj-lt"/>
                <a:ea typeface="+mj-ea"/>
                <a:cs typeface="+mj-cs"/>
              </a:rPr>
              <a:t> er </a:t>
            </a:r>
            <a:r>
              <a:rPr lang="en-US" sz="2700" kern="1200" dirty="0" err="1">
                <a:solidFill>
                  <a:srgbClr val="FFFFFF"/>
                </a:solidFill>
                <a:latin typeface="+mj-lt"/>
                <a:ea typeface="+mj-ea"/>
                <a:cs typeface="+mj-cs"/>
              </a:rPr>
              <a:t>cirka</a:t>
            </a:r>
            <a:r>
              <a:rPr lang="en-US" sz="2700" kern="1200" dirty="0">
                <a:solidFill>
                  <a:srgbClr val="FFFFFF"/>
                </a:solidFill>
                <a:latin typeface="+mj-lt"/>
                <a:ea typeface="+mj-ea"/>
                <a:cs typeface="+mj-cs"/>
              </a:rPr>
              <a:t> 70 km/s/Mpc.</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 Hubbles </a:t>
            </a:r>
            <a:r>
              <a:rPr lang="en-US" sz="2700" kern="1200" dirty="0" err="1">
                <a:solidFill>
                  <a:srgbClr val="FFFFFF"/>
                </a:solidFill>
                <a:latin typeface="+mj-lt"/>
                <a:ea typeface="+mj-ea"/>
                <a:cs typeface="+mj-cs"/>
              </a:rPr>
              <a:t>lov</a:t>
            </a:r>
            <a:r>
              <a:rPr lang="en-US" sz="2700" kern="1200" dirty="0">
                <a:solidFill>
                  <a:srgbClr val="FFFFFF"/>
                </a:solidFill>
                <a:latin typeface="+mj-lt"/>
                <a:ea typeface="+mj-ea"/>
                <a:cs typeface="+mj-cs"/>
              </a:rPr>
              <a:t> er et </a:t>
            </a:r>
            <a:r>
              <a:rPr lang="en-US" sz="2700" kern="1200" dirty="0" err="1">
                <a:solidFill>
                  <a:srgbClr val="FFFFFF"/>
                </a:solidFill>
                <a:latin typeface="+mj-lt"/>
                <a:ea typeface="+mj-ea"/>
                <a:cs typeface="+mj-cs"/>
              </a:rPr>
              <a:t>vidnesbyrd</a:t>
            </a:r>
            <a:r>
              <a:rPr lang="en-US" sz="2700" kern="1200" dirty="0">
                <a:solidFill>
                  <a:srgbClr val="FFFFFF"/>
                </a:solidFill>
                <a:latin typeface="+mj-lt"/>
                <a:ea typeface="+mj-ea"/>
                <a:cs typeface="+mj-cs"/>
              </a:rPr>
              <a:t> om, at </a:t>
            </a:r>
            <a:r>
              <a:rPr lang="en-US" sz="2700" kern="1200" dirty="0" err="1">
                <a:solidFill>
                  <a:srgbClr val="FFFFFF"/>
                </a:solidFill>
                <a:latin typeface="+mj-lt"/>
                <a:ea typeface="+mj-ea"/>
                <a:cs typeface="+mj-cs"/>
              </a:rPr>
              <a:t>universet</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udvider</a:t>
            </a:r>
            <a:r>
              <a:rPr lang="en-US" sz="2700" kern="1200" dirty="0">
                <a:solidFill>
                  <a:srgbClr val="FFFFFF"/>
                </a:solidFill>
                <a:latin typeface="+mj-lt"/>
                <a:ea typeface="+mj-ea"/>
                <a:cs typeface="+mj-cs"/>
              </a:rPr>
              <a:t> sig </a:t>
            </a:r>
            <a:r>
              <a:rPr lang="en-US" sz="2700" kern="1200" dirty="0" err="1">
                <a:solidFill>
                  <a:srgbClr val="FFFFFF"/>
                </a:solidFill>
                <a:latin typeface="+mj-lt"/>
                <a:ea typeface="+mj-ea"/>
                <a:cs typeface="+mj-cs"/>
              </a:rPr>
              <a:t>og</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understøtter</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dermed</a:t>
            </a:r>
            <a:r>
              <a:rPr lang="en-US" sz="2700" kern="1200" dirty="0">
                <a:solidFill>
                  <a:srgbClr val="FFFFFF"/>
                </a:solidFill>
                <a:latin typeface="+mj-lt"/>
                <a:ea typeface="+mj-ea"/>
                <a:cs typeface="+mj-cs"/>
              </a:rPr>
              <a:t> </a:t>
            </a:r>
            <a:r>
              <a:rPr lang="en-US" sz="2700" kern="1200" dirty="0" err="1">
                <a:solidFill>
                  <a:srgbClr val="FFFFFF"/>
                </a:solidFill>
                <a:latin typeface="+mj-lt"/>
                <a:ea typeface="+mj-ea"/>
                <a:cs typeface="+mj-cs"/>
              </a:rPr>
              <a:t>også</a:t>
            </a:r>
            <a:r>
              <a:rPr lang="en-US" sz="2700" kern="1200" dirty="0">
                <a:solidFill>
                  <a:srgbClr val="FFFFFF"/>
                </a:solidFill>
                <a:latin typeface="+mj-lt"/>
                <a:ea typeface="+mj-ea"/>
                <a:cs typeface="+mj-cs"/>
              </a:rPr>
              <a:t> Big Bang-</a:t>
            </a:r>
            <a:r>
              <a:rPr lang="en-US" sz="2700" kern="1200" dirty="0" err="1">
                <a:solidFill>
                  <a:srgbClr val="FFFFFF"/>
                </a:solidFill>
                <a:latin typeface="+mj-lt"/>
                <a:ea typeface="+mj-ea"/>
                <a:cs typeface="+mj-cs"/>
              </a:rPr>
              <a:t>teorien</a:t>
            </a:r>
            <a:r>
              <a:rPr lang="en-US" sz="1900" kern="1200" dirty="0">
                <a:solidFill>
                  <a:srgbClr val="FFFFFF"/>
                </a:solidFill>
                <a:latin typeface="+mj-lt"/>
                <a:ea typeface="+mj-ea"/>
                <a:cs typeface="+mj-cs"/>
              </a:rPr>
              <a:t>. </a:t>
            </a:r>
          </a:p>
        </p:txBody>
      </p:sp>
      <p:sp>
        <p:nvSpPr>
          <p:cNvPr id="21" name="Rectangle 20">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83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1F72B25-4862-AE0E-1E28-D55751320ABB}"/>
              </a:ext>
            </a:extLst>
          </p:cNvPr>
          <p:cNvSpPr>
            <a:spLocks noGrp="1"/>
          </p:cNvSpPr>
          <p:nvPr>
            <p:ph type="title"/>
          </p:nvPr>
        </p:nvSpPr>
        <p:spPr>
          <a:xfrm>
            <a:off x="838200" y="1641752"/>
            <a:ext cx="4391024" cy="1323439"/>
          </a:xfrm>
        </p:spPr>
        <p:txBody>
          <a:bodyPr vert="horz" lIns="91440" tIns="45720" rIns="91440" bIns="45720" rtlCol="0" anchor="t">
            <a:normAutofit/>
          </a:bodyPr>
          <a:lstStyle/>
          <a:p>
            <a:r>
              <a:rPr lang="en-US" sz="4000" kern="1200">
                <a:solidFill>
                  <a:schemeClr val="bg1"/>
                </a:solidFill>
                <a:latin typeface="+mj-lt"/>
                <a:ea typeface="+mj-ea"/>
                <a:cs typeface="+mj-cs"/>
              </a:rPr>
              <a:t>Parallaksemetoden</a:t>
            </a:r>
          </a:p>
        </p:txBody>
      </p:sp>
      <p:sp>
        <p:nvSpPr>
          <p:cNvPr id="3" name="Rectangle 2">
            <a:extLst>
              <a:ext uri="{FF2B5EF4-FFF2-40B4-BE49-F238E27FC236}">
                <a16:creationId xmlns:a16="http://schemas.microsoft.com/office/drawing/2014/main" id="{32CD48C1-990E-DF2C-583F-4AC8B4755196}"/>
              </a:ext>
            </a:extLst>
          </p:cNvPr>
          <p:cNvSpPr>
            <a:spLocks noChangeArrowheads="1"/>
          </p:cNvSpPr>
          <p:nvPr/>
        </p:nvSpPr>
        <p:spPr bwMode="auto">
          <a:xfrm>
            <a:off x="838200" y="3146400"/>
            <a:ext cx="4391024" cy="24543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70000" lnSpcReduction="2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da-DK" sz="2400" b="0" i="0" u="none" strike="noStrike" cap="none" normalizeH="0" baseline="0" dirty="0" err="1">
                <a:ln>
                  <a:noFill/>
                </a:ln>
                <a:solidFill>
                  <a:schemeClr val="bg1">
                    <a:alpha val="80000"/>
                  </a:schemeClr>
                </a:solidFill>
                <a:effectLst/>
              </a:rPr>
              <a:t>Parallaksemetoden</a:t>
            </a:r>
            <a:r>
              <a:rPr kumimoji="0" lang="en-US" altLang="da-DK" sz="2400" b="0" i="0" u="none" strike="noStrike" cap="none" normalizeH="0" baseline="0" dirty="0">
                <a:ln>
                  <a:noFill/>
                </a:ln>
                <a:solidFill>
                  <a:schemeClr val="bg1">
                    <a:alpha val="80000"/>
                  </a:schemeClr>
                </a:solidFill>
                <a:effectLst/>
              </a:rPr>
              <a:t>, </a:t>
            </a:r>
            <a:r>
              <a:rPr kumimoji="0" lang="en-US" altLang="da-DK" sz="2400" b="0" i="0" u="none" strike="noStrike" cap="none" normalizeH="0" baseline="0" dirty="0" err="1">
                <a:ln>
                  <a:noFill/>
                </a:ln>
                <a:solidFill>
                  <a:schemeClr val="bg1">
                    <a:alpha val="80000"/>
                  </a:schemeClr>
                </a:solidFill>
                <a:effectLst/>
              </a:rPr>
              <a:t>måling</a:t>
            </a:r>
            <a:r>
              <a:rPr kumimoji="0" lang="en-US" altLang="da-DK" sz="2400" b="0" i="0" u="none" strike="noStrike" cap="none" normalizeH="0" baseline="0" dirty="0">
                <a:ln>
                  <a:noFill/>
                </a:ln>
                <a:solidFill>
                  <a:schemeClr val="bg1">
                    <a:alpha val="80000"/>
                  </a:schemeClr>
                </a:solidFill>
                <a:effectLst/>
              </a:rPr>
              <a:t> </a:t>
            </a:r>
            <a:r>
              <a:rPr kumimoji="0" lang="en-US" altLang="da-DK" sz="2400" b="0" i="0" u="none" strike="noStrike" cap="none" normalizeH="0" baseline="0" dirty="0" err="1">
                <a:ln>
                  <a:noFill/>
                </a:ln>
                <a:solidFill>
                  <a:schemeClr val="bg1">
                    <a:alpha val="80000"/>
                  </a:schemeClr>
                </a:solidFill>
                <a:effectLst/>
              </a:rPr>
              <a:t>af</a:t>
            </a:r>
            <a:r>
              <a:rPr kumimoji="0" lang="en-US" altLang="da-DK" sz="2400" b="0" i="0" u="none" strike="noStrike" cap="none" normalizeH="0" baseline="0" dirty="0">
                <a:ln>
                  <a:noFill/>
                </a:ln>
                <a:solidFill>
                  <a:schemeClr val="bg1">
                    <a:alpha val="80000"/>
                  </a:schemeClr>
                </a:solidFill>
                <a:effectLst/>
              </a:rPr>
              <a:t> </a:t>
            </a:r>
            <a:r>
              <a:rPr kumimoji="0" lang="en-US" altLang="da-DK" sz="2400" b="0" i="0" u="none" strike="noStrike" cap="none" normalizeH="0" baseline="0" dirty="0" err="1">
                <a:ln>
                  <a:noFill/>
                </a:ln>
                <a:solidFill>
                  <a:schemeClr val="bg1">
                    <a:alpha val="80000"/>
                  </a:schemeClr>
                </a:solidFill>
                <a:effectLst/>
              </a:rPr>
              <a:t>vinklen</a:t>
            </a:r>
            <a:r>
              <a:rPr kumimoji="0" lang="en-US" altLang="da-DK" sz="2400" b="0" i="0" u="none" strike="noStrike" cap="none" normalizeH="0" baseline="0" dirty="0">
                <a:ln>
                  <a:noFill/>
                </a:ln>
                <a:solidFill>
                  <a:schemeClr val="bg1">
                    <a:alpha val="80000"/>
                  </a:schemeClr>
                </a:solidFill>
                <a:effectLst/>
              </a:rPr>
              <a:t> </a:t>
            </a:r>
            <a:r>
              <a:rPr kumimoji="0" lang="en-US" altLang="da-DK" sz="2400" b="0" i="0" u="none" strike="noStrike" cap="none" normalizeH="0" baseline="0" dirty="0" err="1">
                <a:ln>
                  <a:noFill/>
                </a:ln>
                <a:solidFill>
                  <a:schemeClr val="bg1">
                    <a:alpha val="80000"/>
                  </a:schemeClr>
                </a:solidFill>
                <a:effectLst/>
              </a:rPr>
              <a:t>til</a:t>
            </a:r>
            <a:r>
              <a:rPr kumimoji="0" lang="en-US" altLang="da-DK" sz="2400" b="0" i="0" u="none" strike="noStrike" cap="none" normalizeH="0" baseline="0" dirty="0">
                <a:ln>
                  <a:noFill/>
                </a:ln>
                <a:solidFill>
                  <a:schemeClr val="bg1">
                    <a:alpha val="80000"/>
                  </a:schemeClr>
                </a:solidFill>
                <a:effectLst/>
              </a:rPr>
              <a:t> </a:t>
            </a:r>
            <a:r>
              <a:rPr kumimoji="0" lang="en-US" altLang="da-DK" sz="2400" b="0" i="0" u="none" strike="noStrike" cap="none" normalizeH="0" baseline="0" dirty="0" err="1">
                <a:ln>
                  <a:noFill/>
                </a:ln>
                <a:solidFill>
                  <a:schemeClr val="bg1">
                    <a:alpha val="80000"/>
                  </a:schemeClr>
                </a:solidFill>
                <a:effectLst/>
              </a:rPr>
              <a:t>jordbaneradius</a:t>
            </a:r>
            <a:r>
              <a:rPr kumimoji="0" lang="en-US" altLang="da-DK" sz="2400" b="0" i="0" u="none" strike="noStrike" cap="none" normalizeH="0" baseline="0" dirty="0">
                <a:ln>
                  <a:noFill/>
                </a:ln>
                <a:solidFill>
                  <a:schemeClr val="bg1">
                    <a:alpha val="80000"/>
                  </a:schemeClr>
                </a:solidFill>
                <a:effectLst/>
              </a:rPr>
              <a:t> </a:t>
            </a:r>
            <a:r>
              <a:rPr kumimoji="0" lang="en-US" altLang="da-DK" sz="2400" b="0" i="0" u="none" strike="noStrike" cap="none" normalizeH="0" baseline="0" dirty="0" err="1">
                <a:ln>
                  <a:noFill/>
                </a:ln>
                <a:solidFill>
                  <a:schemeClr val="bg1">
                    <a:alpha val="80000"/>
                  </a:schemeClr>
                </a:solidFill>
                <a:effectLst/>
              </a:rPr>
              <a:t>fra</a:t>
            </a:r>
            <a:r>
              <a:rPr kumimoji="0" lang="en-US" altLang="da-DK" sz="2400" b="0" i="0" u="none" strike="noStrike" cap="none" normalizeH="0" baseline="0" dirty="0">
                <a:ln>
                  <a:noFill/>
                </a:ln>
                <a:solidFill>
                  <a:schemeClr val="bg1">
                    <a:alpha val="80000"/>
                  </a:schemeClr>
                </a:solidFill>
                <a:effectLst/>
              </a:rPr>
              <a:t> </a:t>
            </a:r>
            <a:r>
              <a:rPr kumimoji="0" lang="en-US" altLang="da-DK" sz="2400" b="0" i="0" u="none" strike="noStrike" cap="none" normalizeH="0" baseline="0" dirty="0" err="1">
                <a:ln>
                  <a:noFill/>
                </a:ln>
                <a:solidFill>
                  <a:schemeClr val="bg1">
                    <a:alpha val="80000"/>
                  </a:schemeClr>
                </a:solidFill>
                <a:effectLst/>
              </a:rPr>
              <a:t>stjernen</a:t>
            </a:r>
            <a:endParaRPr kumimoji="0" lang="en-US" altLang="da-DK" sz="2400" b="0" i="0" u="none" strike="noStrike" cap="none" normalizeH="0" baseline="0" dirty="0">
              <a:ln>
                <a:noFill/>
              </a:ln>
              <a:solidFill>
                <a:schemeClr val="bg1">
                  <a:alpha val="80000"/>
                </a:schemeClr>
              </a:solidFill>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da-DK" sz="2400" dirty="0">
                <a:solidFill>
                  <a:schemeClr val="bg1">
                    <a:alpha val="80000"/>
                  </a:schemeClr>
                </a:solidFill>
              </a:rPr>
              <a:t>Kan </a:t>
            </a:r>
            <a:r>
              <a:rPr lang="en-US" altLang="da-DK" sz="2400" dirty="0" err="1">
                <a:solidFill>
                  <a:schemeClr val="bg1">
                    <a:alpha val="80000"/>
                  </a:schemeClr>
                </a:solidFill>
              </a:rPr>
              <a:t>bestemme</a:t>
            </a:r>
            <a:r>
              <a:rPr lang="en-US" altLang="da-DK" sz="2400" dirty="0">
                <a:solidFill>
                  <a:schemeClr val="bg1">
                    <a:alpha val="80000"/>
                  </a:schemeClr>
                </a:solidFill>
              </a:rPr>
              <a:t> </a:t>
            </a:r>
            <a:r>
              <a:rPr lang="en-US" altLang="da-DK" sz="2400" dirty="0" err="1">
                <a:solidFill>
                  <a:schemeClr val="bg1">
                    <a:alpha val="80000"/>
                  </a:schemeClr>
                </a:solidFill>
              </a:rPr>
              <a:t>afstanden</a:t>
            </a:r>
            <a:r>
              <a:rPr lang="en-US" altLang="da-DK" sz="2400" dirty="0">
                <a:solidFill>
                  <a:schemeClr val="bg1">
                    <a:alpha val="80000"/>
                  </a:schemeClr>
                </a:solidFill>
              </a:rPr>
              <a:t> </a:t>
            </a:r>
            <a:r>
              <a:rPr lang="en-US" altLang="da-DK" sz="2400" dirty="0" err="1">
                <a:solidFill>
                  <a:schemeClr val="bg1">
                    <a:alpha val="80000"/>
                  </a:schemeClr>
                </a:solidFill>
              </a:rPr>
              <a:t>til</a:t>
            </a:r>
            <a:r>
              <a:rPr lang="en-US" altLang="da-DK" sz="2400" dirty="0">
                <a:solidFill>
                  <a:schemeClr val="bg1">
                    <a:alpha val="80000"/>
                  </a:schemeClr>
                </a:solidFill>
              </a:rPr>
              <a:t> </a:t>
            </a:r>
            <a:r>
              <a:rPr lang="en-US" altLang="da-DK" sz="2400" dirty="0" err="1">
                <a:solidFill>
                  <a:schemeClr val="bg1">
                    <a:alpha val="80000"/>
                  </a:schemeClr>
                </a:solidFill>
              </a:rPr>
              <a:t>stjernen</a:t>
            </a:r>
            <a:r>
              <a:rPr lang="en-US" altLang="da-DK" sz="2400" dirty="0">
                <a:solidFill>
                  <a:schemeClr val="bg1">
                    <a:alpha val="80000"/>
                  </a:schemeClr>
                </a:solidFill>
              </a:rPr>
              <a:t>, </a:t>
            </a:r>
            <a:r>
              <a:rPr lang="en-US" altLang="da-DK" sz="2400" dirty="0" err="1">
                <a:solidFill>
                  <a:schemeClr val="bg1">
                    <a:alpha val="80000"/>
                  </a:schemeClr>
                </a:solidFill>
              </a:rPr>
              <a:t>idet</a:t>
            </a:r>
            <a:endParaRPr lang="en-US" altLang="da-DK" sz="2400" dirty="0">
              <a:solidFill>
                <a:schemeClr val="bg1">
                  <a:alpha val="80000"/>
                </a:schemeClr>
              </a:solidFill>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da-DK" sz="2400" b="0" i="0" u="none" strike="noStrike" cap="none" normalizeH="0" baseline="0" dirty="0">
              <a:ln>
                <a:noFill/>
              </a:ln>
              <a:solidFill>
                <a:schemeClr val="bg1">
                  <a:alpha val="80000"/>
                </a:schemeClr>
              </a:solidFill>
              <a:effectLst/>
            </a:endParaRPr>
          </a:p>
          <a:p>
            <a:pPr marR="0" lvl="0" fontAlgn="base">
              <a:lnSpc>
                <a:spcPct val="90000"/>
              </a:lnSpc>
              <a:spcBef>
                <a:spcPct val="0"/>
              </a:spcBef>
              <a:spcAft>
                <a:spcPts val="600"/>
              </a:spcAft>
              <a:buClrTx/>
              <a:buSzTx/>
              <a:tabLst/>
            </a:pPr>
            <a:r>
              <a:rPr kumimoji="0" lang="en-US" altLang="da-DK" sz="2400" b="0" i="0" u="none" strike="noStrike" cap="none" normalizeH="0" baseline="0" dirty="0">
                <a:ln>
                  <a:noFill/>
                </a:ln>
                <a:solidFill>
                  <a:schemeClr val="bg1">
                    <a:alpha val="80000"/>
                  </a:schemeClr>
                </a:solidFill>
                <a:effectLst/>
              </a:rPr>
              <a:t>               sin(p) = </a:t>
            </a:r>
            <a:r>
              <a:rPr kumimoji="0" lang="en-US" altLang="da-DK" sz="2400" b="0" i="0" u="none" strike="noStrike" cap="none" normalizeH="0" baseline="0" dirty="0" err="1">
                <a:ln>
                  <a:noFill/>
                </a:ln>
                <a:solidFill>
                  <a:schemeClr val="bg1">
                    <a:alpha val="80000"/>
                  </a:schemeClr>
                </a:solidFill>
                <a:effectLst/>
              </a:rPr>
              <a:t>a/d</a:t>
            </a:r>
            <a:endParaRPr kumimoji="0" lang="en-US" altLang="da-DK" sz="2400" b="0" i="0" u="none" strike="noStrike" cap="none" normalizeH="0" baseline="0" dirty="0">
              <a:ln>
                <a:noFill/>
              </a:ln>
              <a:solidFill>
                <a:schemeClr val="bg1">
                  <a:alpha val="80000"/>
                </a:schemeClr>
              </a:solidFill>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da-DK" sz="2400" b="0" i="0" u="none" strike="noStrike" cap="none" normalizeH="0" baseline="0" dirty="0">
              <a:ln>
                <a:noFill/>
              </a:ln>
              <a:solidFill>
                <a:schemeClr val="bg1">
                  <a:alpha val="80000"/>
                </a:schemeClr>
              </a:solidFill>
              <a:effectLst/>
            </a:endParaRPr>
          </a:p>
          <a:p>
            <a:pPr marR="0" lvl="0" fontAlgn="base">
              <a:lnSpc>
                <a:spcPct val="90000"/>
              </a:lnSpc>
              <a:spcBef>
                <a:spcPct val="0"/>
              </a:spcBef>
              <a:spcAft>
                <a:spcPts val="600"/>
              </a:spcAft>
              <a:buClrTx/>
              <a:buSzTx/>
              <a:tabLst/>
            </a:pPr>
            <a:r>
              <a:rPr kumimoji="0" lang="en-US" altLang="da-DK" sz="2400" b="0" i="0" u="none" strike="noStrike" cap="none" normalizeH="0" baseline="0" dirty="0" err="1">
                <a:ln>
                  <a:noFill/>
                </a:ln>
                <a:solidFill>
                  <a:schemeClr val="bg1">
                    <a:alpha val="80000"/>
                  </a:schemeClr>
                </a:solidFill>
                <a:effectLst/>
              </a:rPr>
              <a:t>hvor</a:t>
            </a:r>
            <a:r>
              <a:rPr kumimoji="0" lang="en-US" altLang="da-DK" sz="2400" b="0" i="0" u="none" strike="noStrike" cap="none" normalizeH="0" baseline="0" dirty="0">
                <a:ln>
                  <a:noFill/>
                </a:ln>
                <a:solidFill>
                  <a:schemeClr val="bg1">
                    <a:alpha val="80000"/>
                  </a:schemeClr>
                </a:solidFill>
                <a:effectLst/>
              </a:rPr>
              <a:t> a er </a:t>
            </a:r>
            <a:r>
              <a:rPr kumimoji="0" lang="en-US" altLang="da-DK" sz="2400" b="0" i="0" u="none" strike="noStrike" cap="none" normalizeH="0" baseline="0" dirty="0" err="1">
                <a:ln>
                  <a:noFill/>
                </a:ln>
                <a:solidFill>
                  <a:schemeClr val="bg1">
                    <a:alpha val="80000"/>
                  </a:schemeClr>
                </a:solidFill>
                <a:effectLst/>
              </a:rPr>
              <a:t>jordbanens</a:t>
            </a:r>
            <a:r>
              <a:rPr kumimoji="0" lang="en-US" altLang="da-DK" sz="2400" b="0" i="0" u="none" strike="noStrike" cap="none" normalizeH="0" baseline="0" dirty="0">
                <a:ln>
                  <a:noFill/>
                </a:ln>
                <a:solidFill>
                  <a:schemeClr val="bg1">
                    <a:alpha val="80000"/>
                  </a:schemeClr>
                </a:solidFill>
                <a:effectLst/>
              </a:rPr>
              <a:t> radius </a:t>
            </a:r>
            <a:r>
              <a:rPr kumimoji="0" lang="en-US" altLang="da-DK" sz="2400" b="0" i="0" u="none" strike="noStrike" cap="none" normalizeH="0" baseline="0" dirty="0" err="1">
                <a:ln>
                  <a:noFill/>
                </a:ln>
                <a:solidFill>
                  <a:schemeClr val="bg1">
                    <a:alpha val="80000"/>
                  </a:schemeClr>
                </a:solidFill>
                <a:effectLst/>
              </a:rPr>
              <a:t>og</a:t>
            </a:r>
            <a:r>
              <a:rPr kumimoji="0" lang="en-US" altLang="da-DK" sz="2400" b="0" i="0" u="none" strike="noStrike" cap="none" normalizeH="0" baseline="0" dirty="0">
                <a:ln>
                  <a:noFill/>
                </a:ln>
                <a:solidFill>
                  <a:schemeClr val="bg1">
                    <a:alpha val="80000"/>
                  </a:schemeClr>
                </a:solidFill>
                <a:effectLst/>
              </a:rPr>
              <a:t> d er </a:t>
            </a:r>
            <a:r>
              <a:rPr kumimoji="0" lang="en-US" altLang="da-DK" sz="2400" b="0" i="0" u="none" strike="noStrike" cap="none" normalizeH="0" baseline="0" dirty="0" err="1">
                <a:ln>
                  <a:noFill/>
                </a:ln>
                <a:solidFill>
                  <a:schemeClr val="bg1">
                    <a:alpha val="80000"/>
                  </a:schemeClr>
                </a:solidFill>
                <a:effectLst/>
              </a:rPr>
              <a:t>afstanden</a:t>
            </a:r>
            <a:r>
              <a:rPr kumimoji="0" lang="en-US" altLang="da-DK" sz="2400" b="0" i="0" u="none" strike="noStrike" cap="none" normalizeH="0" baseline="0" dirty="0">
                <a:ln>
                  <a:noFill/>
                </a:ln>
                <a:solidFill>
                  <a:schemeClr val="bg1">
                    <a:alpha val="80000"/>
                  </a:schemeClr>
                </a:solidFill>
                <a:effectLst/>
              </a:rPr>
              <a:t> </a:t>
            </a:r>
            <a:r>
              <a:rPr kumimoji="0" lang="en-US" altLang="da-DK" sz="2400" b="0" i="0" u="none" strike="noStrike" cap="none" normalizeH="0" baseline="0" dirty="0" err="1">
                <a:ln>
                  <a:noFill/>
                </a:ln>
                <a:solidFill>
                  <a:schemeClr val="bg1">
                    <a:alpha val="80000"/>
                  </a:schemeClr>
                </a:solidFill>
                <a:effectLst/>
              </a:rPr>
              <a:t>til</a:t>
            </a:r>
            <a:r>
              <a:rPr kumimoji="0" lang="en-US" altLang="da-DK" sz="2400" b="0" i="0" u="none" strike="noStrike" cap="none" normalizeH="0" baseline="0" dirty="0">
                <a:ln>
                  <a:noFill/>
                </a:ln>
                <a:solidFill>
                  <a:schemeClr val="bg1">
                    <a:alpha val="80000"/>
                  </a:schemeClr>
                </a:solidFill>
                <a:effectLst/>
              </a:rPr>
              <a:t> </a:t>
            </a:r>
            <a:r>
              <a:rPr kumimoji="0" lang="en-US" altLang="da-DK" sz="2400" b="0" i="0" u="none" strike="noStrike" cap="none" normalizeH="0" baseline="0" dirty="0" err="1">
                <a:ln>
                  <a:noFill/>
                </a:ln>
                <a:solidFill>
                  <a:schemeClr val="bg1">
                    <a:alpha val="80000"/>
                  </a:schemeClr>
                </a:solidFill>
                <a:effectLst/>
              </a:rPr>
              <a:t>stjernen</a:t>
            </a:r>
            <a:endParaRPr kumimoji="0" lang="en-US" altLang="da-DK" sz="2400" b="0" i="0" u="none" strike="noStrike" cap="none" normalizeH="0" baseline="0" dirty="0">
              <a:ln>
                <a:noFill/>
              </a:ln>
              <a:solidFill>
                <a:schemeClr val="bg1">
                  <a:alpha val="80000"/>
                </a:schemeClr>
              </a:solidFill>
              <a:effectLst/>
            </a:endParaRPr>
          </a:p>
          <a:p>
            <a:pPr marR="0" lvl="0" fontAlgn="base">
              <a:lnSpc>
                <a:spcPct val="90000"/>
              </a:lnSpc>
              <a:spcBef>
                <a:spcPct val="0"/>
              </a:spcBef>
              <a:spcAft>
                <a:spcPts val="600"/>
              </a:spcAft>
              <a:buClrTx/>
              <a:buSzTx/>
              <a:tabLst/>
            </a:pPr>
            <a:br>
              <a:rPr kumimoji="0" lang="en-US" altLang="da-DK" sz="2400" b="0" i="0" u="none" strike="noStrike" cap="none" normalizeH="0" baseline="0" dirty="0">
                <a:ln>
                  <a:noFill/>
                </a:ln>
                <a:solidFill>
                  <a:schemeClr val="bg1">
                    <a:alpha val="80000"/>
                  </a:schemeClr>
                </a:solidFill>
                <a:effectLst/>
              </a:rPr>
            </a:br>
            <a:endParaRPr kumimoji="0" lang="en-US" altLang="da-DK" sz="2400" b="0" i="0" u="none" strike="noStrike" cap="none" normalizeH="0" baseline="0" dirty="0">
              <a:ln>
                <a:noFill/>
              </a:ln>
              <a:solidFill>
                <a:schemeClr val="bg1">
                  <a:alpha val="80000"/>
                </a:schemeClr>
              </a:solidFill>
              <a:effectLst/>
            </a:endParaRPr>
          </a:p>
        </p:txBody>
      </p:sp>
      <p:grpSp>
        <p:nvGrpSpPr>
          <p:cNvPr id="1050" name="Group 1049">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051" name="Group 1050">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055" name="Freeform: Shape 1054">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6" name="Freeform: Shape 1055">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52" name="Group 1051">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053" name="Freeform: Shape 1052">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4" name="Freeform: Shape 1053">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1025" name="Picture 1" descr="Tegning over afstande og vinkler til måling med parallaksemetoden">
            <a:extLst>
              <a:ext uri="{FF2B5EF4-FFF2-40B4-BE49-F238E27FC236}">
                <a16:creationId xmlns:a16="http://schemas.microsoft.com/office/drawing/2014/main" id="{E32697FA-11A0-BF6F-AA3E-9D59ACE302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1932" y="1629215"/>
            <a:ext cx="4369112" cy="250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2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CF5E21D-AD1B-3715-9279-B4D20D87AAB2}"/>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kern="1200" dirty="0">
                <a:solidFill>
                  <a:srgbClr val="FFFFFF"/>
                </a:solidFill>
                <a:latin typeface="+mj-lt"/>
                <a:ea typeface="+mj-ea"/>
                <a:cs typeface="+mj-cs"/>
              </a:rPr>
              <a:t>Solen</a:t>
            </a:r>
            <a:br>
              <a:rPr lang="en-US" sz="2600" kern="1200" dirty="0">
                <a:solidFill>
                  <a:srgbClr val="FFFFFF"/>
                </a:solidFill>
                <a:latin typeface="+mj-lt"/>
                <a:ea typeface="+mj-ea"/>
                <a:cs typeface="+mj-cs"/>
              </a:rPr>
            </a:br>
            <a:r>
              <a:rPr lang="en-US" sz="2600" kern="1200" dirty="0" err="1">
                <a:solidFill>
                  <a:srgbClr val="FFFFFF"/>
                </a:solidFill>
                <a:latin typeface="+mj-lt"/>
                <a:ea typeface="+mj-ea"/>
                <a:cs typeface="+mj-cs"/>
              </a:rPr>
              <a:t>Består</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af</a:t>
            </a:r>
            <a:r>
              <a:rPr lang="en-US" sz="2600" kern="1200" dirty="0">
                <a:solidFill>
                  <a:srgbClr val="FFFFFF"/>
                </a:solidFill>
                <a:latin typeface="+mj-lt"/>
                <a:ea typeface="+mj-ea"/>
                <a:cs typeface="+mj-cs"/>
              </a:rPr>
              <a:t> ca. 76 % </a:t>
            </a:r>
            <a:r>
              <a:rPr lang="en-US" sz="2600" kern="1200" dirty="0" err="1">
                <a:solidFill>
                  <a:srgbClr val="FFFFFF"/>
                </a:solidFill>
                <a:latin typeface="+mj-lt"/>
                <a:ea typeface="+mj-ea"/>
                <a:cs typeface="+mj-cs"/>
              </a:rPr>
              <a:t>brint</a:t>
            </a:r>
            <a:r>
              <a:rPr lang="en-US" sz="2600" kern="1200" dirty="0">
                <a:solidFill>
                  <a:srgbClr val="FFFFFF"/>
                </a:solidFill>
                <a:latin typeface="+mj-lt"/>
                <a:ea typeface="+mj-ea"/>
                <a:cs typeface="+mj-cs"/>
              </a:rPr>
              <a:t>, ca. 24 % helium </a:t>
            </a:r>
            <a:r>
              <a:rPr lang="en-US" sz="2600" kern="1200" dirty="0" err="1">
                <a:solidFill>
                  <a:srgbClr val="FFFFFF"/>
                </a:solidFill>
                <a:latin typeface="+mj-lt"/>
                <a:ea typeface="+mj-ea"/>
                <a:cs typeface="+mj-cs"/>
              </a:rPr>
              <a:t>og</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ganske</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små</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mængder</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af</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tungere</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grundstoffer</a:t>
            </a:r>
            <a:r>
              <a:rPr lang="en-US" sz="2600" kern="1200" dirty="0">
                <a:solidFill>
                  <a:srgbClr val="FFFFFF"/>
                </a:solidFill>
                <a:latin typeface="+mj-lt"/>
                <a:ea typeface="+mj-ea"/>
                <a:cs typeface="+mj-cs"/>
              </a:rPr>
              <a:t>.</a:t>
            </a:r>
            <a:br>
              <a:rPr lang="en-US" sz="2600" kern="1200" dirty="0">
                <a:solidFill>
                  <a:srgbClr val="FFFFFF"/>
                </a:solidFill>
                <a:latin typeface="+mj-lt"/>
                <a:ea typeface="+mj-ea"/>
                <a:cs typeface="+mj-cs"/>
              </a:rPr>
            </a:br>
            <a:r>
              <a:rPr lang="en-US" sz="2600" kern="1200" dirty="0" err="1">
                <a:solidFill>
                  <a:srgbClr val="FFFFFF"/>
                </a:solidFill>
                <a:latin typeface="+mj-lt"/>
                <a:ea typeface="+mj-ea"/>
                <a:cs typeface="+mj-cs"/>
              </a:rPr>
              <a:t>Energiproduktionen</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sker</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ved</a:t>
            </a:r>
            <a:r>
              <a:rPr lang="en-US" sz="2600" kern="1200" dirty="0">
                <a:solidFill>
                  <a:srgbClr val="FFFFFF"/>
                </a:solidFill>
                <a:latin typeface="+mj-lt"/>
                <a:ea typeface="+mj-ea"/>
                <a:cs typeface="+mj-cs"/>
              </a:rPr>
              <a:t> fusion</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sp>
        <p:nvSpPr>
          <p:cNvPr id="27" name="Rectangle 2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AEA9FA99-F025-38A2-FA31-76C5036CDCB6}"/>
              </a:ext>
            </a:extLst>
          </p:cNvPr>
          <p:cNvPicPr>
            <a:picLocks noChangeAspect="1"/>
          </p:cNvPicPr>
          <p:nvPr/>
        </p:nvPicPr>
        <p:blipFill>
          <a:blip r:embed="rId2"/>
          <a:stretch>
            <a:fillRect/>
          </a:stretch>
        </p:blipFill>
        <p:spPr>
          <a:xfrm>
            <a:off x="6920559" y="2754111"/>
            <a:ext cx="3737164" cy="1364064"/>
          </a:xfrm>
          <a:prstGeom prst="rect">
            <a:avLst/>
          </a:prstGeom>
        </p:spPr>
      </p:pic>
    </p:spTree>
    <p:extLst>
      <p:ext uri="{BB962C8B-B14F-4D97-AF65-F5344CB8AC3E}">
        <p14:creationId xmlns:p14="http://schemas.microsoft.com/office/powerpoint/2010/main" val="53417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FC9281C-504D-2322-2053-AC3006B1AF09}"/>
              </a:ext>
            </a:extLst>
          </p:cNvPr>
          <p:cNvSpPr>
            <a:spLocks noGrp="1"/>
          </p:cNvSpPr>
          <p:nvPr>
            <p:ph type="title"/>
          </p:nvPr>
        </p:nvSpPr>
        <p:spPr>
          <a:xfrm>
            <a:off x="2026693" y="1030406"/>
            <a:ext cx="8147713" cy="3081242"/>
          </a:xfrm>
        </p:spPr>
        <p:txBody>
          <a:bodyPr vert="horz" lIns="91440" tIns="45720" rIns="91440" bIns="45720" rtlCol="0" anchor="ctr">
            <a:normAutofit fontScale="90000"/>
          </a:bodyPr>
          <a:lstStyle/>
          <a:p>
            <a:pPr algn="ctr"/>
            <a:r>
              <a:rPr lang="en-US" kern="1200" dirty="0" err="1">
                <a:solidFill>
                  <a:srgbClr val="FFFFFF"/>
                </a:solidFill>
                <a:latin typeface="+mj-lt"/>
                <a:ea typeface="+mj-ea"/>
                <a:cs typeface="+mj-cs"/>
              </a:rPr>
              <a:t>Stjernerne</a:t>
            </a:r>
            <a:br>
              <a:rPr lang="en-US" sz="3000" kern="1200" dirty="0">
                <a:solidFill>
                  <a:srgbClr val="FFFFFF"/>
                </a:solidFill>
                <a:latin typeface="+mj-lt"/>
                <a:ea typeface="+mj-ea"/>
                <a:cs typeface="+mj-cs"/>
              </a:rPr>
            </a:br>
            <a:br>
              <a:rPr lang="en-US" sz="3000" kern="1200" dirty="0">
                <a:solidFill>
                  <a:srgbClr val="FFFFFF"/>
                </a:solidFill>
                <a:latin typeface="+mj-lt"/>
                <a:ea typeface="+mj-ea"/>
                <a:cs typeface="+mj-cs"/>
              </a:rPr>
            </a:b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kugleformede</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lysende</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gasmasser</a:t>
            </a: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i</a:t>
            </a:r>
            <a:r>
              <a:rPr lang="en-US" sz="3000" kern="1200" dirty="0">
                <a:solidFill>
                  <a:srgbClr val="FFFFFF"/>
                </a:solidFill>
                <a:latin typeface="+mj-lt"/>
                <a:ea typeface="+mj-ea"/>
                <a:cs typeface="+mj-cs"/>
              </a:rPr>
              <a:t> alle </a:t>
            </a:r>
            <a:r>
              <a:rPr lang="en-US" sz="3000" kern="1200" dirty="0" err="1">
                <a:solidFill>
                  <a:srgbClr val="FFFFFF"/>
                </a:solidFill>
                <a:latin typeface="+mj-lt"/>
                <a:ea typeface="+mj-ea"/>
                <a:cs typeface="+mj-cs"/>
              </a:rPr>
              <a:t>mulige</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størrelser</a:t>
            </a: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i</a:t>
            </a:r>
            <a:r>
              <a:rPr lang="en-US" sz="3000" kern="1200" dirty="0">
                <a:solidFill>
                  <a:srgbClr val="FFFFFF"/>
                </a:solidFill>
                <a:latin typeface="+mj-lt"/>
                <a:ea typeface="+mj-ea"/>
                <a:cs typeface="+mj-cs"/>
              </a:rPr>
              <a:t> alle </a:t>
            </a:r>
            <a:r>
              <a:rPr lang="en-US" sz="3000" kern="1200" dirty="0" err="1">
                <a:solidFill>
                  <a:srgbClr val="FFFFFF"/>
                </a:solidFill>
                <a:latin typeface="+mj-lt"/>
                <a:ea typeface="+mj-ea"/>
                <a:cs typeface="+mj-cs"/>
              </a:rPr>
              <a:t>regnbuens</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farver</a:t>
            </a:r>
            <a:br>
              <a:rPr lang="en-US" sz="3000" kern="1200" dirty="0">
                <a:solidFill>
                  <a:srgbClr val="FFFFFF"/>
                </a:solidFill>
                <a:latin typeface="+mj-lt"/>
                <a:ea typeface="+mj-ea"/>
                <a:cs typeface="+mj-cs"/>
              </a:rPr>
            </a:br>
            <a:endParaRPr lang="en-US" sz="3000" kern="1200" dirty="0">
              <a:solidFill>
                <a:srgbClr val="FFFFFF"/>
              </a:solidFill>
              <a:latin typeface="+mj-lt"/>
              <a:ea typeface="+mj-ea"/>
              <a:cs typeface="+mj-cs"/>
            </a:endParaRPr>
          </a:p>
        </p:txBody>
      </p:sp>
    </p:spTree>
    <p:extLst>
      <p:ext uri="{BB962C8B-B14F-4D97-AF65-F5344CB8AC3E}">
        <p14:creationId xmlns:p14="http://schemas.microsoft.com/office/powerpoint/2010/main" val="15588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Rectangle 28">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98C7CF-32EA-0E92-7928-E21CE10AA5EC}"/>
              </a:ext>
            </a:extLst>
          </p:cNvPr>
          <p:cNvSpPr>
            <a:spLocks noGrp="1"/>
          </p:cNvSpPr>
          <p:nvPr>
            <p:ph type="title"/>
          </p:nvPr>
        </p:nvSpPr>
        <p:spPr>
          <a:xfrm>
            <a:off x="904248" y="483880"/>
            <a:ext cx="9932691" cy="1802119"/>
          </a:xfrm>
        </p:spPr>
        <p:txBody>
          <a:bodyPr vert="horz" lIns="91440" tIns="45720" rIns="91440" bIns="45720" rtlCol="0" anchor="b">
            <a:normAutofit/>
          </a:bodyPr>
          <a:lstStyle/>
          <a:p>
            <a:pPr algn="ctr"/>
            <a:r>
              <a:rPr lang="en-US" sz="2400" dirty="0">
                <a:solidFill>
                  <a:srgbClr val="FFFFFF"/>
                </a:solidFill>
              </a:rPr>
              <a:t>Hertzsprung-Russel diagram</a:t>
            </a:r>
            <a:br>
              <a:rPr lang="en-US" sz="1900" dirty="0">
                <a:solidFill>
                  <a:srgbClr val="FFFFFF"/>
                </a:solidFill>
              </a:rPr>
            </a:br>
            <a:br>
              <a:rPr lang="en-US" sz="1900" dirty="0">
                <a:solidFill>
                  <a:srgbClr val="FFFFFF"/>
                </a:solidFill>
              </a:rPr>
            </a:br>
            <a:br>
              <a:rPr lang="en-US" sz="1900" dirty="0">
                <a:solidFill>
                  <a:srgbClr val="FFFFFF"/>
                </a:solidFill>
              </a:rPr>
            </a:br>
            <a:br>
              <a:rPr lang="en-US" sz="1900" dirty="0">
                <a:solidFill>
                  <a:srgbClr val="FFFFFF"/>
                </a:solidFill>
              </a:rPr>
            </a:br>
            <a:endParaRPr lang="en-US" sz="1900" dirty="0">
              <a:solidFill>
                <a:srgbClr val="FFFFFF"/>
              </a:solidFill>
            </a:endParaRPr>
          </a:p>
        </p:txBody>
      </p:sp>
      <p:sp>
        <p:nvSpPr>
          <p:cNvPr id="37" name="Rectangle 36">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3291FDCF-5029-5F5F-9BD0-BFD15C856BFE}"/>
              </a:ext>
            </a:extLst>
          </p:cNvPr>
          <p:cNvPicPr>
            <a:picLocks noChangeAspect="1"/>
          </p:cNvPicPr>
          <p:nvPr/>
        </p:nvPicPr>
        <p:blipFill>
          <a:blip r:embed="rId2"/>
          <a:stretch>
            <a:fillRect/>
          </a:stretch>
        </p:blipFill>
        <p:spPr>
          <a:xfrm>
            <a:off x="1574961" y="1825340"/>
            <a:ext cx="4486215" cy="3544110"/>
          </a:xfrm>
          <a:prstGeom prst="rect">
            <a:avLst/>
          </a:prstGeom>
        </p:spPr>
      </p:pic>
      <p:pic>
        <p:nvPicPr>
          <p:cNvPr id="6" name="Billede 5">
            <a:extLst>
              <a:ext uri="{FF2B5EF4-FFF2-40B4-BE49-F238E27FC236}">
                <a16:creationId xmlns:a16="http://schemas.microsoft.com/office/drawing/2014/main" id="{37F6AA29-F03F-2448-CCF4-2D42E17AFCC5}"/>
              </a:ext>
            </a:extLst>
          </p:cNvPr>
          <p:cNvPicPr>
            <a:picLocks noChangeAspect="1"/>
          </p:cNvPicPr>
          <p:nvPr/>
        </p:nvPicPr>
        <p:blipFill>
          <a:blip r:embed="rId3"/>
          <a:stretch>
            <a:fillRect/>
          </a:stretch>
        </p:blipFill>
        <p:spPr>
          <a:xfrm>
            <a:off x="6350724" y="3415058"/>
            <a:ext cx="4486215" cy="672932"/>
          </a:xfrm>
          <a:prstGeom prst="rect">
            <a:avLst/>
          </a:prstGeom>
        </p:spPr>
      </p:pic>
    </p:spTree>
    <p:extLst>
      <p:ext uri="{BB962C8B-B14F-4D97-AF65-F5344CB8AC3E}">
        <p14:creationId xmlns:p14="http://schemas.microsoft.com/office/powerpoint/2010/main" val="26925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ndromedagalaksen">
            <a:extLst>
              <a:ext uri="{FF2B5EF4-FFF2-40B4-BE49-F238E27FC236}">
                <a16:creationId xmlns:a16="http://schemas.microsoft.com/office/drawing/2014/main" id="{9A347F99-1078-EA3D-AA88-6BC2DE54E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9" r="3764" b="-1"/>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6A899E9-27AF-EA7D-8580-7CDC8605EB25}"/>
              </a:ext>
            </a:extLst>
          </p:cNvPr>
          <p:cNvSpPr>
            <a:spLocks noGrp="1"/>
          </p:cNvSpPr>
          <p:nvPr>
            <p:ph type="title"/>
          </p:nvPr>
        </p:nvSpPr>
        <p:spPr>
          <a:xfrm>
            <a:off x="952228" y="743446"/>
            <a:ext cx="3973385" cy="5134839"/>
          </a:xfrm>
          <a:noFill/>
        </p:spPr>
        <p:txBody>
          <a:bodyPr vert="horz" lIns="91440" tIns="45720" rIns="91440" bIns="45720" rtlCol="0" anchor="b">
            <a:normAutofit fontScale="90000"/>
          </a:bodyPr>
          <a:lstStyle/>
          <a:p>
            <a:r>
              <a:rPr lang="en-US" sz="4000" dirty="0" err="1"/>
              <a:t>Galakser</a:t>
            </a:r>
            <a:br>
              <a:rPr lang="en-US" sz="2100" dirty="0"/>
            </a:br>
            <a:br>
              <a:rPr lang="en-US" sz="2100" dirty="0"/>
            </a:br>
            <a:r>
              <a:rPr lang="en-US" sz="2700" dirty="0" err="1"/>
              <a:t>Mælkevejen</a:t>
            </a:r>
            <a:r>
              <a:rPr lang="en-US" sz="2700" dirty="0"/>
              <a:t> – </a:t>
            </a:r>
            <a:r>
              <a:rPr lang="en-US" sz="2700" dirty="0" err="1"/>
              <a:t>vores</a:t>
            </a:r>
            <a:r>
              <a:rPr lang="en-US" sz="2700" dirty="0"/>
              <a:t> </a:t>
            </a:r>
            <a:r>
              <a:rPr lang="en-US" sz="2700" dirty="0" err="1"/>
              <a:t>galakse</a:t>
            </a:r>
            <a:br>
              <a:rPr lang="en-US" sz="2700" dirty="0"/>
            </a:br>
            <a:r>
              <a:rPr lang="en-US" sz="2700" dirty="0" err="1"/>
              <a:t>kan</a:t>
            </a:r>
            <a:r>
              <a:rPr lang="en-US" sz="2700" dirty="0"/>
              <a:t> </a:t>
            </a:r>
            <a:r>
              <a:rPr lang="en-US" sz="2700" dirty="0" err="1"/>
              <a:t>ses</a:t>
            </a:r>
            <a:r>
              <a:rPr lang="en-US" sz="2700" dirty="0"/>
              <a:t> </a:t>
            </a:r>
            <a:r>
              <a:rPr lang="en-US" sz="2700" dirty="0" err="1"/>
              <a:t>en</a:t>
            </a:r>
            <a:r>
              <a:rPr lang="en-US" sz="2700" dirty="0"/>
              <a:t> </a:t>
            </a:r>
            <a:r>
              <a:rPr lang="en-US" sz="2700" dirty="0" err="1"/>
              <a:t>vinteraften</a:t>
            </a:r>
            <a:r>
              <a:rPr lang="en-US" sz="2700" dirty="0"/>
              <a:t> </a:t>
            </a:r>
            <a:r>
              <a:rPr lang="en-US" sz="2700" dirty="0" err="1"/>
              <a:t>som</a:t>
            </a:r>
            <a:r>
              <a:rPr lang="en-US" sz="2700" dirty="0"/>
              <a:t> et </a:t>
            </a:r>
            <a:r>
              <a:rPr lang="en-US" sz="2700" dirty="0" err="1"/>
              <a:t>lysende</a:t>
            </a:r>
            <a:r>
              <a:rPr lang="en-US" sz="2700" dirty="0"/>
              <a:t> </a:t>
            </a:r>
            <a:r>
              <a:rPr lang="en-US" sz="2700" dirty="0" err="1"/>
              <a:t>tåget</a:t>
            </a:r>
            <a:r>
              <a:rPr lang="en-US" sz="2700" dirty="0"/>
              <a:t> </a:t>
            </a:r>
            <a:r>
              <a:rPr lang="en-US" sz="2700" dirty="0" err="1"/>
              <a:t>bånd</a:t>
            </a:r>
            <a:br>
              <a:rPr lang="en-US" sz="2700" dirty="0"/>
            </a:br>
            <a:r>
              <a:rPr lang="en-US" sz="2700" dirty="0" err="1"/>
              <a:t>består</a:t>
            </a:r>
            <a:r>
              <a:rPr lang="en-US" sz="2700" dirty="0"/>
              <a:t> </a:t>
            </a:r>
            <a:r>
              <a:rPr lang="en-US" sz="2700" dirty="0" err="1"/>
              <a:t>af</a:t>
            </a:r>
            <a:r>
              <a:rPr lang="en-US" sz="2700" dirty="0"/>
              <a:t> </a:t>
            </a:r>
            <a:r>
              <a:rPr lang="en-US" sz="2700" dirty="0" err="1"/>
              <a:t>milliarder</a:t>
            </a:r>
            <a:r>
              <a:rPr lang="en-US" sz="2700" dirty="0"/>
              <a:t> </a:t>
            </a:r>
            <a:r>
              <a:rPr lang="en-US" sz="2700" dirty="0" err="1"/>
              <a:t>af</a:t>
            </a:r>
            <a:r>
              <a:rPr lang="en-US" sz="2700" dirty="0"/>
              <a:t> </a:t>
            </a:r>
            <a:r>
              <a:rPr lang="en-US" sz="2700" dirty="0" err="1"/>
              <a:t>enkeltstjerner</a:t>
            </a:r>
            <a:br>
              <a:rPr lang="en-US" sz="2700" dirty="0"/>
            </a:br>
            <a:br>
              <a:rPr lang="en-US" sz="2700" dirty="0"/>
            </a:br>
            <a:r>
              <a:rPr lang="en-US" sz="2700" dirty="0" err="1"/>
              <a:t>Spiralgalakse</a:t>
            </a:r>
            <a:br>
              <a:rPr lang="en-US" sz="2700" dirty="0"/>
            </a:br>
            <a:br>
              <a:rPr lang="en-US" sz="2700" dirty="0"/>
            </a:br>
            <a:r>
              <a:rPr lang="en-US" sz="2700" dirty="0"/>
              <a:t>Billedet er </a:t>
            </a:r>
            <a:r>
              <a:rPr lang="en-US" sz="2700" dirty="0" err="1"/>
              <a:t>af</a:t>
            </a:r>
            <a:r>
              <a:rPr lang="en-US" sz="2700" dirty="0"/>
              <a:t> </a:t>
            </a:r>
            <a:r>
              <a:rPr lang="en-US" sz="2700" dirty="0" err="1"/>
              <a:t>vores</a:t>
            </a:r>
            <a:r>
              <a:rPr lang="en-US" sz="2700" dirty="0"/>
              <a:t> </a:t>
            </a:r>
            <a:r>
              <a:rPr lang="en-US" sz="2700" dirty="0" err="1"/>
              <a:t>nabogalakse</a:t>
            </a:r>
            <a:r>
              <a:rPr lang="en-US" sz="2700" dirty="0"/>
              <a:t> – Andromeda </a:t>
            </a:r>
            <a:r>
              <a:rPr lang="en-US" sz="2700" dirty="0" err="1"/>
              <a:t>galaksen</a:t>
            </a:r>
            <a:br>
              <a:rPr lang="en-US" sz="2700" dirty="0"/>
            </a:br>
            <a:br>
              <a:rPr lang="en-US" sz="2100" dirty="0"/>
            </a:br>
            <a:endParaRPr lang="en-US" sz="2100" dirty="0"/>
          </a:p>
        </p:txBody>
      </p:sp>
    </p:spTree>
    <p:extLst>
      <p:ext uri="{BB962C8B-B14F-4D97-AF65-F5344CB8AC3E}">
        <p14:creationId xmlns:p14="http://schemas.microsoft.com/office/powerpoint/2010/main" val="118526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4">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0">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22">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Video 3" descr="Problemfri område, der flyver gennem">
            <a:extLst>
              <a:ext uri="{FF2B5EF4-FFF2-40B4-BE49-F238E27FC236}">
                <a16:creationId xmlns:a16="http://schemas.microsoft.com/office/drawing/2014/main" id="{3EB8CC83-C941-0FB1-18FB-0B16E84D523E}"/>
              </a:ext>
            </a:extLst>
          </p:cNvPr>
          <p:cNvPicPr>
            <a:picLocks noChangeAspect="1"/>
          </p:cNvPicPr>
          <p:nvPr>
            <a:videoFile r:link="rId2"/>
            <p:extLst>
              <p:ext uri="{DAA4B4D4-6D71-4841-9C94-3DE7FCFB9230}">
                <p14:media xmlns:p14="http://schemas.microsoft.com/office/powerpoint/2010/main" r:embed="rId1"/>
              </p:ext>
            </p:extLst>
          </p:nvPr>
        </p:nvPicPr>
        <p:blipFill>
          <a:blip r:embed="rId4">
            <a:duotone>
              <a:prstClr val="black"/>
              <a:schemeClr val="bg1">
                <a:tint val="45000"/>
                <a:satMod val="400000"/>
              </a:schemeClr>
            </a:duotone>
            <a:alphaModFix amt="25000"/>
          </a:blip>
          <a:srcRect r="1" b="285"/>
          <a:stretch>
            <a:fillRect/>
          </a:stretch>
        </p:blipFill>
        <p:spPr>
          <a:xfrm>
            <a:off x="767444" y="29548"/>
            <a:ext cx="10721729" cy="6013845"/>
          </a:xfrm>
          <a:prstGeom prst="rect">
            <a:avLst/>
          </a:prstGeom>
        </p:spPr>
      </p:pic>
      <p:sp>
        <p:nvSpPr>
          <p:cNvPr id="2" name="Titel 1">
            <a:extLst>
              <a:ext uri="{FF2B5EF4-FFF2-40B4-BE49-F238E27FC236}">
                <a16:creationId xmlns:a16="http://schemas.microsoft.com/office/drawing/2014/main" id="{3529F77E-5B38-104A-FE74-37C918FB347D}"/>
              </a:ext>
            </a:extLst>
          </p:cNvPr>
          <p:cNvSpPr>
            <a:spLocks noGrp="1"/>
          </p:cNvSpPr>
          <p:nvPr>
            <p:ph type="title"/>
          </p:nvPr>
        </p:nvSpPr>
        <p:spPr>
          <a:xfrm>
            <a:off x="2618173" y="630935"/>
            <a:ext cx="7315200" cy="5058305"/>
          </a:xfrm>
          <a:noFill/>
        </p:spPr>
        <p:txBody>
          <a:bodyPr vert="horz" lIns="91440" tIns="45720" rIns="91440" bIns="45720" rtlCol="0" anchor="b">
            <a:normAutofit/>
          </a:bodyPr>
          <a:lstStyle/>
          <a:p>
            <a:pPr algn="ctr"/>
            <a:r>
              <a:rPr lang="en-US" kern="1200" dirty="0" err="1">
                <a:solidFill>
                  <a:schemeClr val="bg1"/>
                </a:solidFill>
                <a:latin typeface="+mj-lt"/>
                <a:ea typeface="+mj-ea"/>
                <a:cs typeface="+mj-cs"/>
              </a:rPr>
              <a:t>Galakser</a:t>
            </a:r>
            <a:br>
              <a:rPr lang="en-US" sz="2400" kern="1200" dirty="0">
                <a:solidFill>
                  <a:schemeClr val="bg1"/>
                </a:solidFill>
                <a:latin typeface="+mj-lt"/>
                <a:ea typeface="+mj-ea"/>
                <a:cs typeface="+mj-cs"/>
              </a:rPr>
            </a:br>
            <a:br>
              <a:rPr lang="en-US" sz="2400" kern="1200" dirty="0">
                <a:solidFill>
                  <a:schemeClr val="bg1"/>
                </a:solidFill>
                <a:latin typeface="+mj-lt"/>
                <a:ea typeface="+mj-ea"/>
                <a:cs typeface="+mj-cs"/>
              </a:rPr>
            </a:b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Samler sig </a:t>
            </a:r>
            <a:r>
              <a:rPr lang="en-US" sz="2400" kern="1200" dirty="0" err="1">
                <a:solidFill>
                  <a:schemeClr val="bg1"/>
                </a:solidFill>
                <a:latin typeface="+mj-lt"/>
                <a:ea typeface="+mj-ea"/>
                <a:cs typeface="+mj-cs"/>
              </a:rPr>
              <a:t>i</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hobe</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Vores </a:t>
            </a:r>
            <a:r>
              <a:rPr lang="en-US" sz="2400" kern="1200" dirty="0" err="1">
                <a:solidFill>
                  <a:schemeClr val="bg1"/>
                </a:solidFill>
                <a:latin typeface="+mj-lt"/>
                <a:ea typeface="+mj-ea"/>
                <a:cs typeface="+mj-cs"/>
              </a:rPr>
              <a:t>galakse</a:t>
            </a:r>
            <a:r>
              <a:rPr lang="en-US" sz="2400" kern="1200" dirty="0">
                <a:solidFill>
                  <a:schemeClr val="bg1"/>
                </a:solidFill>
                <a:latin typeface="+mj-lt"/>
                <a:ea typeface="+mj-ea"/>
                <a:cs typeface="+mj-cs"/>
              </a:rPr>
              <a:t> er </a:t>
            </a:r>
            <a:r>
              <a:rPr lang="en-US" sz="2400" kern="1200" dirty="0" err="1">
                <a:solidFill>
                  <a:schemeClr val="bg1"/>
                </a:solidFill>
                <a:latin typeface="+mj-lt"/>
                <a:ea typeface="+mj-ea"/>
                <a:cs typeface="+mj-cs"/>
              </a:rPr>
              <a:t>medlem</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af</a:t>
            </a:r>
            <a:r>
              <a:rPr lang="en-US" sz="2400" kern="1200" dirty="0">
                <a:solidFill>
                  <a:schemeClr val="bg1"/>
                </a:solidFill>
                <a:latin typeface="+mj-lt"/>
                <a:ea typeface="+mj-ea"/>
                <a:cs typeface="+mj-cs"/>
              </a:rPr>
              <a:t> ”Den </a:t>
            </a:r>
            <a:r>
              <a:rPr lang="en-US" sz="2400" kern="1200" dirty="0" err="1">
                <a:solidFill>
                  <a:schemeClr val="bg1"/>
                </a:solidFill>
                <a:latin typeface="+mj-lt"/>
                <a:ea typeface="+mj-ea"/>
                <a:cs typeface="+mj-cs"/>
              </a:rPr>
              <a:t>lokale</a:t>
            </a:r>
            <a:r>
              <a:rPr lang="en-US" sz="2400" kern="1200" dirty="0">
                <a:solidFill>
                  <a:schemeClr val="bg1"/>
                </a:solidFill>
                <a:latin typeface="+mj-lt"/>
                <a:ea typeface="+mj-ea"/>
                <a:cs typeface="+mj-cs"/>
              </a:rPr>
              <a:t> Hob”, </a:t>
            </a:r>
            <a:r>
              <a:rPr lang="en-US" sz="2400" kern="1200" dirty="0" err="1">
                <a:solidFill>
                  <a:schemeClr val="bg1"/>
                </a:solidFill>
                <a:latin typeface="+mj-lt"/>
                <a:ea typeface="+mj-ea"/>
                <a:cs typeface="+mj-cs"/>
              </a:rPr>
              <a:t>som</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kun</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indeholder</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en</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snes</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galakser</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De </a:t>
            </a:r>
            <a:r>
              <a:rPr lang="en-US" sz="2400" kern="1200" dirty="0" err="1">
                <a:solidFill>
                  <a:schemeClr val="bg1"/>
                </a:solidFill>
                <a:latin typeface="+mj-lt"/>
                <a:ea typeface="+mj-ea"/>
                <a:cs typeface="+mj-cs"/>
              </a:rPr>
              <a:t>største</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galaksehobe</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indeholder</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tusinder</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af</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galakser</a:t>
            </a:r>
            <a:br>
              <a:rPr lang="en-US" sz="2400" kern="1200" dirty="0">
                <a:solidFill>
                  <a:schemeClr val="bg1"/>
                </a:solidFill>
                <a:latin typeface="+mj-lt"/>
                <a:ea typeface="+mj-ea"/>
                <a:cs typeface="+mj-cs"/>
              </a:rPr>
            </a:b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Mælkevejens diameter er ca. 100.000 </a:t>
            </a:r>
            <a:r>
              <a:rPr lang="en-US" sz="2400" kern="1200" dirty="0" err="1">
                <a:solidFill>
                  <a:schemeClr val="bg1"/>
                </a:solidFill>
                <a:latin typeface="+mj-lt"/>
                <a:ea typeface="+mj-ea"/>
                <a:cs typeface="+mj-cs"/>
              </a:rPr>
              <a:t>lysår</a:t>
            </a:r>
            <a:r>
              <a:rPr lang="en-US" sz="2400" kern="1200" dirty="0">
                <a:solidFill>
                  <a:schemeClr val="bg1"/>
                </a:solidFill>
                <a:latin typeface="+mj-lt"/>
                <a:ea typeface="+mj-ea"/>
                <a:cs typeface="+mj-cs"/>
              </a:rPr>
              <a:t>.</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Vores sol </a:t>
            </a:r>
            <a:r>
              <a:rPr lang="en-US" sz="2400" kern="1200" dirty="0" err="1">
                <a:solidFill>
                  <a:schemeClr val="bg1"/>
                </a:solidFill>
                <a:latin typeface="+mj-lt"/>
                <a:ea typeface="+mj-ea"/>
                <a:cs typeface="+mj-cs"/>
              </a:rPr>
              <a:t>befinder</a:t>
            </a:r>
            <a:r>
              <a:rPr lang="en-US" sz="2400" kern="1200" dirty="0">
                <a:solidFill>
                  <a:schemeClr val="bg1"/>
                </a:solidFill>
                <a:latin typeface="+mj-lt"/>
                <a:ea typeface="+mj-ea"/>
                <a:cs typeface="+mj-cs"/>
              </a:rPr>
              <a:t> sig ca. 30.000 </a:t>
            </a:r>
            <a:r>
              <a:rPr lang="en-US" sz="2400" kern="1200" dirty="0" err="1">
                <a:solidFill>
                  <a:schemeClr val="bg1"/>
                </a:solidFill>
                <a:latin typeface="+mj-lt"/>
                <a:ea typeface="+mj-ea"/>
                <a:cs typeface="+mj-cs"/>
              </a:rPr>
              <a:t>lysår</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fra</a:t>
            </a:r>
            <a:r>
              <a:rPr lang="en-US" sz="2400" kern="1200" dirty="0">
                <a:solidFill>
                  <a:schemeClr val="bg1"/>
                </a:solidFill>
                <a:latin typeface="+mj-lt"/>
                <a:ea typeface="+mj-ea"/>
                <a:cs typeface="+mj-cs"/>
              </a:rPr>
              <a:t> centrum</a:t>
            </a:r>
            <a:br>
              <a:rPr lang="en-US" sz="2400" kern="1200" dirty="0">
                <a:solidFill>
                  <a:schemeClr val="bg1"/>
                </a:solidFill>
                <a:latin typeface="+mj-lt"/>
                <a:ea typeface="+mj-ea"/>
                <a:cs typeface="+mj-cs"/>
              </a:rPr>
            </a:b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1 </a:t>
            </a:r>
            <a:r>
              <a:rPr lang="en-US" sz="2400" kern="1200" dirty="0" err="1">
                <a:solidFill>
                  <a:schemeClr val="bg1"/>
                </a:solidFill>
                <a:latin typeface="+mj-lt"/>
                <a:ea typeface="+mj-ea"/>
                <a:cs typeface="+mj-cs"/>
              </a:rPr>
              <a:t>lysår</a:t>
            </a:r>
            <a:r>
              <a:rPr lang="en-US" sz="2400" kern="1200" dirty="0">
                <a:solidFill>
                  <a:schemeClr val="bg1"/>
                </a:solidFill>
                <a:latin typeface="+mj-lt"/>
                <a:ea typeface="+mj-ea"/>
                <a:cs typeface="+mj-cs"/>
              </a:rPr>
              <a:t> er den </a:t>
            </a:r>
            <a:r>
              <a:rPr lang="en-US" sz="2400" kern="1200" dirty="0" err="1">
                <a:solidFill>
                  <a:schemeClr val="bg1"/>
                </a:solidFill>
                <a:latin typeface="+mj-lt"/>
                <a:ea typeface="+mj-ea"/>
                <a:cs typeface="+mj-cs"/>
              </a:rPr>
              <a:t>afstand</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som</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lyset</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bevæger</a:t>
            </a:r>
            <a:r>
              <a:rPr lang="en-US" sz="2400" kern="1200" dirty="0">
                <a:solidFill>
                  <a:schemeClr val="bg1"/>
                </a:solidFill>
                <a:latin typeface="+mj-lt"/>
                <a:ea typeface="+mj-ea"/>
                <a:cs typeface="+mj-cs"/>
              </a:rPr>
              <a:t> sig </a:t>
            </a:r>
            <a:r>
              <a:rPr lang="en-US" sz="2400" kern="1200" dirty="0" err="1">
                <a:solidFill>
                  <a:schemeClr val="bg1"/>
                </a:solidFill>
                <a:latin typeface="+mj-lt"/>
                <a:ea typeface="+mj-ea"/>
                <a:cs typeface="+mj-cs"/>
              </a:rPr>
              <a:t>i</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løbet</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af</a:t>
            </a:r>
            <a:r>
              <a:rPr lang="en-US" sz="2400" kern="1200" dirty="0">
                <a:solidFill>
                  <a:schemeClr val="bg1"/>
                </a:solidFill>
                <a:latin typeface="+mj-lt"/>
                <a:ea typeface="+mj-ea"/>
                <a:cs typeface="+mj-cs"/>
              </a:rPr>
              <a:t> 1 </a:t>
            </a:r>
            <a:r>
              <a:rPr lang="en-US" sz="2400" kern="1200" dirty="0" err="1">
                <a:solidFill>
                  <a:schemeClr val="bg1"/>
                </a:solidFill>
                <a:latin typeface="+mj-lt"/>
                <a:ea typeface="+mj-ea"/>
                <a:cs typeface="+mj-cs"/>
              </a:rPr>
              <a:t>år</a:t>
            </a:r>
            <a:br>
              <a:rPr lang="en-US" sz="1200" kern="1200" dirty="0">
                <a:solidFill>
                  <a:schemeClr val="bg1"/>
                </a:solidFill>
                <a:latin typeface="+mj-lt"/>
                <a:ea typeface="+mj-ea"/>
                <a:cs typeface="+mj-cs"/>
              </a:rPr>
            </a:br>
            <a:r>
              <a:rPr lang="en-US" sz="2400" kern="1200" dirty="0">
                <a:solidFill>
                  <a:schemeClr val="bg1"/>
                </a:solidFill>
                <a:latin typeface="+mj-lt"/>
                <a:ea typeface="+mj-ea"/>
                <a:cs typeface="+mj-cs"/>
              </a:rPr>
              <a:t>1 </a:t>
            </a:r>
            <a:r>
              <a:rPr lang="en-US" sz="2400" kern="1200" dirty="0" err="1">
                <a:solidFill>
                  <a:schemeClr val="bg1"/>
                </a:solidFill>
                <a:latin typeface="+mj-lt"/>
                <a:ea typeface="+mj-ea"/>
                <a:cs typeface="+mj-cs"/>
              </a:rPr>
              <a:t>lysår</a:t>
            </a:r>
            <a:r>
              <a:rPr lang="en-US" sz="2400" kern="1200" dirty="0">
                <a:solidFill>
                  <a:schemeClr val="bg1"/>
                </a:solidFill>
                <a:latin typeface="+mj-lt"/>
                <a:ea typeface="+mj-ea"/>
                <a:cs typeface="+mj-cs"/>
              </a:rPr>
              <a:t> = 300.000 km/s * 31.557.600 s = 9,46*10^12 km</a:t>
            </a:r>
          </a:p>
        </p:txBody>
      </p:sp>
    </p:spTree>
    <p:extLst>
      <p:ext uri="{BB962C8B-B14F-4D97-AF65-F5344CB8AC3E}">
        <p14:creationId xmlns:p14="http://schemas.microsoft.com/office/powerpoint/2010/main" val="3514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F941C53-0B07-4732-93AC-8FA46EBA6F39}"/>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dirty="0" err="1">
                <a:solidFill>
                  <a:srgbClr val="FFFFFF"/>
                </a:solidFill>
                <a:latin typeface="+mj-lt"/>
                <a:ea typeface="+mj-ea"/>
                <a:cs typeface="+mj-cs"/>
              </a:rPr>
              <a:t>Universets</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udvidelse</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339715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7676266D-591E-60FA-AF38-CE97DA4FA60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a:solidFill>
                  <a:srgbClr val="FFFFFF"/>
                </a:solidFill>
                <a:latin typeface="+mj-lt"/>
                <a:ea typeface="+mj-ea"/>
                <a:cs typeface="+mj-cs"/>
              </a:rPr>
              <a:t>Rødforskydning</a:t>
            </a:r>
          </a:p>
        </p:txBody>
      </p:sp>
      <p:pic>
        <p:nvPicPr>
          <p:cNvPr id="4" name="Billede 3">
            <a:extLst>
              <a:ext uri="{FF2B5EF4-FFF2-40B4-BE49-F238E27FC236}">
                <a16:creationId xmlns:a16="http://schemas.microsoft.com/office/drawing/2014/main" id="{B8C5C774-CE09-7C3F-F965-71DCBBF6B9D5}"/>
              </a:ext>
            </a:extLst>
          </p:cNvPr>
          <p:cNvPicPr>
            <a:picLocks noChangeAspect="1"/>
          </p:cNvPicPr>
          <p:nvPr/>
        </p:nvPicPr>
        <p:blipFill>
          <a:blip r:embed="rId2"/>
          <a:stretch>
            <a:fillRect/>
          </a:stretch>
        </p:blipFill>
        <p:spPr>
          <a:xfrm>
            <a:off x="4607663" y="108884"/>
            <a:ext cx="7225748" cy="4024185"/>
          </a:xfrm>
          <a:prstGeom prst="rect">
            <a:avLst/>
          </a:prstGeom>
        </p:spPr>
      </p:pic>
      <p:sp>
        <p:nvSpPr>
          <p:cNvPr id="8" name="Tekstfelt 7">
            <a:extLst>
              <a:ext uri="{FF2B5EF4-FFF2-40B4-BE49-F238E27FC236}">
                <a16:creationId xmlns:a16="http://schemas.microsoft.com/office/drawing/2014/main" id="{5612A6AE-1B13-C3E9-1A46-815347690DCE}"/>
              </a:ext>
            </a:extLst>
          </p:cNvPr>
          <p:cNvSpPr txBox="1"/>
          <p:nvPr/>
        </p:nvSpPr>
        <p:spPr>
          <a:xfrm rot="10800000" flipV="1">
            <a:off x="5214256" y="4040048"/>
            <a:ext cx="6520539" cy="2308324"/>
          </a:xfrm>
          <a:prstGeom prst="rect">
            <a:avLst/>
          </a:prstGeom>
          <a:noFill/>
        </p:spPr>
        <p:txBody>
          <a:bodyPr wrap="square">
            <a:spAutoFit/>
          </a:bodyPr>
          <a:lstStyle/>
          <a:p>
            <a:r>
              <a:rPr lang="da-DK" dirty="0"/>
              <a:t>Det øverste er laboratoriespektret (ingen bevægelse), mens det nederste viser et rødforskudt spektrum, hvor linjerne er forskudt mod den røde ende. Forskydningen skyldes, at objektet bevæger sig væk. Rødforskydningstallet z defineres som:</a:t>
            </a:r>
          </a:p>
          <a:p>
            <a:endParaRPr lang="da-DK" dirty="0"/>
          </a:p>
          <a:p>
            <a:r>
              <a:rPr lang="da-DK" dirty="0"/>
              <a:t>                                                z = λ−λ0/ λ0 </a:t>
            </a:r>
          </a:p>
          <a:p>
            <a:r>
              <a:rPr lang="da-DK" dirty="0"/>
              <a:t>hvor λ er den observerede bølgelængde, og λ0 er  laboratorieværdien</a:t>
            </a:r>
          </a:p>
        </p:txBody>
      </p:sp>
    </p:spTree>
    <p:extLst>
      <p:ext uri="{BB962C8B-B14F-4D97-AF65-F5344CB8AC3E}">
        <p14:creationId xmlns:p14="http://schemas.microsoft.com/office/powerpoint/2010/main" val="134026938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TotalTime>
  <Words>408</Words>
  <Application>Microsoft Office PowerPoint</Application>
  <PresentationFormat>Widescreen</PresentationFormat>
  <Paragraphs>22</Paragraphs>
  <Slides>14</Slides>
  <Notes>0</Notes>
  <HiddenSlides>0</HiddenSlides>
  <MMClips>1</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Aptos</vt:lpstr>
      <vt:lpstr>Aptos Display</vt:lpstr>
      <vt:lpstr>Arial</vt:lpstr>
      <vt:lpstr>Office-tema</vt:lpstr>
      <vt:lpstr>Verdensbilledet i dag</vt:lpstr>
      <vt:lpstr>Parallaksemetoden</vt:lpstr>
      <vt:lpstr>Solen Består af ca. 76 % brint, ca. 24 % helium og ganske små mængder af tungere grundstoffer. Energiproduktionen sker ved fusion </vt:lpstr>
      <vt:lpstr>Stjernerne   - kugleformede lysende gasmasser - i alle mulige størrelser - i alle regnbuens farver </vt:lpstr>
      <vt:lpstr>Hertzsprung-Russel diagram    </vt:lpstr>
      <vt:lpstr>Galakser  Mælkevejen – vores galakse kan ses en vinteraften som et lysende tåget bånd består af milliarder af enkeltstjerner  Spiralgalakse  Billedet er af vores nabogalakse – Andromeda galaksen  </vt:lpstr>
      <vt:lpstr>Galakser   Samler sig i hobe Vores galakse er medlem af ”Den lokale Hob”, som kun indeholder en snes galakser De største galaksehobe indeholder tusinder af galakser  Mælkevejens diameter er ca. 100.000 lysår. Vores sol befinder sig ca. 30.000 lysår fra centrum  1 lysår er den afstand, som lyset bevæger sig i løbet af 1 år 1 lysår = 300.000 km/s * 31.557.600 s = 9,46*10^12 km</vt:lpstr>
      <vt:lpstr>Universets udvidelse</vt:lpstr>
      <vt:lpstr>Rødforskydning</vt:lpstr>
      <vt:lpstr>PowerPoint-præsentation</vt:lpstr>
      <vt:lpstr>PowerPoint-præsentation</vt:lpstr>
      <vt:lpstr>PowerPoint-præsentation</vt:lpstr>
      <vt:lpstr>Hubbles lov</vt:lpstr>
      <vt:lpstr>Edwin Hubble (1889–1953).  I 1929 viste han, at der var en nogenlunde lineær sammenhæng, som i dag kaldes Hubbles lov:                                             v = H ⋅d    hvor v er hastigheden i km/s, og d er afstanden i Mpc (megaparsec).  1 Mpc svarer til en million parsec, og 1 parsec er ca. 3,26 lysår.  Hældningen H kaldes Hubble-konstanten. Den er dog ikke helt konstant, da den ændrer sig over tid. Den aktuelle værdi er cirka 70 km/s/Mpc.  Hubbles lov er et vidnesbyrd om, at universet udvider sig og understøtter dermed også Big Bang-teorien.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Gurli Buus Larsen</dc:creator>
  <cp:lastModifiedBy>Gurli Buus Larsen</cp:lastModifiedBy>
  <cp:revision>1</cp:revision>
  <dcterms:created xsi:type="dcterms:W3CDTF">2026-04-29T19:48:49Z</dcterms:created>
  <dcterms:modified xsi:type="dcterms:W3CDTF">2026-04-29T21:38:00Z</dcterms:modified>
</cp:coreProperties>
</file>