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1" r:id="rId7"/>
    <p:sldId id="269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83DF-1B41-46ED-82CA-80BAFE695DA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2A1-96D2-4D6C-8681-BE4BC99CB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97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83DF-1B41-46ED-82CA-80BAFE695DA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2A1-96D2-4D6C-8681-BE4BC99CB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21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83DF-1B41-46ED-82CA-80BAFE695DA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2A1-96D2-4D6C-8681-BE4BC99CB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676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83DF-1B41-46ED-82CA-80BAFE695DA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2A1-96D2-4D6C-8681-BE4BC99CB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11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83DF-1B41-46ED-82CA-80BAFE695DA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2A1-96D2-4D6C-8681-BE4BC99CB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98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83DF-1B41-46ED-82CA-80BAFE695DA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2A1-96D2-4D6C-8681-BE4BC99CB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83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83DF-1B41-46ED-82CA-80BAFE695DA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2A1-96D2-4D6C-8681-BE4BC99CB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291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83DF-1B41-46ED-82CA-80BAFE695DA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2A1-96D2-4D6C-8681-BE4BC99CB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129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83DF-1B41-46ED-82CA-80BAFE695DA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2A1-96D2-4D6C-8681-BE4BC99CB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037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83DF-1B41-46ED-82CA-80BAFE695DA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2A1-96D2-4D6C-8681-BE4BC99CB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340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83DF-1B41-46ED-82CA-80BAFE695DA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2A1-96D2-4D6C-8681-BE4BC99CB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80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883DF-1B41-46ED-82CA-80BAFE695DA5}" type="datetimeFigureOut">
              <a:rPr lang="da-DK" smtClean="0"/>
              <a:t>05-05-2026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52A1-96D2-4D6C-8681-BE4BC99CB0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219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Kvælstofkredsløb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36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Tålegrænse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1628800"/>
            <a:ext cx="800633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738" y="85096"/>
            <a:ext cx="3440095" cy="12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2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0648"/>
            <a:ext cx="90859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2" y="3212977"/>
            <a:ext cx="2160240" cy="338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585" y="3573017"/>
            <a:ext cx="4079857" cy="30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41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Skovtypers tålegrænse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9" y="2420889"/>
            <a:ext cx="7666641" cy="29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41" y="5563139"/>
            <a:ext cx="5483276" cy="106190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75D15FE-8D60-4FCE-A95E-5D92568C0A05}"/>
              </a:ext>
            </a:extLst>
          </p:cNvPr>
          <p:cNvSpPr/>
          <p:nvPr/>
        </p:nvSpPr>
        <p:spPr>
          <a:xfrm>
            <a:off x="8552985" y="178420"/>
            <a:ext cx="3345366" cy="170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Undersøgelse viste at der gennemsnitligt tilførtes 17 kg N/ha/år i Danmark</a:t>
            </a:r>
          </a:p>
        </p:txBody>
      </p:sp>
    </p:spTree>
    <p:extLst>
      <p:ext uri="{BB962C8B-B14F-4D97-AF65-F5344CB8AC3E}">
        <p14:creationId xmlns:p14="http://schemas.microsoft.com/office/powerpoint/2010/main" val="160629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Nitrat i grundvandet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362" y="1343025"/>
            <a:ext cx="562927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59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Iltsvind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1412777"/>
            <a:ext cx="4104456" cy="51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32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9BC6DFF-4AC3-4481-A44D-F2147D78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16254"/>
            <a:ext cx="10905066" cy="482549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07AE4D7-9A4C-449F-BD5B-FD30835EFD8D}"/>
              </a:ext>
            </a:extLst>
          </p:cNvPr>
          <p:cNvSpPr/>
          <p:nvPr/>
        </p:nvSpPr>
        <p:spPr>
          <a:xfrm>
            <a:off x="3323064" y="1304692"/>
            <a:ext cx="512957" cy="535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77C52F2-F54F-4A44-8A96-295BD3971FCD}"/>
              </a:ext>
            </a:extLst>
          </p:cNvPr>
          <p:cNvSpPr/>
          <p:nvPr/>
        </p:nvSpPr>
        <p:spPr>
          <a:xfrm>
            <a:off x="8795008" y="4816580"/>
            <a:ext cx="512957" cy="535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5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595DEB5-C696-4F22-8B8A-5F5CC5FA6C97}"/>
              </a:ext>
            </a:extLst>
          </p:cNvPr>
          <p:cNvSpPr/>
          <p:nvPr/>
        </p:nvSpPr>
        <p:spPr>
          <a:xfrm>
            <a:off x="5728010" y="4281321"/>
            <a:ext cx="512957" cy="535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4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9146992-1EAD-4008-BF51-0BFE17220C42}"/>
              </a:ext>
            </a:extLst>
          </p:cNvPr>
          <p:cNvSpPr/>
          <p:nvPr/>
        </p:nvSpPr>
        <p:spPr>
          <a:xfrm>
            <a:off x="5728010" y="2795239"/>
            <a:ext cx="512957" cy="535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BA372F6-21BC-4F65-9B42-37AFD3391FF5}"/>
              </a:ext>
            </a:extLst>
          </p:cNvPr>
          <p:cNvSpPr/>
          <p:nvPr/>
        </p:nvSpPr>
        <p:spPr>
          <a:xfrm>
            <a:off x="3564674" y="2375210"/>
            <a:ext cx="512957" cy="535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DD1DA47-8C04-4C32-8368-5EA93EE7A561}"/>
              </a:ext>
            </a:extLst>
          </p:cNvPr>
          <p:cNvSpPr/>
          <p:nvPr/>
        </p:nvSpPr>
        <p:spPr>
          <a:xfrm>
            <a:off x="553845" y="2527609"/>
            <a:ext cx="512957" cy="535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7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B3EF0D5-486B-4DD2-A4D2-CAAB2E63C482}"/>
              </a:ext>
            </a:extLst>
          </p:cNvPr>
          <p:cNvSpPr/>
          <p:nvPr/>
        </p:nvSpPr>
        <p:spPr>
          <a:xfrm>
            <a:off x="9586332" y="2527609"/>
            <a:ext cx="512957" cy="535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5949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17"/>
            <a:ext cx="6366076" cy="664361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180881" y="123117"/>
            <a:ext cx="5891514" cy="698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Forår: Temperaturen stiger og mikroorganismer begynder at nedbryde blade og andet organisk materiale</a:t>
            </a:r>
          </a:p>
        </p:txBody>
      </p:sp>
      <p:cxnSp>
        <p:nvCxnSpPr>
          <p:cNvPr id="5" name="Lige pilforbindelse 4"/>
          <p:cNvCxnSpPr>
            <a:stCxn id="3" idx="1"/>
          </p:cNvCxnSpPr>
          <p:nvPr/>
        </p:nvCxnSpPr>
        <p:spPr>
          <a:xfrm flipH="1">
            <a:off x="5348177" y="472460"/>
            <a:ext cx="832704" cy="372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/>
        </p:nvSpPr>
        <p:spPr>
          <a:xfrm>
            <a:off x="6180881" y="885601"/>
            <a:ext cx="5891514" cy="634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Anemoner får lys nok og optager de frigivne næringssalte</a:t>
            </a:r>
          </a:p>
        </p:txBody>
      </p:sp>
      <p:cxnSp>
        <p:nvCxnSpPr>
          <p:cNvPr id="8" name="Lige pilforbindelse 7"/>
          <p:cNvCxnSpPr>
            <a:stCxn id="6" idx="1"/>
          </p:cNvCxnSpPr>
          <p:nvPr/>
        </p:nvCxnSpPr>
        <p:spPr>
          <a:xfrm flipH="1">
            <a:off x="4210493" y="1203030"/>
            <a:ext cx="1970388" cy="2996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6180881" y="1637414"/>
            <a:ext cx="5891514" cy="691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Anemonerne dør og mikroorganismerne nedbryder dem så næringssalte frigives</a:t>
            </a:r>
          </a:p>
        </p:txBody>
      </p:sp>
      <p:cxnSp>
        <p:nvCxnSpPr>
          <p:cNvPr id="11" name="Lige pilforbindelse 10"/>
          <p:cNvCxnSpPr/>
          <p:nvPr/>
        </p:nvCxnSpPr>
        <p:spPr>
          <a:xfrm flipH="1">
            <a:off x="2849526" y="1998921"/>
            <a:ext cx="3331355" cy="2200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6180881" y="2477386"/>
            <a:ext cx="5891514" cy="754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Når bøgetræet  springer ud, optager det også næringssaltene og de fastholdes derved i økosystemet </a:t>
            </a:r>
          </a:p>
        </p:txBody>
      </p:sp>
      <p:cxnSp>
        <p:nvCxnSpPr>
          <p:cNvPr id="14" name="Lige pilforbindelse 13"/>
          <p:cNvCxnSpPr>
            <a:stCxn id="12" idx="1"/>
          </p:cNvCxnSpPr>
          <p:nvPr/>
        </p:nvCxnSpPr>
        <p:spPr>
          <a:xfrm flipH="1">
            <a:off x="2664331" y="2854842"/>
            <a:ext cx="3516550" cy="1726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6180881" y="3370521"/>
            <a:ext cx="5891514" cy="659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Om efteråret falder bladene og de ligger på jorden til mikroorganismerne begynder nedbrydningen</a:t>
            </a:r>
          </a:p>
        </p:txBody>
      </p:sp>
      <p:cxnSp>
        <p:nvCxnSpPr>
          <p:cNvPr id="17" name="Lige pilforbindelse 16"/>
          <p:cNvCxnSpPr>
            <a:stCxn id="15" idx="1"/>
          </p:cNvCxnSpPr>
          <p:nvPr/>
        </p:nvCxnSpPr>
        <p:spPr>
          <a:xfrm flipH="1" flipV="1">
            <a:off x="4944140" y="2473615"/>
            <a:ext cx="1236741" cy="1226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79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6" y="118990"/>
            <a:ext cx="7048982" cy="673901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7257327" y="0"/>
            <a:ext cx="4934673" cy="70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Kvælstofkredsløbet</a:t>
            </a:r>
          </a:p>
        </p:txBody>
      </p:sp>
      <p:sp>
        <p:nvSpPr>
          <p:cNvPr id="4" name="Rektangel 3"/>
          <p:cNvSpPr/>
          <p:nvPr/>
        </p:nvSpPr>
        <p:spPr>
          <a:xfrm>
            <a:off x="595423" y="2317896"/>
            <a:ext cx="1212112" cy="16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50" dirty="0"/>
              <a:t>Når nogle planter er i stand til at omdanne luftens N</a:t>
            </a:r>
            <a:r>
              <a:rPr lang="da-DK" sz="1050" baseline="-25000" dirty="0"/>
              <a:t>2 </a:t>
            </a:r>
            <a:r>
              <a:rPr lang="da-DK" sz="1050" dirty="0"/>
              <a:t>til ammoniak, NH</a:t>
            </a:r>
            <a:r>
              <a:rPr lang="da-DK" sz="1050" baseline="-25000" dirty="0"/>
              <a:t>3</a:t>
            </a:r>
            <a:r>
              <a:rPr lang="da-DK" sz="1050" dirty="0"/>
              <a:t> så det kan optages i planterne og blive til organisk N. </a:t>
            </a:r>
          </a:p>
          <a:p>
            <a:r>
              <a:rPr lang="da-DK" sz="1050" dirty="0"/>
              <a:t>Fx bælgplanter</a:t>
            </a:r>
          </a:p>
        </p:txBody>
      </p:sp>
      <p:sp>
        <p:nvSpPr>
          <p:cNvPr id="5" name="Rektangel 4"/>
          <p:cNvSpPr/>
          <p:nvPr/>
        </p:nvSpPr>
        <p:spPr>
          <a:xfrm>
            <a:off x="4072270" y="5720316"/>
            <a:ext cx="7187609" cy="70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50" dirty="0"/>
              <a:t>Når nitrat NO</a:t>
            </a:r>
            <a:r>
              <a:rPr lang="da-DK" sz="1050" baseline="-25000" dirty="0"/>
              <a:t>3</a:t>
            </a:r>
            <a:r>
              <a:rPr lang="da-DK" sz="1050" baseline="30000" dirty="0"/>
              <a:t>- </a:t>
            </a:r>
            <a:r>
              <a:rPr lang="da-DK" sz="1050" dirty="0"/>
              <a:t>dannes i jorden ud fra ammonium. To trin. Omdannelse af ammonium NH</a:t>
            </a:r>
            <a:r>
              <a:rPr lang="da-DK" sz="1050" baseline="-25000" dirty="0"/>
              <a:t>4</a:t>
            </a:r>
            <a:r>
              <a:rPr lang="da-DK" sz="1050" baseline="30000" dirty="0"/>
              <a:t>+ </a:t>
            </a:r>
            <a:r>
              <a:rPr lang="da-DK" sz="1050" dirty="0"/>
              <a:t>til nitrit NO</a:t>
            </a:r>
            <a:r>
              <a:rPr lang="da-DK" sz="1050" baseline="-25000" dirty="0"/>
              <a:t>2</a:t>
            </a:r>
            <a:r>
              <a:rPr lang="da-DK" sz="1050" dirty="0"/>
              <a:t>. Dette udføres af nitritbakterier. Næste led; nitratbakterier omdanner NO</a:t>
            </a:r>
            <a:r>
              <a:rPr lang="da-DK" sz="1050" baseline="-25000" dirty="0"/>
              <a:t>2 </a:t>
            </a:r>
            <a:r>
              <a:rPr lang="da-DK" sz="1050" dirty="0"/>
              <a:t>til NO</a:t>
            </a:r>
            <a:r>
              <a:rPr lang="da-DK" sz="1050" baseline="-25000" dirty="0"/>
              <a:t>3</a:t>
            </a:r>
            <a:r>
              <a:rPr lang="da-DK" sz="1050" baseline="30000" dirty="0"/>
              <a:t>-</a:t>
            </a:r>
            <a:r>
              <a:rPr lang="da-DK" sz="1050" dirty="0"/>
              <a:t>. Bakterierne får energi ved disse processer – dermed er de kemoautotrofe. Der skal  være ilt i jorden – og den må ikke være for sur. </a:t>
            </a:r>
          </a:p>
        </p:txBody>
      </p:sp>
      <p:sp>
        <p:nvSpPr>
          <p:cNvPr id="6" name="Rektangel 5"/>
          <p:cNvSpPr/>
          <p:nvPr/>
        </p:nvSpPr>
        <p:spPr>
          <a:xfrm>
            <a:off x="1722473" y="5443871"/>
            <a:ext cx="138223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50" dirty="0"/>
              <a:t>Negativt ladet – bindes ikke til jorden</a:t>
            </a:r>
          </a:p>
        </p:txBody>
      </p:sp>
      <p:sp>
        <p:nvSpPr>
          <p:cNvPr id="7" name="Rektangel 6"/>
          <p:cNvSpPr/>
          <p:nvPr/>
        </p:nvSpPr>
        <p:spPr>
          <a:xfrm>
            <a:off x="6985591" y="4561367"/>
            <a:ext cx="2381693" cy="1010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50" dirty="0" err="1"/>
              <a:t>Frigivning</a:t>
            </a:r>
            <a:r>
              <a:rPr lang="da-DK" sz="1050" dirty="0"/>
              <a:t> af ammoniak, NH</a:t>
            </a:r>
            <a:r>
              <a:rPr lang="da-DK" sz="1050" baseline="-25000" dirty="0"/>
              <a:t>3</a:t>
            </a:r>
            <a:r>
              <a:rPr lang="da-DK" sz="1050" dirty="0"/>
              <a:t> fra mikroorganismer i jorden - det reagerer hurtigt med vand i jorden og danner ammonium: NH</a:t>
            </a:r>
            <a:r>
              <a:rPr lang="da-DK" sz="1050" baseline="-25000" dirty="0"/>
              <a:t>4</a:t>
            </a:r>
            <a:r>
              <a:rPr lang="da-DK" sz="1050" baseline="30000" dirty="0"/>
              <a:t>+</a:t>
            </a:r>
            <a:r>
              <a:rPr lang="da-DK" sz="1050" dirty="0"/>
              <a:t>. Eller urinstof og urinsyre, som let nedbrydes til ammonium: NH</a:t>
            </a:r>
            <a:r>
              <a:rPr lang="da-DK" sz="1050" baseline="-25000" dirty="0"/>
              <a:t>4</a:t>
            </a:r>
            <a:r>
              <a:rPr lang="da-DK" sz="1050" baseline="30000" dirty="0"/>
              <a:t>+</a:t>
            </a:r>
            <a:r>
              <a:rPr lang="da-DK" sz="1050" dirty="0"/>
              <a:t>.</a:t>
            </a:r>
          </a:p>
        </p:txBody>
      </p:sp>
      <p:sp>
        <p:nvSpPr>
          <p:cNvPr id="8" name="Rektangel 7"/>
          <p:cNvSpPr/>
          <p:nvPr/>
        </p:nvSpPr>
        <p:spPr>
          <a:xfrm>
            <a:off x="903767" y="4540108"/>
            <a:ext cx="2785731" cy="51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50" dirty="0"/>
              <a:t>En proces, hvor bakterier kan bruge NO</a:t>
            </a:r>
            <a:r>
              <a:rPr lang="da-DK" sz="1050" baseline="-25000" dirty="0"/>
              <a:t>3</a:t>
            </a:r>
            <a:r>
              <a:rPr lang="da-DK" sz="1050" baseline="30000" dirty="0"/>
              <a:t>-</a:t>
            </a:r>
            <a:r>
              <a:rPr lang="da-DK" sz="1050" dirty="0"/>
              <a:t> til at få ilt fra hvis der ikke er ilt i jorden – fx hvis jorden er mættet med vand. Der frigives så N</a:t>
            </a:r>
            <a:r>
              <a:rPr lang="da-DK" sz="1050" baseline="-25000" dirty="0"/>
              <a:t>2</a:t>
            </a:r>
            <a:r>
              <a:rPr lang="da-DK" sz="1050" dirty="0"/>
              <a:t>.</a:t>
            </a:r>
          </a:p>
        </p:txBody>
      </p:sp>
      <p:sp>
        <p:nvSpPr>
          <p:cNvPr id="9" name="Ellipse 8"/>
          <p:cNvSpPr/>
          <p:nvPr/>
        </p:nvSpPr>
        <p:spPr>
          <a:xfrm>
            <a:off x="5762847" y="595423"/>
            <a:ext cx="2169041" cy="12546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5187858-A0B7-6049-4FC9-2D79BB150B12}"/>
              </a:ext>
            </a:extLst>
          </p:cNvPr>
          <p:cNvSpPr/>
          <p:nvPr/>
        </p:nvSpPr>
        <p:spPr>
          <a:xfrm>
            <a:off x="1313793" y="4656083"/>
            <a:ext cx="2060028" cy="197594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06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9576" y="692697"/>
            <a:ext cx="7772400" cy="1470025"/>
          </a:xfrm>
        </p:spPr>
        <p:txBody>
          <a:bodyPr>
            <a:normAutofit/>
          </a:bodyPr>
          <a:lstStyle/>
          <a:p>
            <a:r>
              <a:rPr lang="da-DK" sz="3600" b="1" dirty="0"/>
              <a:t>Rapport: Europæisk kvælstofforurening koster op mod 2.400 mia. kroner om året</a:t>
            </a:r>
            <a:endParaRPr lang="da-DK" sz="36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423592" y="2636912"/>
            <a:ext cx="7344816" cy="3744416"/>
          </a:xfrm>
        </p:spPr>
        <p:txBody>
          <a:bodyPr>
            <a:normAutofit lnSpcReduction="10000"/>
          </a:bodyPr>
          <a:lstStyle/>
          <a:p>
            <a:pPr algn="l"/>
            <a:r>
              <a:rPr lang="da-DK" dirty="0">
                <a:solidFill>
                  <a:schemeClr val="tx1"/>
                </a:solidFill>
              </a:rPr>
              <a:t>Udledning af kvælstof fra landbrug og trafik koster ifølge ny bog Europa hundreder af milliarder kroner hvert år. Sundhedsskadelige effekter står for over halvdelen af regningen. </a:t>
            </a:r>
          </a:p>
          <a:p>
            <a:pPr algn="l"/>
            <a:r>
              <a:rPr lang="da-DK" dirty="0">
                <a:solidFill>
                  <a:schemeClr val="tx1"/>
                </a:solidFill>
              </a:rPr>
              <a:t>500 til 2.400 milliarder kroner, eller mellem 5 og 24 </a:t>
            </a:r>
            <a:r>
              <a:rPr lang="da-DK" dirty="0" err="1">
                <a:solidFill>
                  <a:schemeClr val="tx1"/>
                </a:solidFill>
              </a:rPr>
              <a:t>kattegatbroer</a:t>
            </a:r>
            <a:r>
              <a:rPr lang="da-DK" dirty="0">
                <a:solidFill>
                  <a:schemeClr val="tx1"/>
                </a:solidFill>
              </a:rPr>
              <a:t> om året. Det er hvad forurening med kvælstof koster Europa hvert år i form af skader på menneskers helbred og på naturen.</a:t>
            </a:r>
          </a:p>
          <a:p>
            <a:pPr algn="l"/>
            <a:r>
              <a:rPr lang="da-DK" dirty="0">
                <a:solidFill>
                  <a:schemeClr val="tx1"/>
                </a:solidFill>
              </a:rPr>
              <a:t>Sådan lyder konklusionen i "The European Nitrogen </a:t>
            </a:r>
            <a:r>
              <a:rPr lang="da-DK" dirty="0" err="1">
                <a:solidFill>
                  <a:schemeClr val="tx1"/>
                </a:solidFill>
              </a:rPr>
              <a:t>Assesment</a:t>
            </a:r>
            <a:r>
              <a:rPr lang="da-DK" dirty="0">
                <a:solidFill>
                  <a:schemeClr val="tx1"/>
                </a:solidFill>
              </a:rPr>
              <a:t>", en 600 sider lang bog med bidrag fra over 200 forskere om Europas udledning af kvælstof.</a:t>
            </a:r>
          </a:p>
          <a:p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7E66F-B896-45EC-97C5-34744E917CC4}"/>
              </a:ext>
            </a:extLst>
          </p:cNvPr>
          <p:cNvSpPr/>
          <p:nvPr/>
        </p:nvSpPr>
        <p:spPr>
          <a:xfrm>
            <a:off x="0" y="0"/>
            <a:ext cx="2279576" cy="386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/>
          </a:p>
          <a:p>
            <a:pPr algn="ctr"/>
            <a:r>
              <a:rPr lang="da-DK" dirty="0"/>
              <a:t>Undersøg hvad problemet er med for meget nitrat i vandløb</a:t>
            </a:r>
          </a:p>
          <a:p>
            <a:pPr algn="ctr"/>
            <a:r>
              <a:rPr lang="da-DK" dirty="0"/>
              <a:t> og søer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F0550FF-9D58-4E79-BA1F-B75544006A5D}"/>
              </a:ext>
            </a:extLst>
          </p:cNvPr>
          <p:cNvSpPr/>
          <p:nvPr/>
        </p:nvSpPr>
        <p:spPr>
          <a:xfrm>
            <a:off x="10051976" y="0"/>
            <a:ext cx="2140024" cy="386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undersøg hvad problemet er med nitrat i drikkevandet</a:t>
            </a:r>
          </a:p>
        </p:txBody>
      </p:sp>
    </p:spTree>
    <p:extLst>
      <p:ext uri="{BB962C8B-B14F-4D97-AF65-F5344CB8AC3E}">
        <p14:creationId xmlns:p14="http://schemas.microsoft.com/office/powerpoint/2010/main" val="155630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A9C95A8-F175-4E5B-A285-BF359BEFC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49" y="643466"/>
            <a:ext cx="7874302" cy="557106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62DC5C3-7E2B-4F70-BA28-A7742E9980B1}"/>
              </a:ext>
            </a:extLst>
          </p:cNvPr>
          <p:cNvSpPr/>
          <p:nvPr/>
        </p:nvSpPr>
        <p:spPr>
          <a:xfrm>
            <a:off x="277402" y="0"/>
            <a:ext cx="5818598" cy="863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Skovenes sundhed </a:t>
            </a:r>
          </a:p>
          <a:p>
            <a:pPr algn="ctr"/>
            <a:r>
              <a:rPr lang="da-DK" sz="1600" dirty="0"/>
              <a:t>Overvåget af skov- og Naturstyrelsen siden 1989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7DBBF26-334D-46E3-8063-096CBCD81550}"/>
              </a:ext>
            </a:extLst>
          </p:cNvPr>
          <p:cNvSpPr/>
          <p:nvPr/>
        </p:nvSpPr>
        <p:spPr>
          <a:xfrm>
            <a:off x="162560" y="1076960"/>
            <a:ext cx="2336800" cy="16967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Metode:</a:t>
            </a:r>
          </a:p>
          <a:p>
            <a:pPr algn="ctr"/>
            <a:r>
              <a:rPr lang="da-DK" dirty="0"/>
              <a:t>- Bestemme mængden af tabte nåle eller blade for alm. arter fra bestemte områder i landet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F606C32-F03B-4860-9529-8839F1632BB8}"/>
              </a:ext>
            </a:extLst>
          </p:cNvPr>
          <p:cNvSpPr/>
          <p:nvPr/>
        </p:nvSpPr>
        <p:spPr>
          <a:xfrm>
            <a:off x="162560" y="2926080"/>
            <a:ext cx="2336800" cy="16967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Des større </a:t>
            </a:r>
            <a:r>
              <a:rPr lang="da-DK" b="1" dirty="0" err="1"/>
              <a:t>bladtab</a:t>
            </a:r>
            <a:r>
              <a:rPr lang="da-DK" b="1" dirty="0"/>
              <a:t> des dårligere sundhed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78890F2-9C1F-4BFD-9579-A27F5BBD9F00}"/>
              </a:ext>
            </a:extLst>
          </p:cNvPr>
          <p:cNvSpPr/>
          <p:nvPr/>
        </p:nvSpPr>
        <p:spPr>
          <a:xfrm>
            <a:off x="162560" y="4775200"/>
            <a:ext cx="2336800" cy="16967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Generel konklusion: 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Mindre </a:t>
            </a:r>
            <a:r>
              <a:rPr lang="da-DK" dirty="0" err="1"/>
              <a:t>bladtab</a:t>
            </a:r>
            <a:r>
              <a:rPr lang="da-DK" dirty="0"/>
              <a:t> fra bøg og Eg, men store årlige udsving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Rødgran tilbage til ´niveau fra 1989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A6B7A68-CA30-429C-982D-7CD2195EFB7F}"/>
              </a:ext>
            </a:extLst>
          </p:cNvPr>
          <p:cNvSpPr/>
          <p:nvPr/>
        </p:nvSpPr>
        <p:spPr>
          <a:xfrm>
            <a:off x="9692640" y="228600"/>
            <a:ext cx="2336800" cy="16967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Bøg: </a:t>
            </a:r>
          </a:p>
          <a:p>
            <a:pPr algn="ctr"/>
            <a:r>
              <a:rPr lang="da-DK" dirty="0"/>
              <a:t>-tørke og </a:t>
            </a:r>
            <a:r>
              <a:rPr lang="da-DK" dirty="0" err="1"/>
              <a:t>oldenår</a:t>
            </a:r>
            <a:r>
              <a:rPr lang="da-DK" dirty="0"/>
              <a:t> giver større </a:t>
            </a:r>
            <a:r>
              <a:rPr lang="da-DK" dirty="0" err="1"/>
              <a:t>bladtab</a:t>
            </a:r>
            <a:endParaRPr lang="da-DK" dirty="0"/>
          </a:p>
          <a:p>
            <a:pPr algn="ctr"/>
            <a:r>
              <a:rPr lang="da-DK" dirty="0"/>
              <a:t>- 1995: Både tørke og </a:t>
            </a:r>
            <a:r>
              <a:rPr lang="da-DK" dirty="0" err="1"/>
              <a:t>oldenår</a:t>
            </a:r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2D162BB-CDE1-4597-93BE-08CEB7ECA194}"/>
              </a:ext>
            </a:extLst>
          </p:cNvPr>
          <p:cNvSpPr/>
          <p:nvPr/>
        </p:nvSpPr>
        <p:spPr>
          <a:xfrm>
            <a:off x="9692640" y="2077720"/>
            <a:ext cx="2336800" cy="2280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Rødgran: 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Påvirkning fra luftforurening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Stormfald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Barkbiller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Svampeinfektioner</a:t>
            </a:r>
          </a:p>
          <a:p>
            <a:pPr algn="ctr"/>
            <a:r>
              <a:rPr lang="da-DK" dirty="0"/>
              <a:t>Dårligt tilpasset miljøet</a:t>
            </a:r>
          </a:p>
        </p:txBody>
      </p:sp>
    </p:spTree>
    <p:extLst>
      <p:ext uri="{BB962C8B-B14F-4D97-AF65-F5344CB8AC3E}">
        <p14:creationId xmlns:p14="http://schemas.microsoft.com/office/powerpoint/2010/main" val="28091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Tilførsel fra atmosfæren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20888"/>
            <a:ext cx="9144000" cy="254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59244F1-F920-4FC3-9F50-BC494A8D26D3}"/>
              </a:ext>
            </a:extLst>
          </p:cNvPr>
          <p:cNvSpPr/>
          <p:nvPr/>
        </p:nvSpPr>
        <p:spPr>
          <a:xfrm>
            <a:off x="6299200" y="152400"/>
            <a:ext cx="5892800" cy="226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Generel påvirkning af skovene i DK: 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Abiotiske og biotiske påvirkninger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Temperaturændringer og andre klimatiske forhold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Jordbundsforhold (fx muld- eller morbund, ler eller sand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Angreb fra insekter og svampe</a:t>
            </a:r>
          </a:p>
          <a:p>
            <a:pPr marL="285750" indent="-285750" algn="ctr">
              <a:buFontTx/>
              <a:buChar char="-"/>
            </a:pPr>
            <a:endParaRPr lang="da-DK" dirty="0"/>
          </a:p>
          <a:p>
            <a:pPr marL="285750" indent="-285750" algn="ctr">
              <a:buFontTx/>
              <a:buChar char="-"/>
            </a:pPr>
            <a:r>
              <a:rPr lang="da-DK" dirty="0"/>
              <a:t>Fældning og gødning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468D56-A153-4D5C-A748-27DA677D6233}"/>
              </a:ext>
            </a:extLst>
          </p:cNvPr>
          <p:cNvSpPr/>
          <p:nvPr/>
        </p:nvSpPr>
        <p:spPr>
          <a:xfrm>
            <a:off x="8849360" y="2763520"/>
            <a:ext cx="3078480" cy="3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Afsætning/</a:t>
            </a:r>
            <a:r>
              <a:rPr lang="da-DK" dirty="0" err="1"/>
              <a:t>deposition</a:t>
            </a:r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3DB309F-1F8A-4AC8-8C85-40409D846415}"/>
              </a:ext>
            </a:extLst>
          </p:cNvPr>
          <p:cNvSpPr/>
          <p:nvPr/>
        </p:nvSpPr>
        <p:spPr>
          <a:xfrm>
            <a:off x="685800" y="1381760"/>
            <a:ext cx="5339080" cy="1229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Den største N-forurening kommer fra landbruget</a:t>
            </a:r>
          </a:p>
          <a:p>
            <a:pPr algn="ctr"/>
            <a:r>
              <a:rPr lang="da-DK" dirty="0"/>
              <a:t>- Fordampning af ammoniak fra gylle</a:t>
            </a:r>
          </a:p>
          <a:p>
            <a:pPr algn="ctr"/>
            <a:r>
              <a:rPr lang="da-DK" dirty="0"/>
              <a:t>- Velgødede planter udskiller ammoniak via spalteåbninger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B06F1D7-4164-4D95-A720-0D7305AAF799}"/>
              </a:ext>
            </a:extLst>
          </p:cNvPr>
          <p:cNvSpPr/>
          <p:nvPr/>
        </p:nvSpPr>
        <p:spPr>
          <a:xfrm>
            <a:off x="8991600" y="4744721"/>
            <a:ext cx="2936240" cy="196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Tørdeposition</a:t>
            </a:r>
            <a:r>
              <a:rPr lang="da-DK" dirty="0"/>
              <a:t>: </a:t>
            </a:r>
          </a:p>
          <a:p>
            <a:pPr algn="ctr"/>
            <a:r>
              <a:rPr lang="da-DK" dirty="0"/>
              <a:t>Stoffet falder direkte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Våddeposition: </a:t>
            </a:r>
          </a:p>
          <a:p>
            <a:pPr algn="ctr"/>
            <a:r>
              <a:rPr lang="da-DK" dirty="0"/>
              <a:t>Når ammoniak reagerer med vand og falder som  ammonium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E2A52CA-3F07-4F3C-B34D-9E9F5028D10C}"/>
              </a:ext>
            </a:extLst>
          </p:cNvPr>
          <p:cNvSpPr/>
          <p:nvPr/>
        </p:nvSpPr>
        <p:spPr>
          <a:xfrm>
            <a:off x="1524001" y="4966268"/>
            <a:ext cx="2936488" cy="1624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Problem: Nogle naturtyper (fx højmoser – </a:t>
            </a:r>
            <a:r>
              <a:rPr lang="da-DK" dirty="0" err="1"/>
              <a:t>Vildmosesn</a:t>
            </a:r>
            <a:r>
              <a:rPr lang="da-DK" dirty="0"/>
              <a:t> – tåler ikke disse høje nedfald – så vil de blive en anden naturtype </a:t>
            </a:r>
          </a:p>
        </p:txBody>
      </p:sp>
    </p:spTree>
    <p:extLst>
      <p:ext uri="{BB962C8B-B14F-4D97-AF65-F5344CB8AC3E}">
        <p14:creationId xmlns:p14="http://schemas.microsoft.com/office/powerpoint/2010/main" val="33708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5B188CB-801C-42E6-BFB8-32288C430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7" b="69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22A4B80-CC50-411E-BA0D-9D993E02635D}"/>
              </a:ext>
            </a:extLst>
          </p:cNvPr>
          <p:cNvSpPr/>
          <p:nvPr/>
        </p:nvSpPr>
        <p:spPr>
          <a:xfrm>
            <a:off x="8987883" y="0"/>
            <a:ext cx="3204097" cy="10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Problem: Overgødning giver skader på naturen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50F139C-75FB-4AF2-861B-6FE2B50DF0C4}"/>
              </a:ext>
            </a:extLst>
          </p:cNvPr>
          <p:cNvSpPr/>
          <p:nvPr/>
        </p:nvSpPr>
        <p:spPr>
          <a:xfrm>
            <a:off x="122663" y="5352585"/>
            <a:ext cx="4170557" cy="1393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Undersøg: 10 min – s. 167 i BIF</a:t>
            </a:r>
          </a:p>
          <a:p>
            <a:pPr algn="ctr"/>
            <a:r>
              <a:rPr lang="da-DK" dirty="0"/>
              <a:t>Hvorfor skabet øget kvælstoftilgængelighed mindskning i mykorrhiza? Og hvilke problemer bliver der i rodnettet?</a:t>
            </a:r>
          </a:p>
        </p:txBody>
      </p:sp>
    </p:spTree>
    <p:extLst>
      <p:ext uri="{BB962C8B-B14F-4D97-AF65-F5344CB8AC3E}">
        <p14:creationId xmlns:p14="http://schemas.microsoft.com/office/powerpoint/2010/main" val="292394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Biodiversitet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1556792"/>
            <a:ext cx="49505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32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24632D6-9905-4565-B699-C3484E2C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31" y="643466"/>
            <a:ext cx="9363137" cy="557106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3D405CD-F2AD-4E2D-8D9A-2A40B4EE27B3}"/>
              </a:ext>
            </a:extLst>
          </p:cNvPr>
          <p:cNvSpPr/>
          <p:nvPr/>
        </p:nvSpPr>
        <p:spPr>
          <a:xfrm>
            <a:off x="8943278" y="457200"/>
            <a:ext cx="2966224" cy="2364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Opgave – brug s. 167 i BIF: </a:t>
            </a:r>
          </a:p>
          <a:p>
            <a:pPr algn="ctr"/>
            <a:r>
              <a:rPr lang="da-DK" dirty="0"/>
              <a:t>Hvad har ført til faldet i den danske kvælstoftilførsel fra luften?</a:t>
            </a:r>
          </a:p>
        </p:txBody>
      </p:sp>
    </p:spTree>
    <p:extLst>
      <p:ext uri="{BB962C8B-B14F-4D97-AF65-F5344CB8AC3E}">
        <p14:creationId xmlns:p14="http://schemas.microsoft.com/office/powerpoint/2010/main" val="18158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620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Kvælstofkredsløb</vt:lpstr>
      <vt:lpstr>PowerPoint-præsentation</vt:lpstr>
      <vt:lpstr>PowerPoint-præsentation</vt:lpstr>
      <vt:lpstr>Rapport: Europæisk kvælstofforurening koster op mod 2.400 mia. kroner om året</vt:lpstr>
      <vt:lpstr>PowerPoint-præsentation</vt:lpstr>
      <vt:lpstr>Tilførsel fra atmosfæren</vt:lpstr>
      <vt:lpstr>PowerPoint-præsentation</vt:lpstr>
      <vt:lpstr>Biodiversitet</vt:lpstr>
      <vt:lpstr>PowerPoint-præsentation</vt:lpstr>
      <vt:lpstr>Tålegrænse</vt:lpstr>
      <vt:lpstr>PowerPoint-præsentation</vt:lpstr>
      <vt:lpstr>Skovtypers tålegrænse</vt:lpstr>
      <vt:lpstr>Nitrat i grundvandet</vt:lpstr>
      <vt:lpstr>Iltsvind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Kvælstofkredsløb</dc:title>
  <dc:creator>Vigga N�rgaard Madsb�ll</dc:creator>
  <cp:lastModifiedBy>Vigga Nørgaard Madsbøll</cp:lastModifiedBy>
  <cp:revision>9</cp:revision>
  <cp:lastPrinted>2024-05-06T08:42:52Z</cp:lastPrinted>
  <dcterms:created xsi:type="dcterms:W3CDTF">2020-03-25T16:08:28Z</dcterms:created>
  <dcterms:modified xsi:type="dcterms:W3CDTF">2026-05-05T09:00:26Z</dcterms:modified>
</cp:coreProperties>
</file>