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96" r:id="rId1"/>
  </p:sldMasterIdLst>
  <p:sldIdLst>
    <p:sldId id="258" r:id="rId2"/>
    <p:sldId id="259" r:id="rId3"/>
    <p:sldId id="260" r:id="rId4"/>
    <p:sldId id="261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59" d="100"/>
          <a:sy n="59" d="100"/>
        </p:scale>
        <p:origin x="8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dirty="0"/>
              <a:t>11/20/2025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9C37B-1D36-470B-8223-D6C91242EC14}" type="datetimeFigureOut">
              <a:rPr lang="en-US" dirty="0"/>
              <a:t>11/20/2025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6F52A-A82B-47A2-A83A-8C4C91F2D59F}" type="datetimeFigureOut">
              <a:rPr lang="en-US" dirty="0"/>
              <a:t>11/20/2025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0A7B3-6521-4DCA-87E5-044747A908C1}" type="datetimeFigureOut">
              <a:rPr lang="en-US" dirty="0"/>
              <a:t>11/20/2025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dirty="0"/>
              <a:t>11/20/2025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101982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270247" cy="3101982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34690-1557-4C89-A502-4959FE7FAD70}" type="datetimeFigureOut">
              <a:rPr lang="en-US" dirty="0"/>
              <a:t>11/20/2025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D4976-E339-4826-83B7-FBD03F55ECF8}" type="datetimeFigureOut">
              <a:rPr lang="en-US" dirty="0"/>
              <a:t>11/20/2025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‹nr.›</a:t>
            </a:fld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37C31-9E7A-4F99-8774-A0E530DE1A42}" type="datetimeFigureOut">
              <a:rPr lang="en-US" dirty="0"/>
              <a:t>11/20/2025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8504F-A551-4DE0-9316-4DCD1D8CC752}" type="datetimeFigureOut">
              <a:rPr lang="en-US" dirty="0"/>
              <a:t>11/20/2025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E4249-C0D0-4B06-8692-E8BB871AF643}" type="datetimeFigureOut">
              <a:rPr lang="en-US" dirty="0"/>
              <a:t>11/20/2025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a-DK"/>
              <a:t>Klik på ikonet for at tilføje et billede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042B0DB6-F5C7-45FB-8CF3-31B45F9C2DAC}" type="datetimeFigureOut">
              <a:rPr lang="en-US" dirty="0"/>
              <a:t>11/20/2025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1160EA64-D806-43AC-9DF2-F8C432F32B4C}" type="datetimeFigureOut">
              <a:rPr lang="en-US" dirty="0"/>
              <a:t>11/20/2025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8A7A6979-0714-4377-B894-6BE4C2D6E202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sldNum="0" hdr="0" ft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rgbClr val="262626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1">
                <a:tint val="97000"/>
                <a:shade val="100000"/>
                <a:satMod val="185000"/>
                <a:lumMod val="120000"/>
              </a:schemeClr>
            </a:gs>
            <a:gs pos="100000">
              <a:schemeClr val="bg1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61C9F4F8-1CA1-4169-A513-5E15F4D91F0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600200" y="2386744"/>
            <a:ext cx="8991600" cy="1645920"/>
          </a:xfrm>
          <a:solidFill>
            <a:schemeClr val="tx1"/>
          </a:solidFill>
          <a:ln w="190500" cmpd="thinThick">
            <a:solidFill>
              <a:schemeClr val="tx1"/>
            </a:solidFill>
          </a:ln>
        </p:spPr>
        <p:txBody>
          <a:bodyPr>
            <a:normAutofit/>
          </a:bodyPr>
          <a:lstStyle/>
          <a:p>
            <a:r>
              <a:rPr lang="da-DK">
                <a:solidFill>
                  <a:schemeClr val="bg1"/>
                </a:solidFill>
              </a:rPr>
              <a:t>Energi til arbejdet</a:t>
            </a:r>
          </a:p>
        </p:txBody>
      </p:sp>
      <p:sp>
        <p:nvSpPr>
          <p:cNvPr id="3" name="Undertitel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</p:spPr>
        <p:txBody>
          <a:bodyPr>
            <a:normAutofit/>
          </a:bodyPr>
          <a:lstStyle/>
          <a:p>
            <a:r>
              <a:rPr lang="da-DK" dirty="0"/>
              <a:t>… og energi til hvile</a:t>
            </a:r>
          </a:p>
        </p:txBody>
      </p:sp>
    </p:spTree>
    <p:extLst>
      <p:ext uri="{BB962C8B-B14F-4D97-AF65-F5344CB8AC3E}">
        <p14:creationId xmlns:p14="http://schemas.microsoft.com/office/powerpoint/2010/main" val="248497185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C33976D1-3430-450C-A978-87A9A6E8E7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D6AAC78-7D86-415A-ADC1-2B47480796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249680" y="1248156"/>
            <a:ext cx="9692640" cy="4361688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2A658D9-F185-44F1-BA33-D50320D1D0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62228" y="1060704"/>
            <a:ext cx="10067544" cy="4736592"/>
          </a:xfrm>
          <a:prstGeom prst="rect">
            <a:avLst/>
          </a:prstGeom>
          <a:noFill/>
          <a:ln w="317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231136" y="467418"/>
            <a:ext cx="7729728" cy="1188720"/>
          </a:xfrm>
          <a:solidFill>
            <a:srgbClr val="FFFFFF"/>
          </a:solidFill>
        </p:spPr>
        <p:txBody>
          <a:bodyPr>
            <a:normAutofit/>
          </a:bodyPr>
          <a:lstStyle/>
          <a:p>
            <a:r>
              <a:rPr lang="da-DK" dirty="0"/>
              <a:t>Kroppen bruger energi hele tiden – men mest når vi er fysisk aktive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1706062" y="2291262"/>
            <a:ext cx="8779512" cy="2879256"/>
          </a:xfrm>
        </p:spPr>
        <p:txBody>
          <a:bodyPr>
            <a:normAutofit lnSpcReduction="10000"/>
          </a:bodyPr>
          <a:lstStyle/>
          <a:p>
            <a:pPr>
              <a:lnSpc>
                <a:spcPct val="90000"/>
              </a:lnSpc>
            </a:pPr>
            <a:r>
              <a:rPr lang="da-DK" sz="1400">
                <a:solidFill>
                  <a:srgbClr val="404040"/>
                </a:solidFill>
              </a:rPr>
              <a:t>Basalstofskriftet:</a:t>
            </a:r>
          </a:p>
          <a:p>
            <a:pPr lvl="1">
              <a:lnSpc>
                <a:spcPct val="90000"/>
              </a:lnSpc>
            </a:pPr>
            <a:r>
              <a:rPr lang="da-DK" sz="1400">
                <a:solidFill>
                  <a:srgbClr val="404040"/>
                </a:solidFill>
              </a:rPr>
              <a:t>5.500-7.500 kJ/døgn</a:t>
            </a:r>
          </a:p>
          <a:p>
            <a:pPr marL="457200" lvl="1" indent="0">
              <a:lnSpc>
                <a:spcPct val="90000"/>
              </a:lnSpc>
              <a:buNone/>
            </a:pPr>
            <a:endParaRPr lang="da-DK" sz="1400">
              <a:solidFill>
                <a:srgbClr val="404040"/>
              </a:solidFill>
            </a:endParaRPr>
          </a:p>
          <a:p>
            <a:pPr lvl="1">
              <a:lnSpc>
                <a:spcPct val="90000"/>
              </a:lnSpc>
            </a:pPr>
            <a:r>
              <a:rPr lang="da-DK" sz="1400">
                <a:solidFill>
                  <a:srgbClr val="404040"/>
                </a:solidFill>
              </a:rPr>
              <a:t>Kredsløb (fx hjertets musklers sammentrækning) </a:t>
            </a:r>
          </a:p>
          <a:p>
            <a:pPr lvl="1">
              <a:lnSpc>
                <a:spcPct val="90000"/>
              </a:lnSpc>
            </a:pPr>
            <a:r>
              <a:rPr lang="da-DK" sz="1400">
                <a:solidFill>
                  <a:srgbClr val="404040"/>
                </a:solidFill>
              </a:rPr>
              <a:t>Respiration (muskelaktivitet ved hævning af ribben)</a:t>
            </a:r>
          </a:p>
          <a:p>
            <a:pPr lvl="1">
              <a:lnSpc>
                <a:spcPct val="90000"/>
              </a:lnSpc>
            </a:pPr>
            <a:r>
              <a:rPr lang="da-DK" sz="1400">
                <a:solidFill>
                  <a:srgbClr val="404040"/>
                </a:solidFill>
              </a:rPr>
              <a:t>Fornyelse og vedligeholdelse af celler (fx dannelse af nye røde blodceller)</a:t>
            </a:r>
          </a:p>
          <a:p>
            <a:pPr lvl="1">
              <a:lnSpc>
                <a:spcPct val="90000"/>
              </a:lnSpc>
            </a:pPr>
            <a:r>
              <a:rPr lang="da-DK" sz="1400">
                <a:solidFill>
                  <a:srgbClr val="404040"/>
                </a:solidFill>
              </a:rPr>
              <a:t>Produktion af hormoner (melatonin-produktionen er størst i mørke – sikrer døgnrytme – teori om sammenhæng med kræft)</a:t>
            </a:r>
          </a:p>
          <a:p>
            <a:pPr lvl="1">
              <a:lnSpc>
                <a:spcPct val="90000"/>
              </a:lnSpc>
            </a:pPr>
            <a:r>
              <a:rPr lang="da-DK" sz="1400">
                <a:solidFill>
                  <a:srgbClr val="404040"/>
                </a:solidFill>
              </a:rPr>
              <a:t>Aktivitet i nervesystemet (Natrium-kalium pumpen)</a:t>
            </a:r>
          </a:p>
          <a:p>
            <a:pPr lvl="1">
              <a:lnSpc>
                <a:spcPct val="90000"/>
              </a:lnSpc>
            </a:pPr>
            <a:r>
              <a:rPr lang="da-DK" sz="1400">
                <a:solidFill>
                  <a:srgbClr val="404040"/>
                </a:solidFill>
              </a:rPr>
              <a:t>Opretholdelse af stabil kropstemperatur</a:t>
            </a:r>
          </a:p>
        </p:txBody>
      </p:sp>
    </p:spTree>
    <p:extLst>
      <p:ext uri="{BB962C8B-B14F-4D97-AF65-F5344CB8AC3E}">
        <p14:creationId xmlns:p14="http://schemas.microsoft.com/office/powerpoint/2010/main" val="40052631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C33976D1-3430-450C-A978-87A9A6E8E7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D6AAC78-7D86-415A-ADC1-2B47480796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249680" y="1248156"/>
            <a:ext cx="9692640" cy="4361688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2A658D9-F185-44F1-BA33-D50320D1D0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62228" y="1060704"/>
            <a:ext cx="10067544" cy="4736592"/>
          </a:xfrm>
          <a:prstGeom prst="rect">
            <a:avLst/>
          </a:prstGeom>
          <a:noFill/>
          <a:ln w="317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231136" y="467418"/>
            <a:ext cx="7729728" cy="1188720"/>
          </a:xfrm>
          <a:solidFill>
            <a:srgbClr val="FFFFFF"/>
          </a:solidFill>
        </p:spPr>
        <p:txBody>
          <a:bodyPr>
            <a:normAutofit/>
          </a:bodyPr>
          <a:lstStyle/>
          <a:p>
            <a:r>
              <a:rPr lang="da-DK" sz="2600"/>
              <a:t>Det anbefales at ca. 55 % af kostens energi kommer  fra kulhydrat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1706062" y="2291262"/>
            <a:ext cx="8779512" cy="2879256"/>
          </a:xfrm>
        </p:spPr>
        <p:txBody>
          <a:bodyPr>
            <a:normAutofit/>
          </a:bodyPr>
          <a:lstStyle/>
          <a:p>
            <a:r>
              <a:rPr lang="da-DK">
                <a:solidFill>
                  <a:srgbClr val="404040"/>
                </a:solidFill>
              </a:rPr>
              <a:t>Monosakkarider – 1 kulstofring – C</a:t>
            </a:r>
            <a:r>
              <a:rPr lang="da-DK" baseline="-25000">
                <a:solidFill>
                  <a:srgbClr val="404040"/>
                </a:solidFill>
              </a:rPr>
              <a:t>n</a:t>
            </a:r>
            <a:r>
              <a:rPr lang="da-DK">
                <a:solidFill>
                  <a:srgbClr val="404040"/>
                </a:solidFill>
              </a:rPr>
              <a:t>H</a:t>
            </a:r>
            <a:r>
              <a:rPr lang="da-DK" baseline="-25000">
                <a:solidFill>
                  <a:srgbClr val="404040"/>
                </a:solidFill>
              </a:rPr>
              <a:t>2n</a:t>
            </a:r>
            <a:r>
              <a:rPr lang="da-DK">
                <a:solidFill>
                  <a:srgbClr val="404040"/>
                </a:solidFill>
              </a:rPr>
              <a:t>O</a:t>
            </a:r>
            <a:r>
              <a:rPr lang="da-DK" baseline="-25000">
                <a:solidFill>
                  <a:srgbClr val="404040"/>
                </a:solidFill>
              </a:rPr>
              <a:t>n</a:t>
            </a:r>
            <a:endParaRPr lang="da-DK">
              <a:solidFill>
                <a:srgbClr val="404040"/>
              </a:solidFill>
            </a:endParaRPr>
          </a:p>
          <a:p>
            <a:r>
              <a:rPr lang="da-DK">
                <a:solidFill>
                  <a:srgbClr val="404040"/>
                </a:solidFill>
              </a:rPr>
              <a:t>Oligosakkarider – 2-10 kulstofringe – bundet sammen  under fraspaltning af vand</a:t>
            </a:r>
          </a:p>
          <a:p>
            <a:pPr lvl="1"/>
            <a:r>
              <a:rPr lang="da-DK">
                <a:solidFill>
                  <a:srgbClr val="404040"/>
                </a:solidFill>
              </a:rPr>
              <a:t>Vigtigste er disakkariderne – 2 kulstofringe</a:t>
            </a:r>
          </a:p>
          <a:p>
            <a:r>
              <a:rPr lang="da-DK">
                <a:solidFill>
                  <a:srgbClr val="404040"/>
                </a:solidFill>
              </a:rPr>
              <a:t>Polysakkarider – flere end 10 kulstofringe </a:t>
            </a:r>
          </a:p>
          <a:p>
            <a:pPr lvl="1"/>
            <a:r>
              <a:rPr lang="da-DK">
                <a:solidFill>
                  <a:srgbClr val="404040"/>
                </a:solidFill>
              </a:rPr>
              <a:t>Stivelse; amylose og amylopektin – uforgrenet og forgrenet – betydning i fordøjelsen</a:t>
            </a:r>
          </a:p>
          <a:p>
            <a:pPr lvl="1"/>
            <a:r>
              <a:rPr lang="da-DK">
                <a:solidFill>
                  <a:srgbClr val="404040"/>
                </a:solidFill>
              </a:rPr>
              <a:t>Cellulose; bindingerne er anderledes end i stivelse, og kan ikke nedbrydes af mennesket, da vi ikke har det rette enzym</a:t>
            </a:r>
          </a:p>
          <a:p>
            <a:endParaRPr lang="da-DK">
              <a:solidFill>
                <a:srgbClr val="40404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08363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1">
                <a:tint val="97000"/>
                <a:shade val="100000"/>
                <a:satMod val="185000"/>
                <a:lumMod val="120000"/>
              </a:schemeClr>
            </a:gs>
            <a:gs pos="100000">
              <a:schemeClr val="bg1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61C9F4F8-1CA1-4169-A513-5E15F4D91F0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600200" y="2386744"/>
            <a:ext cx="8991600" cy="1645920"/>
          </a:xfrm>
          <a:solidFill>
            <a:schemeClr val="tx1"/>
          </a:solidFill>
          <a:ln w="190500" cmpd="thinThick">
            <a:solidFill>
              <a:schemeClr val="tx1"/>
            </a:solidFill>
          </a:ln>
        </p:spPr>
        <p:txBody>
          <a:bodyPr vert="horz" lIns="274320" tIns="182880" rIns="274320" bIns="182880" rtlCol="0" anchor="ctr" anchorCtr="1">
            <a:normAutofit/>
          </a:bodyPr>
          <a:lstStyle/>
          <a:p>
            <a:r>
              <a:rPr lang="en-US" sz="3800" kern="1200" cap="all" spc="200" baseline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Kulhydraternes Kemi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2695194" y="4352544"/>
            <a:ext cx="6801612" cy="1239894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 algn="ctr">
              <a:buNone/>
            </a:pP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Læs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+ </a:t>
            </a: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arbejdsark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– 30 min </a:t>
            </a: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opgave</a:t>
            </a:r>
            <a:endParaRPr lang="en-US" sz="2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95751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theme/theme1.xml><?xml version="1.0" encoding="utf-8"?>
<a:theme xmlns:a="http://schemas.openxmlformats.org/drawingml/2006/main" name="Pakke">
  <a:themeElements>
    <a:clrScheme name="Parcel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Parcel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cel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4DB32801-28C0-48B0-8C1D-A9A58613615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TM10001115[[fn=Pakke]]</Template>
  <TotalTime>2</TotalTime>
  <Words>172</Words>
  <Application>Microsoft Office PowerPoint</Application>
  <PresentationFormat>Widescreen</PresentationFormat>
  <Paragraphs>21</Paragraphs>
  <Slides>4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2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4</vt:i4>
      </vt:variant>
    </vt:vector>
  </HeadingPairs>
  <TitlesOfParts>
    <vt:vector size="7" baseType="lpstr">
      <vt:lpstr>Arial</vt:lpstr>
      <vt:lpstr>Gill Sans MT</vt:lpstr>
      <vt:lpstr>Pakke</vt:lpstr>
      <vt:lpstr>Energi til arbejdet</vt:lpstr>
      <vt:lpstr>Kroppen bruger energi hele tiden – men mest når vi er fysisk aktive</vt:lpstr>
      <vt:lpstr>Det anbefales at ca. 55 % af kostens energi kommer  fra kulhydrat</vt:lpstr>
      <vt:lpstr>Kulhydraternes Kemi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Vigga Nørgaard Madsbøll</dc:creator>
  <cp:lastModifiedBy>Vigga Nørgaard Madsbøll</cp:lastModifiedBy>
  <cp:revision>1</cp:revision>
  <dcterms:created xsi:type="dcterms:W3CDTF">2025-11-20T07:33:56Z</dcterms:created>
  <dcterms:modified xsi:type="dcterms:W3CDTF">2025-11-20T07:36:05Z</dcterms:modified>
</cp:coreProperties>
</file>