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rstin Godsk" userId="75e39c0b-5185-405b-8958-e7f885f74107" providerId="ADAL" clId="{3BA4F237-01A9-43EE-8C59-26AA825792B7}"/>
    <pc:docChg chg="custSel modSld">
      <pc:chgData name="Kirstin Godsk" userId="75e39c0b-5185-405b-8958-e7f885f74107" providerId="ADAL" clId="{3BA4F237-01A9-43EE-8C59-26AA825792B7}" dt="2026-05-12T10:08:42.423" v="54" actId="20577"/>
      <pc:docMkLst>
        <pc:docMk/>
      </pc:docMkLst>
      <pc:sldChg chg="modSp mod">
        <pc:chgData name="Kirstin Godsk" userId="75e39c0b-5185-405b-8958-e7f885f74107" providerId="ADAL" clId="{3BA4F237-01A9-43EE-8C59-26AA825792B7}" dt="2026-05-12T10:08:42.423" v="54" actId="20577"/>
        <pc:sldMkLst>
          <pc:docMk/>
          <pc:sldMk cId="768034881" sldId="256"/>
        </pc:sldMkLst>
        <pc:spChg chg="mod">
          <ac:chgData name="Kirstin Godsk" userId="75e39c0b-5185-405b-8958-e7f885f74107" providerId="ADAL" clId="{3BA4F237-01A9-43EE-8C59-26AA825792B7}" dt="2026-05-12T10:08:42.423" v="54" actId="20577"/>
          <ac:spMkLst>
            <pc:docMk/>
            <pc:sldMk cId="768034881" sldId="256"/>
            <ac:spMk id="2" creationId="{03FAB074-7C2D-91E9-8BA2-040BADEE7D0B}"/>
          </ac:spMkLst>
        </pc:spChg>
        <pc:spChg chg="mod">
          <ac:chgData name="Kirstin Godsk" userId="75e39c0b-5185-405b-8958-e7f885f74107" providerId="ADAL" clId="{3BA4F237-01A9-43EE-8C59-26AA825792B7}" dt="2026-04-21T11:00:51.497" v="0" actId="20577"/>
          <ac:spMkLst>
            <pc:docMk/>
            <pc:sldMk cId="768034881" sldId="256"/>
            <ac:spMk id="3" creationId="{9B52DD16-FAE8-3356-49D7-43061C18709D}"/>
          </ac:spMkLst>
        </pc:spChg>
      </pc:sldChg>
      <pc:sldChg chg="modSp mod">
        <pc:chgData name="Kirstin Godsk" userId="75e39c0b-5185-405b-8958-e7f885f74107" providerId="ADAL" clId="{3BA4F237-01A9-43EE-8C59-26AA825792B7}" dt="2026-04-21T11:03:05.852" v="43" actId="20577"/>
        <pc:sldMkLst>
          <pc:docMk/>
          <pc:sldMk cId="3527977014" sldId="260"/>
        </pc:sldMkLst>
        <pc:spChg chg="mod">
          <ac:chgData name="Kirstin Godsk" userId="75e39c0b-5185-405b-8958-e7f885f74107" providerId="ADAL" clId="{3BA4F237-01A9-43EE-8C59-26AA825792B7}" dt="2026-04-21T11:03:05.852" v="43" actId="20577"/>
          <ac:spMkLst>
            <pc:docMk/>
            <pc:sldMk cId="3527977014" sldId="260"/>
            <ac:spMk id="3" creationId="{6C0686A7-10CD-15D5-2CDA-3AECEA5D10B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a-DK"/>
              <a:t>Klik for at redigere titeltypografien i masteren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61420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k billede med billed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Date Placeholder 2"/>
          <p:cNvSpPr>
            <a:spLocks noGrp="1"/>
          </p:cNvSpPr>
          <p:nvPr>
            <p:ph type="dt" sz="half" idx="10"/>
          </p:nvPr>
        </p:nvSpPr>
        <p:spPr/>
        <p:txBody>
          <a:bodyPr/>
          <a:lstStyle/>
          <a:p>
            <a:fld id="{B9E87052-C557-4A22-A854-F3143DC815D8}" type="datetimeFigureOut">
              <a:rPr lang="en-DK" smtClean="0"/>
              <a:t>12/05/2026</a:t>
            </a:fld>
            <a:endParaRPr lang="en-DK"/>
          </a:p>
        </p:txBody>
      </p:sp>
      <p:sp>
        <p:nvSpPr>
          <p:cNvPr id="4" name="Footer Placeholder 3"/>
          <p:cNvSpPr>
            <a:spLocks noGrp="1"/>
          </p:cNvSpPr>
          <p:nvPr>
            <p:ph type="ftr" sz="quarter" idx="11"/>
          </p:nvPr>
        </p:nvSpPr>
        <p:spPr/>
        <p:txBody>
          <a:bodyPr/>
          <a:lstStyle/>
          <a:p>
            <a:endParaRPr lang="en-DK"/>
          </a:p>
        </p:txBody>
      </p:sp>
      <p:sp>
        <p:nvSpPr>
          <p:cNvPr id="5" name="Slide Number Placeholder 4"/>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1456463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a-DK"/>
              <a:t>Klik for at redigere titeltypografien i masteren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100052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a-DK"/>
              <a:t>Klik for at redigere titeltypografien i masteren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694450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a-DK"/>
              <a:t>Klik for at redigere titeltypografien i masteren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14241896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ort med citat og navn">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a-DK"/>
              <a:t>Klik for at redigere titeltypografien i masteren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a-DK"/>
              <a:t>Klik for at redigere teksttypografierne i masteren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888726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andt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a-DK"/>
              <a:t>Klik for at redigere titeltypografien i masteren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a-DK"/>
              <a:t>Klik for at redigere teksttypografierne i masteren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4050105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122812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841717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nchor="ct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3038577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a-DK"/>
              <a:t>Klik for at redigere titeltypografien i masteren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9E87052-C557-4A22-A854-F3143DC815D8}" type="datetimeFigureOut">
              <a:rPr lang="en-DK" smtClean="0"/>
              <a:t>12/05/2026</a:t>
            </a:fld>
            <a:endParaRPr lang="en-DK"/>
          </a:p>
        </p:txBody>
      </p:sp>
      <p:sp>
        <p:nvSpPr>
          <p:cNvPr id="5" name="Footer Placeholder 4"/>
          <p:cNvSpPr>
            <a:spLocks noGrp="1"/>
          </p:cNvSpPr>
          <p:nvPr>
            <p:ph type="ftr" sz="quarter" idx="11"/>
          </p:nvPr>
        </p:nvSpPr>
        <p:spPr/>
        <p:txBody>
          <a:bodyPr/>
          <a:lstStyle/>
          <a:p>
            <a:endParaRPr lang="en-DK"/>
          </a:p>
        </p:txBody>
      </p:sp>
      <p:sp>
        <p:nvSpPr>
          <p:cNvPr id="6" name="Slide Number Placeholder 5"/>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1813570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B9E87052-C557-4A22-A854-F3143DC815D8}" type="datetimeFigureOut">
              <a:rPr lang="en-DK" smtClean="0"/>
              <a:t>12/05/2026</a:t>
            </a:fld>
            <a:endParaRPr lang="en-DK"/>
          </a:p>
        </p:txBody>
      </p:sp>
      <p:sp>
        <p:nvSpPr>
          <p:cNvPr id="6" name="Footer Placeholder 5"/>
          <p:cNvSpPr>
            <a:spLocks noGrp="1"/>
          </p:cNvSpPr>
          <p:nvPr>
            <p:ph type="ftr" sz="quarter" idx="11"/>
          </p:nvPr>
        </p:nvSpPr>
        <p:spPr/>
        <p:txBody>
          <a:bodyPr/>
          <a:lstStyle/>
          <a:p>
            <a:endParaRPr lang="en-DK"/>
          </a:p>
        </p:txBody>
      </p:sp>
      <p:sp>
        <p:nvSpPr>
          <p:cNvPr id="7" name="Slide Number Placeholder 6"/>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540994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B9E87052-C557-4A22-A854-F3143DC815D8}" type="datetimeFigureOut">
              <a:rPr lang="en-DK" smtClean="0"/>
              <a:t>12/05/2026</a:t>
            </a:fld>
            <a:endParaRPr lang="en-DK"/>
          </a:p>
        </p:txBody>
      </p:sp>
      <p:sp>
        <p:nvSpPr>
          <p:cNvPr id="8" name="Footer Placeholder 7"/>
          <p:cNvSpPr>
            <a:spLocks noGrp="1"/>
          </p:cNvSpPr>
          <p:nvPr>
            <p:ph type="ftr" sz="quarter" idx="11"/>
          </p:nvPr>
        </p:nvSpPr>
        <p:spPr/>
        <p:txBody>
          <a:bodyPr/>
          <a:lstStyle/>
          <a:p>
            <a:endParaRPr lang="en-DK"/>
          </a:p>
        </p:txBody>
      </p:sp>
      <p:sp>
        <p:nvSpPr>
          <p:cNvPr id="9" name="Slide Number Placeholder 8"/>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774910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B9E87052-C557-4A22-A854-F3143DC815D8}" type="datetimeFigureOut">
              <a:rPr lang="en-DK" smtClean="0"/>
              <a:t>12/05/2026</a:t>
            </a:fld>
            <a:endParaRPr lang="en-DK"/>
          </a:p>
        </p:txBody>
      </p:sp>
      <p:sp>
        <p:nvSpPr>
          <p:cNvPr id="4" name="Footer Placeholder 3"/>
          <p:cNvSpPr>
            <a:spLocks noGrp="1"/>
          </p:cNvSpPr>
          <p:nvPr>
            <p:ph type="ftr" sz="quarter" idx="11"/>
          </p:nvPr>
        </p:nvSpPr>
        <p:spPr/>
        <p:txBody>
          <a:bodyPr/>
          <a:lstStyle/>
          <a:p>
            <a:endParaRPr lang="en-DK"/>
          </a:p>
        </p:txBody>
      </p:sp>
      <p:sp>
        <p:nvSpPr>
          <p:cNvPr id="5" name="Slide Number Placeholder 4"/>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4232231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E87052-C557-4A22-A854-F3143DC815D8}" type="datetimeFigureOut">
              <a:rPr lang="en-DK" smtClean="0"/>
              <a:t>12/05/2026</a:t>
            </a:fld>
            <a:endParaRPr lang="en-DK"/>
          </a:p>
        </p:txBody>
      </p:sp>
      <p:sp>
        <p:nvSpPr>
          <p:cNvPr id="3" name="Footer Placeholder 2"/>
          <p:cNvSpPr>
            <a:spLocks noGrp="1"/>
          </p:cNvSpPr>
          <p:nvPr>
            <p:ph type="ftr" sz="quarter" idx="11"/>
          </p:nvPr>
        </p:nvSpPr>
        <p:spPr/>
        <p:txBody>
          <a:bodyPr/>
          <a:lstStyle/>
          <a:p>
            <a:endParaRPr lang="en-DK"/>
          </a:p>
        </p:txBody>
      </p:sp>
      <p:sp>
        <p:nvSpPr>
          <p:cNvPr id="4" name="Slide Number Placeholder 3"/>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63177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a-DK"/>
              <a:t>Klik for at redigere titeltypografien i masteren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9E87052-C557-4A22-A854-F3143DC815D8}" type="datetimeFigureOut">
              <a:rPr lang="en-DK" smtClean="0"/>
              <a:t>12/05/2026</a:t>
            </a:fld>
            <a:endParaRPr lang="en-DK"/>
          </a:p>
        </p:txBody>
      </p:sp>
      <p:sp>
        <p:nvSpPr>
          <p:cNvPr id="6" name="Footer Placeholder 5"/>
          <p:cNvSpPr>
            <a:spLocks noGrp="1"/>
          </p:cNvSpPr>
          <p:nvPr>
            <p:ph type="ftr" sz="quarter" idx="11"/>
          </p:nvPr>
        </p:nvSpPr>
        <p:spPr/>
        <p:txBody>
          <a:bodyPr/>
          <a:lstStyle/>
          <a:p>
            <a:endParaRPr lang="en-DK"/>
          </a:p>
        </p:txBody>
      </p:sp>
      <p:sp>
        <p:nvSpPr>
          <p:cNvPr id="7" name="Slide Number Placeholder 6"/>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3441412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a-DK"/>
              <a:t>Klik for at redigere titeltypografien i masteren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9E87052-C557-4A22-A854-F3143DC815D8}" type="datetimeFigureOut">
              <a:rPr lang="en-DK" smtClean="0"/>
              <a:t>12/05/2026</a:t>
            </a:fld>
            <a:endParaRPr lang="en-DK"/>
          </a:p>
        </p:txBody>
      </p:sp>
      <p:sp>
        <p:nvSpPr>
          <p:cNvPr id="6" name="Footer Placeholder 5"/>
          <p:cNvSpPr>
            <a:spLocks noGrp="1"/>
          </p:cNvSpPr>
          <p:nvPr>
            <p:ph type="ftr" sz="quarter" idx="11"/>
          </p:nvPr>
        </p:nvSpPr>
        <p:spPr/>
        <p:txBody>
          <a:bodyPr/>
          <a:lstStyle/>
          <a:p>
            <a:endParaRPr lang="en-DK"/>
          </a:p>
        </p:txBody>
      </p:sp>
      <p:sp>
        <p:nvSpPr>
          <p:cNvPr id="7" name="Slide Number Placeholder 6"/>
          <p:cNvSpPr>
            <a:spLocks noGrp="1"/>
          </p:cNvSpPr>
          <p:nvPr>
            <p:ph type="sldNum" sz="quarter" idx="12"/>
          </p:nvPr>
        </p:nvSpPr>
        <p:spPr/>
        <p:txBody>
          <a:bodyPr/>
          <a:lstStyle/>
          <a:p>
            <a:fld id="{E0BF9C1C-485A-4E48-BC2F-9C64BED55724}" type="slidenum">
              <a:rPr lang="en-DK" smtClean="0"/>
              <a:t>‹nr.›</a:t>
            </a:fld>
            <a:endParaRPr lang="en-DK"/>
          </a:p>
        </p:txBody>
      </p:sp>
    </p:spTree>
    <p:extLst>
      <p:ext uri="{BB962C8B-B14F-4D97-AF65-F5344CB8AC3E}">
        <p14:creationId xmlns:p14="http://schemas.microsoft.com/office/powerpoint/2010/main" val="1069859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9E87052-C557-4A22-A854-F3143DC815D8}" type="datetimeFigureOut">
              <a:rPr lang="en-DK" smtClean="0"/>
              <a:t>12/05/2026</a:t>
            </a:fld>
            <a:endParaRPr lang="en-DK"/>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DK"/>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0BF9C1C-485A-4E48-BC2F-9C64BED55724}" type="slidenum">
              <a:rPr lang="en-DK" smtClean="0"/>
              <a:t>‹nr.›</a:t>
            </a:fld>
            <a:endParaRPr lang="en-DK"/>
          </a:p>
        </p:txBody>
      </p:sp>
    </p:spTree>
    <p:extLst>
      <p:ext uri="{BB962C8B-B14F-4D97-AF65-F5344CB8AC3E}">
        <p14:creationId xmlns:p14="http://schemas.microsoft.com/office/powerpoint/2010/main" val="66924716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FAB074-7C2D-91E9-8BA2-040BADEE7D0B}"/>
              </a:ext>
            </a:extLst>
          </p:cNvPr>
          <p:cNvSpPr>
            <a:spLocks noGrp="1"/>
          </p:cNvSpPr>
          <p:nvPr>
            <p:ph type="ctrTitle"/>
          </p:nvPr>
        </p:nvSpPr>
        <p:spPr/>
        <p:txBody>
          <a:bodyPr/>
          <a:lstStyle/>
          <a:p>
            <a:r>
              <a:rPr lang="da-DK" dirty="0"/>
              <a:t>Eksamen </a:t>
            </a:r>
            <a:r>
              <a:rPr lang="da-DK"/>
              <a:t>NF biologi</a:t>
            </a:r>
            <a:endParaRPr lang="en-DK" dirty="0"/>
          </a:p>
        </p:txBody>
      </p:sp>
      <p:sp>
        <p:nvSpPr>
          <p:cNvPr id="3" name="Undertitel 2">
            <a:extLst>
              <a:ext uri="{FF2B5EF4-FFF2-40B4-BE49-F238E27FC236}">
                <a16:creationId xmlns:a16="http://schemas.microsoft.com/office/drawing/2014/main" id="{9B52DD16-FAE8-3356-49D7-43061C18709D}"/>
              </a:ext>
            </a:extLst>
          </p:cNvPr>
          <p:cNvSpPr>
            <a:spLocks noGrp="1"/>
          </p:cNvSpPr>
          <p:nvPr>
            <p:ph type="subTitle" idx="1"/>
          </p:nvPr>
        </p:nvSpPr>
        <p:spPr/>
        <p:txBody>
          <a:bodyPr/>
          <a:lstStyle/>
          <a:p>
            <a:endParaRPr lang="en-DK" dirty="0"/>
          </a:p>
        </p:txBody>
      </p:sp>
    </p:spTree>
    <p:extLst>
      <p:ext uri="{BB962C8B-B14F-4D97-AF65-F5344CB8AC3E}">
        <p14:creationId xmlns:p14="http://schemas.microsoft.com/office/powerpoint/2010/main" val="768034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CB26E7-C1EE-AA71-90D8-3F059E907748}"/>
              </a:ext>
            </a:extLst>
          </p:cNvPr>
          <p:cNvSpPr>
            <a:spLocks noGrp="1"/>
          </p:cNvSpPr>
          <p:nvPr>
            <p:ph type="title"/>
          </p:nvPr>
        </p:nvSpPr>
        <p:spPr/>
        <p:txBody>
          <a:bodyPr/>
          <a:lstStyle/>
          <a:p>
            <a:r>
              <a:rPr lang="da-DK" dirty="0"/>
              <a:t>Pensum</a:t>
            </a:r>
            <a:endParaRPr lang="en-DK" dirty="0"/>
          </a:p>
        </p:txBody>
      </p:sp>
      <p:sp>
        <p:nvSpPr>
          <p:cNvPr id="3" name="Pladsholder til indhold 2">
            <a:extLst>
              <a:ext uri="{FF2B5EF4-FFF2-40B4-BE49-F238E27FC236}">
                <a16:creationId xmlns:a16="http://schemas.microsoft.com/office/drawing/2014/main" id="{32C51B63-651C-D1E5-A948-4B27D85FCB14}"/>
              </a:ext>
            </a:extLst>
          </p:cNvPr>
          <p:cNvSpPr>
            <a:spLocks noGrp="1"/>
          </p:cNvSpPr>
          <p:nvPr>
            <p:ph idx="1"/>
          </p:nvPr>
        </p:nvSpPr>
        <p:spPr/>
        <p:txBody>
          <a:bodyPr/>
          <a:lstStyle/>
          <a:p>
            <a:r>
              <a:rPr lang="da-DK" sz="2400" b="1" dirty="0">
                <a:latin typeface="Calibri" panose="020F0502020204030204" pitchFamily="34" charset="0"/>
                <a:cs typeface="Calibri" panose="020F0502020204030204" pitchFamily="34" charset="0"/>
              </a:rPr>
              <a:t>Biologi til tiden:</a:t>
            </a:r>
          </a:p>
          <a:p>
            <a:r>
              <a:rPr lang="da-DK" dirty="0">
                <a:latin typeface="Calibri" panose="020F0502020204030204" pitchFamily="34" charset="0"/>
                <a:cs typeface="Calibri" panose="020F0502020204030204" pitchFamily="34" charset="0"/>
              </a:rPr>
              <a:t>Celler: 13-15</a:t>
            </a:r>
          </a:p>
          <a:p>
            <a:r>
              <a:rPr lang="da-DK" dirty="0">
                <a:latin typeface="Calibri" panose="020F0502020204030204" pitchFamily="34" charset="0"/>
                <a:cs typeface="Calibri" panose="020F0502020204030204" pitchFamily="34" charset="0"/>
              </a:rPr>
              <a:t>Kost og sundhed: 19-34</a:t>
            </a:r>
          </a:p>
          <a:p>
            <a:r>
              <a:rPr lang="da-DK" dirty="0">
                <a:latin typeface="Calibri" panose="020F0502020204030204" pitchFamily="34" charset="0"/>
                <a:cs typeface="Calibri" panose="020F0502020204030204" pitchFamily="34" charset="0"/>
              </a:rPr>
              <a:t>Regnskoven: 117-125 + pdf om regnskoven</a:t>
            </a:r>
          </a:p>
          <a:p>
            <a:r>
              <a:rPr lang="da-DK" dirty="0">
                <a:latin typeface="Calibri" panose="020F0502020204030204" pitchFamily="34" charset="0"/>
                <a:cs typeface="Calibri" panose="020F0502020204030204" pitchFamily="34" charset="0"/>
              </a:rPr>
              <a:t>Energi: </a:t>
            </a:r>
            <a:r>
              <a:rPr lang="da-DK" sz="1800" dirty="0">
                <a:effectLst/>
                <a:latin typeface="Calibri" panose="020F0502020204030204" pitchFamily="34" charset="0"/>
                <a:ea typeface="Calibri" panose="020F0502020204030204" pitchFamily="34" charset="0"/>
                <a:cs typeface="Calibri" panose="020F0502020204030204" pitchFamily="34" charset="0"/>
              </a:rPr>
              <a:t>36-40, 43-49, 141-158, 101-105</a:t>
            </a:r>
          </a:p>
          <a:p>
            <a:r>
              <a:rPr lang="da-DK" sz="1800" dirty="0">
                <a:latin typeface="Calibri" panose="020F0502020204030204" pitchFamily="34" charset="0"/>
                <a:cs typeface="Calibri" panose="020F0502020204030204" pitchFamily="34" charset="0"/>
              </a:rPr>
              <a:t>Genetik: </a:t>
            </a:r>
            <a:r>
              <a:rPr lang="da-DK" sz="1800" dirty="0">
                <a:effectLst/>
                <a:latin typeface="Calibri" panose="020F0502020204030204" pitchFamily="34" charset="0"/>
                <a:ea typeface="Calibri" panose="020F0502020204030204" pitchFamily="34" charset="0"/>
                <a:cs typeface="Times New Roman" panose="02020603050405020304" pitchFamily="18" charset="0"/>
              </a:rPr>
              <a:t>96-109, 112-115</a:t>
            </a:r>
            <a:endParaRPr lang="en-DK"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5704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114FBA-E4AD-F36D-21CC-9B64101F627F}"/>
              </a:ext>
            </a:extLst>
          </p:cNvPr>
          <p:cNvSpPr>
            <a:spLocks noGrp="1"/>
          </p:cNvSpPr>
          <p:nvPr>
            <p:ph type="title"/>
          </p:nvPr>
        </p:nvSpPr>
        <p:spPr/>
        <p:txBody>
          <a:bodyPr/>
          <a:lstStyle/>
          <a:p>
            <a:r>
              <a:rPr lang="da-DK" dirty="0"/>
              <a:t>Selve eksamen</a:t>
            </a:r>
            <a:endParaRPr lang="en-DK" dirty="0"/>
          </a:p>
        </p:txBody>
      </p:sp>
      <p:sp>
        <p:nvSpPr>
          <p:cNvPr id="3" name="Pladsholder til indhold 2">
            <a:extLst>
              <a:ext uri="{FF2B5EF4-FFF2-40B4-BE49-F238E27FC236}">
                <a16:creationId xmlns:a16="http://schemas.microsoft.com/office/drawing/2014/main" id="{C0807AC1-55B2-2A98-3A6F-BB9B4604E3A7}"/>
              </a:ext>
            </a:extLst>
          </p:cNvPr>
          <p:cNvSpPr>
            <a:spLocks noGrp="1"/>
          </p:cNvSpPr>
          <p:nvPr>
            <p:ph idx="1"/>
          </p:nvPr>
        </p:nvSpPr>
        <p:spPr/>
        <p:txBody>
          <a:bodyPr/>
          <a:lstStyle/>
          <a:p>
            <a:r>
              <a:rPr lang="da-DK" dirty="0"/>
              <a:t>24 min forberedelse</a:t>
            </a:r>
          </a:p>
          <a:p>
            <a:r>
              <a:rPr lang="da-DK" dirty="0"/>
              <a:t>24 min eksamination (oplæg på 10 min herefter dialog 9-10 min)</a:t>
            </a:r>
          </a:p>
          <a:p>
            <a:r>
              <a:rPr lang="da-DK" dirty="0"/>
              <a:t>HUSK at bruge bilagene til den opgave I trækker!</a:t>
            </a:r>
          </a:p>
          <a:p>
            <a:r>
              <a:rPr lang="da-DK" dirty="0"/>
              <a:t>Undgå brug af computer til selve eksamen</a:t>
            </a:r>
          </a:p>
          <a:p>
            <a:r>
              <a:rPr lang="da-DK" dirty="0"/>
              <a:t>Print alle jeres forsøg/rapporter ud</a:t>
            </a:r>
            <a:endParaRPr lang="en-DK" dirty="0"/>
          </a:p>
        </p:txBody>
      </p:sp>
    </p:spTree>
    <p:extLst>
      <p:ext uri="{BB962C8B-B14F-4D97-AF65-F5344CB8AC3E}">
        <p14:creationId xmlns:p14="http://schemas.microsoft.com/office/powerpoint/2010/main" val="272175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AF76B0-5CBE-DB07-F9FB-94B86B190C63}"/>
              </a:ext>
            </a:extLst>
          </p:cNvPr>
          <p:cNvSpPr>
            <a:spLocks noGrp="1"/>
          </p:cNvSpPr>
          <p:nvPr>
            <p:ph type="title"/>
          </p:nvPr>
        </p:nvSpPr>
        <p:spPr/>
        <p:txBody>
          <a:bodyPr/>
          <a:lstStyle/>
          <a:p>
            <a:r>
              <a:rPr lang="da-DK" kern="1400" spc="-50" dirty="0">
                <a:latin typeface="Calibri Light" panose="020F0302020204030204" pitchFamily="34" charset="0"/>
                <a:ea typeface="Times New Roman" panose="02020603050405020304" pitchFamily="18" charset="0"/>
                <a:cs typeface="Times New Roman" panose="02020603050405020304" pitchFamily="18" charset="0"/>
              </a:rPr>
              <a:t>1: Regnskoven og plantevækst</a:t>
            </a:r>
            <a:br>
              <a:rPr lang="en-DK" kern="1400" spc="-50" dirty="0">
                <a:latin typeface="Calibri Light" panose="020F0302020204030204" pitchFamily="34" charset="0"/>
                <a:ea typeface="Times New Roman" panose="02020603050405020304" pitchFamily="18" charset="0"/>
                <a:cs typeface="Times New Roman" panose="02020603050405020304" pitchFamily="18" charset="0"/>
              </a:rPr>
            </a:br>
            <a:endParaRPr lang="en-DK" dirty="0"/>
          </a:p>
        </p:txBody>
      </p:sp>
      <p:sp>
        <p:nvSpPr>
          <p:cNvPr id="3" name="Pladsholder til indhold 2">
            <a:extLst>
              <a:ext uri="{FF2B5EF4-FFF2-40B4-BE49-F238E27FC236}">
                <a16:creationId xmlns:a16="http://schemas.microsoft.com/office/drawing/2014/main" id="{1782CEF1-332F-1D84-43A8-18C281670C9C}"/>
              </a:ext>
            </a:extLst>
          </p:cNvPr>
          <p:cNvSpPr>
            <a:spLocks noGrp="1"/>
          </p:cNvSpPr>
          <p:nvPr>
            <p:ph idx="1"/>
          </p:nvPr>
        </p:nvSpPr>
        <p:spPr/>
        <p:txBody>
          <a:bodyPr>
            <a:normAutofit lnSpcReduction="10000"/>
          </a:bodyPr>
          <a:lstStyle/>
          <a:p>
            <a:pPr>
              <a:lnSpc>
                <a:spcPct val="107000"/>
              </a:lnSpc>
              <a:spcAft>
                <a:spcPts val="800"/>
              </a:spcAft>
            </a:pPr>
            <a:r>
              <a:rPr lang="da-DK" sz="1800" b="1" dirty="0">
                <a:effectLst/>
                <a:latin typeface="Calibri" panose="020F0502020204030204" pitchFamily="34" charset="0"/>
                <a:ea typeface="Calibri" panose="020F0502020204030204" pitchFamily="34" charset="0"/>
                <a:cs typeface="Times New Roman" panose="02020603050405020304" pitchFamily="18" charset="0"/>
              </a:rPr>
              <a:t>Med udgangspunkt i forsøget ”Karsespiring og tungmetaller” og nedenstående bilag skal du: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Kort gøre rede for forsøgets formål, selve forsøget og forsøgets resultater</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Gøre rede for hvad et økosystem er og vigtige abiotiske og biotiske forhold i regnskoven</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Beskrive og forklare hvad planter skal bruge for at vokse; herunder fotosyntese og respiration, samt næringsstoffers omsætning i jorden</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Forklare hvad enzymer er, og hvordan tungmetaller kan påvirke enzymerne; og perspektivere til hvorfor dette er vigtigt for planters vækst</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sz="1800" b="1" dirty="0">
                <a:effectLst/>
                <a:latin typeface="Calibri" panose="020F0502020204030204" pitchFamily="34" charset="0"/>
                <a:ea typeface="Calibri" panose="020F0502020204030204" pitchFamily="34" charset="0"/>
                <a:cs typeface="Calibri" panose="020F0502020204030204" pitchFamily="34" charset="0"/>
              </a:rPr>
              <a:t>Vedlagte bilag skal inddrages i besvarelsen!</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DK" dirty="0"/>
          </a:p>
        </p:txBody>
      </p:sp>
    </p:spTree>
    <p:extLst>
      <p:ext uri="{BB962C8B-B14F-4D97-AF65-F5344CB8AC3E}">
        <p14:creationId xmlns:p14="http://schemas.microsoft.com/office/powerpoint/2010/main" val="2274371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59B4EE-65AF-F689-08DE-1F5826A8EBAE}"/>
              </a:ext>
            </a:extLst>
          </p:cNvPr>
          <p:cNvSpPr>
            <a:spLocks noGrp="1"/>
          </p:cNvSpPr>
          <p:nvPr>
            <p:ph type="title"/>
          </p:nvPr>
        </p:nvSpPr>
        <p:spPr/>
        <p:txBody>
          <a:bodyPr/>
          <a:lstStyle/>
          <a:p>
            <a:r>
              <a:rPr lang="da-DK" dirty="0"/>
              <a:t>2: Kost og energi</a:t>
            </a:r>
            <a:endParaRPr lang="en-DK" dirty="0"/>
          </a:p>
        </p:txBody>
      </p:sp>
      <p:sp>
        <p:nvSpPr>
          <p:cNvPr id="3" name="Pladsholder til indhold 2">
            <a:extLst>
              <a:ext uri="{FF2B5EF4-FFF2-40B4-BE49-F238E27FC236}">
                <a16:creationId xmlns:a16="http://schemas.microsoft.com/office/drawing/2014/main" id="{6C0686A7-10CD-15D5-2CDA-3AECEA5D10B8}"/>
              </a:ext>
            </a:extLst>
          </p:cNvPr>
          <p:cNvSpPr>
            <a:spLocks noGrp="1"/>
          </p:cNvSpPr>
          <p:nvPr>
            <p:ph idx="1"/>
          </p:nvPr>
        </p:nvSpPr>
        <p:spPr/>
        <p:txBody>
          <a:bodyPr>
            <a:normAutofit lnSpcReduction="10000"/>
          </a:bodyPr>
          <a:lstStyle/>
          <a:p>
            <a:pPr>
              <a:lnSpc>
                <a:spcPct val="107000"/>
              </a:lnSpc>
              <a:spcAft>
                <a:spcPts val="800"/>
              </a:spcAft>
            </a:pPr>
            <a:r>
              <a:rPr lang="en-DK" sz="1800" b="1" dirty="0">
                <a:effectLst/>
                <a:latin typeface="Calibri" panose="020F0502020204030204" pitchFamily="34" charset="0"/>
                <a:ea typeface="Calibri" panose="020F0502020204030204" pitchFamily="34" charset="0"/>
                <a:cs typeface="Times New Roman" panose="02020603050405020304" pitchFamily="18" charset="0"/>
              </a:rPr>
              <a:t>Med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udgangspunkt</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i</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det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empiribaserede</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arbejde</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da-DK" sz="1800" b="1" dirty="0">
                <a:effectLst/>
                <a:latin typeface="Calibri" panose="020F0502020204030204" pitchFamily="34" charset="0"/>
                <a:ea typeface="Calibri" panose="020F0502020204030204" pitchFamily="34" charset="0"/>
                <a:cs typeface="Times New Roman" panose="02020603050405020304" pitchFamily="18" charset="0"/>
              </a:rPr>
              <a:t>En dag på McDonalds</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og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nedenstående</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bilag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skal</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du:</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Kort gøre rede for undersøgelsen af en dag på </a:t>
            </a:r>
            <a:r>
              <a:rPr lang="da-DK" sz="1800" dirty="0" err="1">
                <a:effectLst/>
                <a:latin typeface="Calibri" panose="020F0502020204030204" pitchFamily="34" charset="0"/>
                <a:ea typeface="Calibri" panose="020F0502020204030204" pitchFamily="34" charset="0"/>
                <a:cs typeface="Times New Roman" panose="02020603050405020304" pitchFamily="18" charset="0"/>
              </a:rPr>
              <a:t>Mcdonalds</a:t>
            </a:r>
            <a:r>
              <a:rPr lang="da-DK" sz="1800" dirty="0">
                <a:effectLst/>
                <a:latin typeface="Calibri" panose="020F0502020204030204" pitchFamily="34" charset="0"/>
                <a:ea typeface="Calibri" panose="020F0502020204030204" pitchFamily="34" charset="0"/>
                <a:cs typeface="Times New Roman" panose="02020603050405020304" pitchFamily="18" charset="0"/>
              </a:rPr>
              <a:t> og resultaterne heri</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mj-lt"/>
              <a:buAutoNum type="arabicPeriod"/>
            </a:pPr>
            <a:r>
              <a:rPr lang="da-DK" sz="1800" dirty="0">
                <a:effectLst/>
                <a:latin typeface="Calibri" panose="020F0502020204030204" pitchFamily="34" charset="0"/>
                <a:ea typeface="Calibri" panose="020F0502020204030204" pitchFamily="34" charset="0"/>
                <a:cs typeface="Calibri" panose="020F0502020204030204" pitchFamily="34" charset="0"/>
              </a:rPr>
              <a:t>Gøre rede for opbygningen af de energigivende næringsstoffer, og hvordan man anbefaler at de fordeles i kosten.</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mj-lt"/>
              <a:buAutoNum type="arabicPeriod"/>
            </a:pPr>
            <a:r>
              <a:rPr lang="da-DK" sz="1800" dirty="0">
                <a:effectLst/>
                <a:latin typeface="Calibri" panose="020F0502020204030204" pitchFamily="34" charset="0"/>
                <a:ea typeface="Calibri" panose="020F0502020204030204" pitchFamily="34" charset="0"/>
                <a:cs typeface="Calibri" panose="020F0502020204030204" pitchFamily="34" charset="0"/>
              </a:rPr>
              <a:t>Forklare hvad fødens forskellige stoffer anvendes til i kroppen.</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latin typeface="Calibri" panose="020F0502020204030204" pitchFamily="34" charset="0"/>
                <a:ea typeface="Calibri" panose="020F0502020204030204" pitchFamily="34" charset="0"/>
                <a:cs typeface="Calibri" panose="020F0502020204030204" pitchFamily="34" charset="0"/>
              </a:rPr>
              <a:t>Diskutere hvad man forstår ved energibalance, samt hvilke konsekvenser det kan have for kroppens sundhedstilstand, hvis den ikke holdes. Kom herunder ind på BMI i den danske befolkning.</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DK" sz="1800" b="1" dirty="0" err="1">
                <a:effectLst/>
                <a:latin typeface="Calibri" panose="020F0502020204030204" pitchFamily="34" charset="0"/>
                <a:ea typeface="Calibri" panose="020F0502020204030204" pitchFamily="34" charset="0"/>
                <a:cs typeface="Calibri" panose="020F0502020204030204" pitchFamily="34" charset="0"/>
              </a:rPr>
              <a:t>Vedlagte</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bilag</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skal</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inddrages</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i</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besvarelsen</a:t>
            </a:r>
            <a:r>
              <a:rPr lang="en-DK" sz="1800" b="1" dirty="0">
                <a:effectLst/>
                <a:latin typeface="Calibri" panose="020F0502020204030204" pitchFamily="34" charset="0"/>
                <a:ea typeface="Calibri" panose="020F0502020204030204" pitchFamily="34" charset="0"/>
                <a:cs typeface="Calibri" panose="020F0502020204030204" pitchFamily="34" charset="0"/>
              </a:rPr>
              <a:t>!</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DK" dirty="0"/>
          </a:p>
        </p:txBody>
      </p:sp>
    </p:spTree>
    <p:extLst>
      <p:ext uri="{BB962C8B-B14F-4D97-AF65-F5344CB8AC3E}">
        <p14:creationId xmlns:p14="http://schemas.microsoft.com/office/powerpoint/2010/main" val="3527977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516661-8875-25E7-53A4-B5C2BD0432BA}"/>
              </a:ext>
            </a:extLst>
          </p:cNvPr>
          <p:cNvSpPr>
            <a:spLocks noGrp="1"/>
          </p:cNvSpPr>
          <p:nvPr>
            <p:ph type="title"/>
          </p:nvPr>
        </p:nvSpPr>
        <p:spPr/>
        <p:txBody>
          <a:bodyPr/>
          <a:lstStyle/>
          <a:p>
            <a:r>
              <a:rPr lang="da-DK" kern="1400" spc="-50" dirty="0">
                <a:effectLst/>
                <a:latin typeface="Century Gothic" panose="020B0502020202020204" pitchFamily="34" charset="0"/>
                <a:ea typeface="Times New Roman" panose="02020603050405020304" pitchFamily="18" charset="0"/>
                <a:cs typeface="Times New Roman" panose="02020603050405020304" pitchFamily="18" charset="0"/>
              </a:rPr>
              <a:t>3: Hjertet og blodkredsløbet</a:t>
            </a:r>
            <a:br>
              <a:rPr lang="en-DK" sz="1800" kern="1400" spc="-50" dirty="0">
                <a:effectLst/>
                <a:latin typeface="Calibri Light" panose="020F0302020204030204" pitchFamily="34" charset="0"/>
                <a:ea typeface="Times New Roman" panose="02020603050405020304" pitchFamily="18" charset="0"/>
                <a:cs typeface="Times New Roman" panose="02020603050405020304" pitchFamily="18" charset="0"/>
              </a:rPr>
            </a:br>
            <a:endParaRPr lang="en-DK" dirty="0"/>
          </a:p>
        </p:txBody>
      </p:sp>
      <p:sp>
        <p:nvSpPr>
          <p:cNvPr id="3" name="Pladsholder til indhold 2">
            <a:extLst>
              <a:ext uri="{FF2B5EF4-FFF2-40B4-BE49-F238E27FC236}">
                <a16:creationId xmlns:a16="http://schemas.microsoft.com/office/drawing/2014/main" id="{B4F85C84-7BC2-C8AF-D5D9-6BF8B164DF5E}"/>
              </a:ext>
            </a:extLst>
          </p:cNvPr>
          <p:cNvSpPr>
            <a:spLocks noGrp="1"/>
          </p:cNvSpPr>
          <p:nvPr>
            <p:ph idx="1"/>
          </p:nvPr>
        </p:nvSpPr>
        <p:spPr/>
        <p:txBody>
          <a:bodyPr>
            <a:normAutofit lnSpcReduction="10000"/>
          </a:bodyPr>
          <a:lstStyle/>
          <a:p>
            <a:pPr>
              <a:lnSpc>
                <a:spcPct val="107000"/>
              </a:lnSpc>
              <a:spcAft>
                <a:spcPts val="800"/>
              </a:spcAft>
            </a:pPr>
            <a:r>
              <a:rPr lang="en-DK" sz="1800" b="1" dirty="0">
                <a:effectLst/>
                <a:latin typeface="Calibri" panose="020F0502020204030204" pitchFamily="34" charset="0"/>
                <a:ea typeface="Calibri" panose="020F0502020204030204" pitchFamily="34" charset="0"/>
                <a:cs typeface="Times New Roman" panose="02020603050405020304" pitchFamily="18" charset="0"/>
              </a:rPr>
              <a:t>Med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udgangspunkt</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i</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forsøget</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Undersøgelse</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af</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puls</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og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blodtryk</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og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nedenstående</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bilag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skal</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du: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Kort gøre rede for forsøgets formål, selve forsøget og forsøgets resultater</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Gøre rede for hjertets og blodkredsløbets opbygning og funktion, herunder forskellen på kredsløbets forskellige blodkar. Inddrag og redegør for de fysiologiske begreber: Puls, minutvolumen, slagvolumen og blodtryk.</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Beskrive og forklare de ændringer der forekommer i blodkredsløbet under fysisk aktivitet, samt det hensigtsmæssige i disse ændringer.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Diskutere hvad man selv kan gøre for at opretholde et sundt hjerte og kredsløb.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DK" sz="1800" b="1" dirty="0" err="1">
                <a:effectLst/>
                <a:latin typeface="Calibri" panose="020F0502020204030204" pitchFamily="34" charset="0"/>
                <a:ea typeface="Calibri" panose="020F0502020204030204" pitchFamily="34" charset="0"/>
                <a:cs typeface="Calibri" panose="020F0502020204030204" pitchFamily="34" charset="0"/>
              </a:rPr>
              <a:t>Vedlagte</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bilag</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skal</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inddrages</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i</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besvarelsen</a:t>
            </a:r>
            <a:r>
              <a:rPr lang="en-DK" sz="1800" b="1" dirty="0">
                <a:effectLst/>
                <a:latin typeface="Calibri" panose="020F0502020204030204" pitchFamily="34" charset="0"/>
                <a:ea typeface="Calibri" panose="020F0502020204030204" pitchFamily="34" charset="0"/>
                <a:cs typeface="Calibri" panose="020F0502020204030204" pitchFamily="34" charset="0"/>
              </a:rPr>
              <a:t>!</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DK" dirty="0"/>
          </a:p>
        </p:txBody>
      </p:sp>
    </p:spTree>
    <p:extLst>
      <p:ext uri="{BB962C8B-B14F-4D97-AF65-F5344CB8AC3E}">
        <p14:creationId xmlns:p14="http://schemas.microsoft.com/office/powerpoint/2010/main" val="1726601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25E2D3-39A1-2B81-001A-321E10436113}"/>
              </a:ext>
            </a:extLst>
          </p:cNvPr>
          <p:cNvSpPr>
            <a:spLocks noGrp="1"/>
          </p:cNvSpPr>
          <p:nvPr>
            <p:ph type="title"/>
          </p:nvPr>
        </p:nvSpPr>
        <p:spPr/>
        <p:txBody>
          <a:bodyPr/>
          <a:lstStyle/>
          <a:p>
            <a:r>
              <a:rPr lang="da-DK" dirty="0"/>
              <a:t>4: Mikroorganismer og produktion</a:t>
            </a:r>
            <a:endParaRPr lang="en-DK" dirty="0"/>
          </a:p>
        </p:txBody>
      </p:sp>
      <p:sp>
        <p:nvSpPr>
          <p:cNvPr id="3" name="Pladsholder til indhold 2">
            <a:extLst>
              <a:ext uri="{FF2B5EF4-FFF2-40B4-BE49-F238E27FC236}">
                <a16:creationId xmlns:a16="http://schemas.microsoft.com/office/drawing/2014/main" id="{9B45DD34-5CA4-3848-F122-EA54C151D696}"/>
              </a:ext>
            </a:extLst>
          </p:cNvPr>
          <p:cNvSpPr>
            <a:spLocks noGrp="1"/>
          </p:cNvSpPr>
          <p:nvPr>
            <p:ph idx="1"/>
          </p:nvPr>
        </p:nvSpPr>
        <p:spPr/>
        <p:txBody>
          <a:bodyPr>
            <a:normAutofit lnSpcReduction="10000"/>
          </a:bodyPr>
          <a:lstStyle/>
          <a:p>
            <a:pPr>
              <a:lnSpc>
                <a:spcPct val="107000"/>
              </a:lnSpc>
              <a:spcAft>
                <a:spcPts val="800"/>
              </a:spcAft>
            </a:pPr>
            <a:r>
              <a:rPr lang="en-DK" sz="1800" b="1" dirty="0">
                <a:effectLst/>
                <a:latin typeface="Calibri" panose="020F0502020204030204" pitchFamily="34" charset="0"/>
                <a:ea typeface="Calibri" panose="020F0502020204030204" pitchFamily="34" charset="0"/>
                <a:cs typeface="Times New Roman" panose="02020603050405020304" pitchFamily="18" charset="0"/>
              </a:rPr>
              <a:t>Med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udgangspunkt</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i</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forsøget</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Gærforsøg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og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nedenstående</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bilag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skal</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du: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Kort gøre rede for forsøgets formål, selve forsøget og forsøgets resultater</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mj-lt"/>
              <a:buAutoNum type="arabicPeriod"/>
            </a:pPr>
            <a:r>
              <a:rPr lang="en-DK" sz="1800" dirty="0" err="1">
                <a:effectLst/>
                <a:latin typeface="Calibri" panose="020F0502020204030204" pitchFamily="34" charset="0"/>
                <a:ea typeface="Calibri" panose="020F0502020204030204" pitchFamily="34" charset="0"/>
                <a:cs typeface="Calibri" panose="020F0502020204030204" pitchFamily="34" charset="0"/>
              </a:rPr>
              <a:t>Gøre</a:t>
            </a:r>
            <a:r>
              <a:rPr lang="en-DK" sz="1800" dirty="0">
                <a:effectLst/>
                <a:latin typeface="Calibri" panose="020F0502020204030204" pitchFamily="34" charset="0"/>
                <a:ea typeface="Calibri" panose="020F0502020204030204" pitchFamily="34" charset="0"/>
                <a:cs typeface="Calibri" panose="020F0502020204030204" pitchFamily="34" charset="0"/>
              </a:rPr>
              <a:t> rede for </a:t>
            </a:r>
            <a:r>
              <a:rPr lang="en-DK" sz="1800" dirty="0" err="1">
                <a:effectLst/>
                <a:latin typeface="Calibri" panose="020F0502020204030204" pitchFamily="34" charset="0"/>
                <a:ea typeface="Calibri" panose="020F0502020204030204" pitchFamily="34" charset="0"/>
                <a:cs typeface="Calibri" panose="020F0502020204030204" pitchFamily="34" charset="0"/>
              </a:rPr>
              <a:t>opbygningen</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af</a:t>
            </a:r>
            <a:r>
              <a:rPr lang="en-DK" sz="1800" dirty="0">
                <a:effectLst/>
                <a:latin typeface="Calibri" panose="020F0502020204030204" pitchFamily="34" charset="0"/>
                <a:ea typeface="Calibri" panose="020F0502020204030204" pitchFamily="34" charset="0"/>
                <a:cs typeface="Calibri" panose="020F0502020204030204" pitchFamily="34" charset="0"/>
              </a:rPr>
              <a:t> den eukaryote </a:t>
            </a:r>
            <a:r>
              <a:rPr lang="en-DK" sz="1800" dirty="0" err="1">
                <a:effectLst/>
                <a:latin typeface="Calibri" panose="020F0502020204030204" pitchFamily="34" charset="0"/>
                <a:ea typeface="Calibri" panose="020F0502020204030204" pitchFamily="34" charset="0"/>
                <a:cs typeface="Calibri" panose="020F0502020204030204" pitchFamily="34" charset="0"/>
              </a:rPr>
              <a:t>celle</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samt</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vigtige</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biologiske</a:t>
            </a:r>
            <a:r>
              <a:rPr lang="en-DK" sz="1800" dirty="0">
                <a:effectLst/>
                <a:latin typeface="Calibri" panose="020F0502020204030204" pitchFamily="34" charset="0"/>
                <a:ea typeface="Calibri" panose="020F0502020204030204" pitchFamily="34" charset="0"/>
                <a:cs typeface="Calibri" panose="020F0502020204030204" pitchFamily="34" charset="0"/>
              </a:rPr>
              <a:t> processer </a:t>
            </a:r>
            <a:r>
              <a:rPr lang="en-DK" sz="1800" dirty="0" err="1">
                <a:effectLst/>
                <a:latin typeface="Calibri" panose="020F0502020204030204" pitchFamily="34" charset="0"/>
                <a:ea typeface="Calibri" panose="020F0502020204030204" pitchFamily="34" charset="0"/>
                <a:cs typeface="Calibri" panose="020F0502020204030204" pitchFamily="34" charset="0"/>
              </a:rPr>
              <a:t>i</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gærcellen</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herunder</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forskelle</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på</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respirationsprocessen</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og</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gæringsprocessen</a:t>
            </a:r>
            <a:r>
              <a:rPr lang="en-DK" sz="1800" dirty="0">
                <a:effectLst/>
                <a:latin typeface="Calibri" panose="020F0502020204030204" pitchFamily="34" charset="0"/>
                <a:ea typeface="Calibri" panose="020F0502020204030204" pitchFamily="34" charset="0"/>
                <a:cs typeface="Calibri" panose="020F0502020204030204" pitchFamily="34" charset="0"/>
              </a:rPr>
              <a:t>.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mj-lt"/>
              <a:buAutoNum type="arabicPeriod"/>
            </a:pPr>
            <a:r>
              <a:rPr lang="en-DK" sz="1800" dirty="0" err="1">
                <a:effectLst/>
                <a:latin typeface="Calibri" panose="020F0502020204030204" pitchFamily="34" charset="0"/>
                <a:ea typeface="Calibri" panose="020F0502020204030204" pitchFamily="34" charset="0"/>
                <a:cs typeface="Calibri" panose="020F0502020204030204" pitchFamily="34" charset="0"/>
              </a:rPr>
              <a:t>Forklare</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hvordan</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mikroorganismer</a:t>
            </a:r>
            <a:r>
              <a:rPr lang="en-DK" sz="1800" dirty="0">
                <a:effectLst/>
                <a:latin typeface="Calibri" panose="020F0502020204030204" pitchFamily="34" charset="0"/>
                <a:ea typeface="Calibri" panose="020F0502020204030204" pitchFamily="34" charset="0"/>
                <a:cs typeface="Calibri" panose="020F0502020204030204" pitchFamily="34" charset="0"/>
              </a:rPr>
              <a:t>/</a:t>
            </a:r>
            <a:r>
              <a:rPr lang="en-DK" sz="1800" dirty="0" err="1">
                <a:effectLst/>
                <a:latin typeface="Calibri" panose="020F0502020204030204" pitchFamily="34" charset="0"/>
                <a:ea typeface="Calibri" panose="020F0502020204030204" pitchFamily="34" charset="0"/>
                <a:cs typeface="Calibri" panose="020F0502020204030204" pitchFamily="34" charset="0"/>
              </a:rPr>
              <a:t>gærceller</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vokser</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fx</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når</a:t>
            </a:r>
            <a:r>
              <a:rPr lang="en-DK" sz="1800" dirty="0">
                <a:effectLst/>
                <a:latin typeface="Calibri" panose="020F0502020204030204" pitchFamily="34" charset="0"/>
                <a:ea typeface="Calibri" panose="020F0502020204030204" pitchFamily="34" charset="0"/>
                <a:cs typeface="Calibri" panose="020F0502020204030204" pitchFamily="34" charset="0"/>
              </a:rPr>
              <a:t> man </a:t>
            </a:r>
            <a:r>
              <a:rPr lang="en-DK" sz="1800" dirty="0" err="1">
                <a:effectLst/>
                <a:latin typeface="Calibri" panose="020F0502020204030204" pitchFamily="34" charset="0"/>
                <a:ea typeface="Calibri" panose="020F0502020204030204" pitchFamily="34" charset="0"/>
                <a:cs typeface="Calibri" panose="020F0502020204030204" pitchFamily="34" charset="0"/>
              </a:rPr>
              <a:t>fremstiller</a:t>
            </a:r>
            <a:r>
              <a:rPr lang="en-DK" sz="1800" dirty="0">
                <a:effectLst/>
                <a:latin typeface="Calibri" panose="020F0502020204030204" pitchFamily="34" charset="0"/>
                <a:ea typeface="Calibri" panose="020F0502020204030204" pitchFamily="34" charset="0"/>
                <a:cs typeface="Calibri" panose="020F0502020204030204" pitchFamily="34" charset="0"/>
              </a:rPr>
              <a:t> ethanol.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mj-lt"/>
              <a:buAutoNum type="arabicPeriod"/>
            </a:pPr>
            <a:r>
              <a:rPr lang="en-DK" sz="1800" dirty="0" err="1">
                <a:effectLst/>
                <a:latin typeface="Calibri" panose="020F0502020204030204" pitchFamily="34" charset="0"/>
                <a:ea typeface="Calibri" panose="020F0502020204030204" pitchFamily="34" charset="0"/>
                <a:cs typeface="Times New Roman" panose="02020603050405020304" pitchFamily="18" charset="0"/>
              </a:rPr>
              <a:t>Diskutere</a:t>
            </a:r>
            <a:r>
              <a:rPr lang="en-DK" sz="1800" dirty="0">
                <a:effectLst/>
                <a:latin typeface="Calibri" panose="020F0502020204030204" pitchFamily="34" charset="0"/>
                <a:ea typeface="Calibri" panose="020F0502020204030204" pitchFamily="34" charset="0"/>
                <a:cs typeface="Times New Roman" panose="02020603050405020304" pitchFamily="18" charset="0"/>
              </a:rPr>
              <a:t> </a:t>
            </a:r>
            <a:r>
              <a:rPr lang="en-DK" sz="1800" dirty="0" err="1">
                <a:effectLst/>
                <a:latin typeface="Calibri" panose="020F0502020204030204" pitchFamily="34" charset="0"/>
                <a:ea typeface="Calibri" panose="020F0502020204030204" pitchFamily="34" charset="0"/>
                <a:cs typeface="Times New Roman" panose="02020603050405020304" pitchFamily="18" charset="0"/>
              </a:rPr>
              <a:t>hvordan</a:t>
            </a:r>
            <a:r>
              <a:rPr lang="en-DK" sz="1800" dirty="0">
                <a:effectLst/>
                <a:latin typeface="Calibri" panose="020F0502020204030204" pitchFamily="34" charset="0"/>
                <a:ea typeface="Calibri" panose="020F0502020204030204" pitchFamily="34" charset="0"/>
                <a:cs typeface="Times New Roman" panose="02020603050405020304" pitchFamily="18" charset="0"/>
              </a:rPr>
              <a:t> </a:t>
            </a:r>
            <a:r>
              <a:rPr lang="en-DK" sz="1800" dirty="0" err="1">
                <a:effectLst/>
                <a:latin typeface="Calibri" panose="020F0502020204030204" pitchFamily="34" charset="0"/>
                <a:ea typeface="Calibri" panose="020F0502020204030204" pitchFamily="34" charset="0"/>
                <a:cs typeface="Times New Roman" panose="02020603050405020304" pitchFamily="18" charset="0"/>
              </a:rPr>
              <a:t>mikroorganismers</a:t>
            </a:r>
            <a:r>
              <a:rPr lang="en-DK" sz="1800" dirty="0">
                <a:effectLst/>
                <a:latin typeface="Calibri" panose="020F0502020204030204" pitchFamily="34" charset="0"/>
                <a:ea typeface="Calibri" panose="020F0502020204030204" pitchFamily="34" charset="0"/>
                <a:cs typeface="Times New Roman" panose="02020603050405020304" pitchFamily="18" charset="0"/>
              </a:rPr>
              <a:t> </a:t>
            </a:r>
            <a:r>
              <a:rPr lang="en-DK" sz="1800" dirty="0" err="1">
                <a:effectLst/>
                <a:latin typeface="Calibri" panose="020F0502020204030204" pitchFamily="34" charset="0"/>
                <a:ea typeface="Calibri" panose="020F0502020204030204" pitchFamily="34" charset="0"/>
                <a:cs typeface="Times New Roman" panose="02020603050405020304" pitchFamily="18" charset="0"/>
              </a:rPr>
              <a:t>vækst</a:t>
            </a:r>
            <a:r>
              <a:rPr lang="en-DK" sz="1800" dirty="0">
                <a:effectLst/>
                <a:latin typeface="Calibri" panose="020F0502020204030204" pitchFamily="34" charset="0"/>
                <a:ea typeface="Calibri" panose="020F0502020204030204" pitchFamily="34" charset="0"/>
                <a:cs typeface="Times New Roman" panose="02020603050405020304" pitchFamily="18" charset="0"/>
              </a:rPr>
              <a:t> </a:t>
            </a:r>
            <a:r>
              <a:rPr lang="en-DK" sz="1800" dirty="0" err="1">
                <a:effectLst/>
                <a:latin typeface="Calibri" panose="020F0502020204030204" pitchFamily="34" charset="0"/>
                <a:ea typeface="Calibri" panose="020F0502020204030204" pitchFamily="34" charset="0"/>
                <a:cs typeface="Times New Roman" panose="02020603050405020304" pitchFamily="18" charset="0"/>
              </a:rPr>
              <a:t>forløber</a:t>
            </a:r>
            <a:r>
              <a:rPr lang="en-DK" sz="1800" dirty="0">
                <a:effectLst/>
                <a:latin typeface="Calibri" panose="020F0502020204030204" pitchFamily="34" charset="0"/>
                <a:ea typeface="Calibri" panose="020F0502020204030204" pitchFamily="34" charset="0"/>
                <a:cs typeface="Times New Roman" panose="02020603050405020304" pitchFamily="18" charset="0"/>
              </a:rPr>
              <a:t>, </a:t>
            </a:r>
            <a:r>
              <a:rPr lang="en-DK" sz="1800" dirty="0" err="1">
                <a:effectLst/>
                <a:latin typeface="Calibri" panose="020F0502020204030204" pitchFamily="34" charset="0"/>
                <a:ea typeface="Calibri" panose="020F0502020204030204" pitchFamily="34" charset="0"/>
                <a:cs typeface="Times New Roman" panose="02020603050405020304" pitchFamily="18" charset="0"/>
              </a:rPr>
              <a:t>og</a:t>
            </a:r>
            <a:r>
              <a:rPr lang="en-DK" sz="1800" dirty="0">
                <a:effectLst/>
                <a:latin typeface="Calibri" panose="020F0502020204030204" pitchFamily="34" charset="0"/>
                <a:ea typeface="Calibri" panose="020F0502020204030204" pitchFamily="34" charset="0"/>
                <a:cs typeface="Times New Roman" panose="02020603050405020304" pitchFamily="18" charset="0"/>
              </a:rPr>
              <a:t> </a:t>
            </a:r>
            <a:r>
              <a:rPr lang="en-DK" sz="1800" dirty="0" err="1">
                <a:effectLst/>
                <a:latin typeface="Calibri" panose="020F0502020204030204" pitchFamily="34" charset="0"/>
                <a:ea typeface="Calibri" panose="020F0502020204030204" pitchFamily="34" charset="0"/>
                <a:cs typeface="Times New Roman" panose="02020603050405020304" pitchFamily="18" charset="0"/>
              </a:rPr>
              <a:t>hvilke</a:t>
            </a:r>
            <a:r>
              <a:rPr lang="en-DK" sz="1800" dirty="0">
                <a:effectLst/>
                <a:latin typeface="Calibri" panose="020F0502020204030204" pitchFamily="34" charset="0"/>
                <a:ea typeface="Calibri" panose="020F0502020204030204" pitchFamily="34" charset="0"/>
                <a:cs typeface="Times New Roman" panose="02020603050405020304" pitchFamily="18" charset="0"/>
              </a:rPr>
              <a:t> </a:t>
            </a:r>
            <a:r>
              <a:rPr lang="en-DK" sz="1800" dirty="0" err="1">
                <a:effectLst/>
                <a:latin typeface="Calibri" panose="020F0502020204030204" pitchFamily="34" charset="0"/>
                <a:ea typeface="Calibri" panose="020F0502020204030204" pitchFamily="34" charset="0"/>
                <a:cs typeface="Times New Roman" panose="02020603050405020304" pitchFamily="18" charset="0"/>
              </a:rPr>
              <a:t>vækstfaktorer</a:t>
            </a:r>
            <a:r>
              <a:rPr lang="en-DK" sz="1800" dirty="0">
                <a:effectLst/>
                <a:latin typeface="Calibri" panose="020F0502020204030204" pitchFamily="34" charset="0"/>
                <a:ea typeface="Calibri" panose="020F0502020204030204" pitchFamily="34" charset="0"/>
                <a:cs typeface="Times New Roman" panose="02020603050405020304" pitchFamily="18" charset="0"/>
              </a:rPr>
              <a:t> der </a:t>
            </a:r>
            <a:r>
              <a:rPr lang="en-DK" sz="1800" dirty="0" err="1">
                <a:effectLst/>
                <a:latin typeface="Calibri" panose="020F0502020204030204" pitchFamily="34" charset="0"/>
                <a:ea typeface="Calibri" panose="020F0502020204030204" pitchFamily="34" charset="0"/>
                <a:cs typeface="Calibri" panose="020F0502020204030204" pitchFamily="34" charset="0"/>
              </a:rPr>
              <a:t>har</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betydning</a:t>
            </a:r>
            <a:r>
              <a:rPr lang="en-DK" sz="1800" dirty="0">
                <a:effectLst/>
                <a:latin typeface="Calibri" panose="020F0502020204030204" pitchFamily="34" charset="0"/>
                <a:ea typeface="Calibri" panose="020F0502020204030204" pitchFamily="34" charset="0"/>
                <a:cs typeface="Calibri" panose="020F0502020204030204" pitchFamily="34" charset="0"/>
              </a:rPr>
              <a:t> for </a:t>
            </a:r>
            <a:r>
              <a:rPr lang="en-DK" sz="1800" dirty="0" err="1">
                <a:effectLst/>
                <a:latin typeface="Calibri" panose="020F0502020204030204" pitchFamily="34" charset="0"/>
                <a:ea typeface="Calibri" panose="020F0502020204030204" pitchFamily="34" charset="0"/>
                <a:cs typeface="Calibri" panose="020F0502020204030204" pitchFamily="34" charset="0"/>
              </a:rPr>
              <a:t>mikroorganismers</a:t>
            </a:r>
            <a:r>
              <a:rPr lang="en-DK" sz="1800" dirty="0">
                <a:effectLst/>
                <a:latin typeface="Calibri" panose="020F0502020204030204" pitchFamily="34" charset="0"/>
                <a:ea typeface="Calibri" panose="020F0502020204030204" pitchFamily="34" charset="0"/>
                <a:cs typeface="Calibri" panose="020F0502020204030204" pitchFamily="34" charset="0"/>
              </a:rPr>
              <a:t>/</a:t>
            </a:r>
            <a:r>
              <a:rPr lang="en-DK" sz="1800" dirty="0" err="1">
                <a:effectLst/>
                <a:latin typeface="Calibri" panose="020F0502020204030204" pitchFamily="34" charset="0"/>
                <a:ea typeface="Calibri" panose="020F0502020204030204" pitchFamily="34" charset="0"/>
                <a:cs typeface="Calibri" panose="020F0502020204030204" pitchFamily="34" charset="0"/>
              </a:rPr>
              <a:t>gærcellers</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vækst</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og</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i</a:t>
            </a:r>
            <a:r>
              <a:rPr lang="en-DK"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n</a:t>
            </a:r>
            <a:r>
              <a:rPr lang="en-DK" sz="1800" dirty="0" err="1">
                <a:effectLst/>
                <a:latin typeface="Calibri" panose="020F0502020204030204" pitchFamily="34" charset="0"/>
                <a:ea typeface="Calibri" panose="020F0502020204030204" pitchFamily="34" charset="0"/>
                <a:cs typeface="Calibri" panose="020F0502020204030204" pitchFamily="34" charset="0"/>
              </a:rPr>
              <a:t>ddrag</a:t>
            </a:r>
            <a:r>
              <a:rPr lang="en-DK" sz="1800" dirty="0">
                <a:effectLst/>
                <a:latin typeface="Calibri" panose="020F0502020204030204" pitchFamily="34" charset="0"/>
                <a:ea typeface="Calibri" panose="020F0502020204030204" pitchFamily="34" charset="0"/>
                <a:cs typeface="Calibri" panose="020F0502020204030204" pitchFamily="34" charset="0"/>
              </a:rPr>
              <a:t> </a:t>
            </a:r>
            <a:r>
              <a:rPr lang="en-DK" sz="1800" dirty="0" err="1">
                <a:effectLst/>
                <a:latin typeface="Calibri" panose="020F0502020204030204" pitchFamily="34" charset="0"/>
                <a:ea typeface="Calibri" panose="020F0502020204030204" pitchFamily="34" charset="0"/>
                <a:cs typeface="Calibri" panose="020F0502020204030204" pitchFamily="34" charset="0"/>
              </a:rPr>
              <a:t>forsøget</a:t>
            </a:r>
            <a:r>
              <a:rPr lang="en-DK" sz="1800" dirty="0">
                <a:effectLst/>
                <a:latin typeface="Calibri" panose="020F0502020204030204" pitchFamily="34" charset="0"/>
                <a:ea typeface="Calibri" panose="020F0502020204030204" pitchFamily="34" charset="0"/>
                <a:cs typeface="Calibri" panose="020F0502020204030204" pitchFamily="34" charset="0"/>
              </a:rPr>
              <a:t>.</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600"/>
              </a:spcAft>
            </a:pPr>
            <a:r>
              <a:rPr lang="en-DK" sz="1800" dirty="0">
                <a:effectLst/>
                <a:latin typeface="Calibri" panose="020F0502020204030204" pitchFamily="34" charset="0"/>
                <a:ea typeface="Calibri" panose="020F0502020204030204" pitchFamily="34" charset="0"/>
                <a:cs typeface="Calibri" panose="020F0502020204030204" pitchFamily="34" charset="0"/>
              </a:rPr>
              <a:t>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DK" sz="1800" b="1" dirty="0" err="1">
                <a:effectLst/>
                <a:latin typeface="Calibri" panose="020F0502020204030204" pitchFamily="34" charset="0"/>
                <a:ea typeface="Calibri" panose="020F0502020204030204" pitchFamily="34" charset="0"/>
                <a:cs typeface="Calibri" panose="020F0502020204030204" pitchFamily="34" charset="0"/>
              </a:rPr>
              <a:t>Vedlagte</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bilag</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skal</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inddrages</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i</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besvarelsen</a:t>
            </a:r>
            <a:r>
              <a:rPr lang="en-DK" sz="1800" b="1" dirty="0">
                <a:effectLst/>
                <a:latin typeface="Calibri" panose="020F0502020204030204" pitchFamily="34" charset="0"/>
                <a:ea typeface="Calibri" panose="020F0502020204030204" pitchFamily="34" charset="0"/>
                <a:cs typeface="Calibri" panose="020F0502020204030204" pitchFamily="34" charset="0"/>
              </a:rPr>
              <a:t>!</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DK" dirty="0"/>
          </a:p>
        </p:txBody>
      </p:sp>
    </p:spTree>
    <p:extLst>
      <p:ext uri="{BB962C8B-B14F-4D97-AF65-F5344CB8AC3E}">
        <p14:creationId xmlns:p14="http://schemas.microsoft.com/office/powerpoint/2010/main" val="313258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EDC994-D7B5-5B74-3038-4E0621E0A066}"/>
              </a:ext>
            </a:extLst>
          </p:cNvPr>
          <p:cNvSpPr>
            <a:spLocks noGrp="1"/>
          </p:cNvSpPr>
          <p:nvPr>
            <p:ph type="title"/>
          </p:nvPr>
        </p:nvSpPr>
        <p:spPr/>
        <p:txBody>
          <a:bodyPr/>
          <a:lstStyle/>
          <a:p>
            <a:r>
              <a:rPr lang="da-DK" dirty="0"/>
              <a:t>5: Genetik og arvelige sygdomme</a:t>
            </a:r>
            <a:endParaRPr lang="en-DK" dirty="0"/>
          </a:p>
        </p:txBody>
      </p:sp>
      <p:sp>
        <p:nvSpPr>
          <p:cNvPr id="3" name="Pladsholder til indhold 2">
            <a:extLst>
              <a:ext uri="{FF2B5EF4-FFF2-40B4-BE49-F238E27FC236}">
                <a16:creationId xmlns:a16="http://schemas.microsoft.com/office/drawing/2014/main" id="{92F0DE94-CFBC-73BD-12C0-E6FA7280950E}"/>
              </a:ext>
            </a:extLst>
          </p:cNvPr>
          <p:cNvSpPr>
            <a:spLocks noGrp="1"/>
          </p:cNvSpPr>
          <p:nvPr>
            <p:ph idx="1"/>
          </p:nvPr>
        </p:nvSpPr>
        <p:spPr/>
        <p:txBody>
          <a:bodyPr>
            <a:normAutofit lnSpcReduction="10000"/>
          </a:bodyPr>
          <a:lstStyle/>
          <a:p>
            <a:pPr>
              <a:lnSpc>
                <a:spcPct val="107000"/>
              </a:lnSpc>
              <a:spcAft>
                <a:spcPts val="800"/>
              </a:spcAft>
            </a:pPr>
            <a:r>
              <a:rPr lang="en-DK" sz="1800" b="1" dirty="0">
                <a:effectLst/>
                <a:latin typeface="Calibri" panose="020F0502020204030204" pitchFamily="34" charset="0"/>
                <a:ea typeface="Calibri" panose="020F0502020204030204" pitchFamily="34" charset="0"/>
                <a:cs typeface="Times New Roman" panose="02020603050405020304" pitchFamily="18" charset="0"/>
              </a:rPr>
              <a:t>Med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udgangspunkt</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i</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forsøget</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Gentest</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for hyperkolesterolæmi”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og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nedenstående</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bilag</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a:t>
            </a:r>
            <a:r>
              <a:rPr lang="en-DK" sz="1800" b="1" dirty="0" err="1">
                <a:effectLst/>
                <a:latin typeface="Calibri" panose="020F0502020204030204" pitchFamily="34" charset="0"/>
                <a:ea typeface="Calibri" panose="020F0502020204030204" pitchFamily="34" charset="0"/>
                <a:cs typeface="Times New Roman" panose="02020603050405020304" pitchFamily="18" charset="0"/>
              </a:rPr>
              <a:t>skal</a:t>
            </a:r>
            <a:r>
              <a:rPr lang="en-DK" sz="1800" b="1" dirty="0">
                <a:effectLst/>
                <a:latin typeface="Calibri" panose="020F0502020204030204" pitchFamily="34" charset="0"/>
                <a:ea typeface="Calibri" panose="020F0502020204030204" pitchFamily="34" charset="0"/>
                <a:cs typeface="Times New Roman" panose="02020603050405020304" pitchFamily="18" charset="0"/>
              </a:rPr>
              <a:t> du: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Kort gøre rede for forsøgets formål, selve forsøget og forsøgets resultater</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Gør rede for menneskets kromosomer, deres antal og funktion</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Forklar hvad gener er og hvordan de nedarves. Forklar begreberne dominante og recessive geners nedarvning ved brug af stamtræer samt begreberne fænotype og genotype, og hvordan det kan føre til at man får en arvelig sygdom. </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latin typeface="Calibri" panose="020F0502020204030204" pitchFamily="34" charset="0"/>
                <a:ea typeface="Calibri" panose="020F0502020204030204" pitchFamily="34" charset="0"/>
                <a:cs typeface="Times New Roman" panose="02020603050405020304" pitchFamily="18" charset="0"/>
              </a:rPr>
              <a:t>Diskutér etiske overvejelser (fordele og ulemper) i brugen af gentest i det danske samfund</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DK" sz="1800" b="1" dirty="0" err="1">
                <a:effectLst/>
                <a:latin typeface="Calibri" panose="020F0502020204030204" pitchFamily="34" charset="0"/>
                <a:ea typeface="Calibri" panose="020F0502020204030204" pitchFamily="34" charset="0"/>
                <a:cs typeface="Calibri" panose="020F0502020204030204" pitchFamily="34" charset="0"/>
              </a:rPr>
              <a:t>Vedlagte</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bilag</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skal</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inddrages</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i</a:t>
            </a:r>
            <a:r>
              <a:rPr lang="en-DK" sz="1800" b="1" dirty="0">
                <a:effectLst/>
                <a:latin typeface="Calibri" panose="020F0502020204030204" pitchFamily="34" charset="0"/>
                <a:ea typeface="Calibri" panose="020F0502020204030204" pitchFamily="34" charset="0"/>
                <a:cs typeface="Calibri" panose="020F0502020204030204" pitchFamily="34" charset="0"/>
              </a:rPr>
              <a:t> </a:t>
            </a:r>
            <a:r>
              <a:rPr lang="en-DK" sz="1800" b="1" dirty="0" err="1">
                <a:effectLst/>
                <a:latin typeface="Calibri" panose="020F0502020204030204" pitchFamily="34" charset="0"/>
                <a:ea typeface="Calibri" panose="020F0502020204030204" pitchFamily="34" charset="0"/>
                <a:cs typeface="Calibri" panose="020F0502020204030204" pitchFamily="34" charset="0"/>
              </a:rPr>
              <a:t>besvarelsen</a:t>
            </a:r>
            <a:r>
              <a:rPr lang="en-DK" sz="1800" b="1" dirty="0">
                <a:effectLst/>
                <a:latin typeface="Calibri" panose="020F0502020204030204" pitchFamily="34" charset="0"/>
                <a:ea typeface="Calibri" panose="020F0502020204030204" pitchFamily="34" charset="0"/>
                <a:cs typeface="Calibri" panose="020F0502020204030204" pitchFamily="34" charset="0"/>
              </a:rPr>
              <a:t>!</a:t>
            </a:r>
            <a:endParaRPr lang="en-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DK" dirty="0"/>
          </a:p>
        </p:txBody>
      </p:sp>
    </p:spTree>
    <p:extLst>
      <p:ext uri="{BB962C8B-B14F-4D97-AF65-F5344CB8AC3E}">
        <p14:creationId xmlns:p14="http://schemas.microsoft.com/office/powerpoint/2010/main" val="2663773931"/>
      </p:ext>
    </p:extLst>
  </p:cSld>
  <p:clrMapOvr>
    <a:masterClrMapping/>
  </p:clrMapOvr>
</p:sld>
</file>

<file path=ppt/theme/theme1.xml><?xml version="1.0" encoding="utf-8"?>
<a:theme xmlns:a="http://schemas.openxmlformats.org/drawingml/2006/main" name="Udsnit">
  <a:themeElements>
    <a:clrScheme name="Udsnit">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Udsnit">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Udsnit">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35</TotalTime>
  <Words>590</Words>
  <Application>Microsoft Office PowerPoint</Application>
  <PresentationFormat>Widescreen</PresentationFormat>
  <Paragraphs>50</Paragraphs>
  <Slides>8</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8</vt:i4>
      </vt:variant>
    </vt:vector>
  </HeadingPairs>
  <TitlesOfParts>
    <vt:vector size="13" baseType="lpstr">
      <vt:lpstr>Calibri</vt:lpstr>
      <vt:lpstr>Calibri Light</vt:lpstr>
      <vt:lpstr>Century Gothic</vt:lpstr>
      <vt:lpstr>Wingdings 3</vt:lpstr>
      <vt:lpstr>Udsnit</vt:lpstr>
      <vt:lpstr>Eksamen NF biologi</vt:lpstr>
      <vt:lpstr>Pensum</vt:lpstr>
      <vt:lpstr>Selve eksamen</vt:lpstr>
      <vt:lpstr>1: Regnskoven og plantevækst </vt:lpstr>
      <vt:lpstr>2: Kost og energi</vt:lpstr>
      <vt:lpstr>3: Hjertet og blodkredsløbet </vt:lpstr>
      <vt:lpstr>4: Mikroorganismer og produktion</vt:lpstr>
      <vt:lpstr>5: Genetik og arvelige sygdomme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Eksamen</dc:title>
  <dc:creator>Kirstin Godsk</dc:creator>
  <cp:lastModifiedBy>Kirstin Godsk</cp:lastModifiedBy>
  <cp:revision>1</cp:revision>
  <dcterms:created xsi:type="dcterms:W3CDTF">2022-05-10T10:28:24Z</dcterms:created>
  <dcterms:modified xsi:type="dcterms:W3CDTF">2026-05-12T10:08:46Z</dcterms:modified>
</cp:coreProperties>
</file>