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71" r:id="rId7"/>
    <p:sldId id="258" r:id="rId8"/>
    <p:sldId id="270" r:id="rId9"/>
    <p:sldId id="259" r:id="rId10"/>
    <p:sldId id="262" r:id="rId11"/>
    <p:sldId id="261" r:id="rId12"/>
    <p:sldId id="263" r:id="rId13"/>
    <p:sldId id="264" r:id="rId14"/>
    <p:sldId id="265" r:id="rId15"/>
    <p:sldId id="266" r:id="rId16"/>
    <p:sldId id="267" r:id="rId17"/>
    <p:sldId id="269" r:id="rId18"/>
    <p:sldId id="268" r:id="rId19"/>
    <p:sldId id="260" r:id="rId2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7128A4-AFB4-4CA9-8F34-FF0B237CEC92}" v="54" dt="2023-11-26T16:47:56.0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854213-0F13-4B5E-BAEF-C71FFC0263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73CD52D-D4BA-4B57-9C63-332FF6C29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41BFEEA-FD76-4B5F-8519-E4F1504A9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018D-6997-40BE-A43A-1D77C11AEDF2}" type="datetimeFigureOut">
              <a:rPr lang="da-DK" smtClean="0"/>
              <a:t>26-11-2023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728CA-E382-4B58-8E54-17C639DDD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1878085-C1EB-49A3-B8FC-DDC521E97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2DEB-1ABF-40C8-AFAB-B8574959E3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7426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406DBD-5220-49C7-8AF4-D7234B5E3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E83F288-D102-432C-9C1C-CC04B7342E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4DEBD3D-0961-4674-A817-D72DD5CC3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018D-6997-40BE-A43A-1D77C11AEDF2}" type="datetimeFigureOut">
              <a:rPr lang="da-DK" smtClean="0"/>
              <a:t>26-11-2023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00F58AE-8418-4252-9A2B-A6C6535A1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DEA27C6-89B1-4D5E-AF20-D742FB27D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2DEB-1ABF-40C8-AFAB-B8574959E3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078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5B793A1A-A8C9-4692-82EC-83A4D38D55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9B0F284-794C-4A6C-80C0-477FA1434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D5AC6CC-AFD5-4B5F-8383-9AEE258BD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018D-6997-40BE-A43A-1D77C11AEDF2}" type="datetimeFigureOut">
              <a:rPr lang="da-DK" smtClean="0"/>
              <a:t>26-11-2023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34BE892-6280-4266-B2AC-5CA6B2A74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D7B6020-9C03-436E-B120-5410C2DBE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2DEB-1ABF-40C8-AFAB-B8574959E3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517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87D33F-82EF-459F-809E-DE53A3D4E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7AB9901-4DA8-4CFC-B158-894148A85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933D087-7B18-46A1-943D-0C42D68D2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018D-6997-40BE-A43A-1D77C11AEDF2}" type="datetimeFigureOut">
              <a:rPr lang="da-DK" smtClean="0"/>
              <a:t>26-11-2023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D269697-2540-47CC-BE02-EA943B191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62222C1-5FDA-4E70-8D5C-BDB2F0175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2DEB-1ABF-40C8-AFAB-B8574959E3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1237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F08FB3-1C7E-4FF2-ADDA-A41B607E0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A818C92-79AC-4BE9-BF39-1C5E00AE0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B56F9FB-389E-4D03-86FA-5FF5294E4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018D-6997-40BE-A43A-1D77C11AEDF2}" type="datetimeFigureOut">
              <a:rPr lang="da-DK" smtClean="0"/>
              <a:t>26-11-2023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997D811-3EB8-4908-91D9-65FBCCA8F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7EC4760-C61A-45B0-96F1-B043D854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2DEB-1ABF-40C8-AFAB-B8574959E3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6548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D28444-9F08-4B14-B23C-44CC34682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B7BF1CE-49DB-487B-BBFE-ECEEFF3BA0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218D50-8F28-4324-A01D-600D292C4C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F06A508-584E-4197-BE7C-0D94B99B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018D-6997-40BE-A43A-1D77C11AEDF2}" type="datetimeFigureOut">
              <a:rPr lang="da-DK" smtClean="0"/>
              <a:t>26-11-2023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C3794E2-C2FC-4A98-A7EB-DAC49D3A3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A929459-1836-458F-B025-8F178BA36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2DEB-1ABF-40C8-AFAB-B8574959E3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9156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0DB4F6-8FBB-4E27-AE2E-FD407155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A16AE30-95BD-4FCD-AAFA-6428CE700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A18F133-730A-4F8A-A83E-FEE5BCF1CB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CC929D6-0FB3-40DC-9D91-35046E38A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1FEBA60-4ACA-4A3F-9DFF-6A1BB68378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2192D67-2DD1-4B59-8AD5-FAD87C666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018D-6997-40BE-A43A-1D77C11AEDF2}" type="datetimeFigureOut">
              <a:rPr lang="da-DK" smtClean="0"/>
              <a:t>26-11-2023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B85FEB4-7CB9-4568-94CB-8340C1349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218D5870-6F59-4162-927B-522C7844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2DEB-1ABF-40C8-AFAB-B8574959E3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1717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7197B0-DAB4-4A99-A166-455E8353B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89EC288-9126-4FFB-AAF1-0C3FFCA6E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018D-6997-40BE-A43A-1D77C11AEDF2}" type="datetimeFigureOut">
              <a:rPr lang="da-DK" smtClean="0"/>
              <a:t>26-11-2023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C3E85BE-5CDC-486F-8581-1E01AEECE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AA0C0C3-B30C-4648-859C-40709A82A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2DEB-1ABF-40C8-AFAB-B8574959E3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4807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76D6408-FE6A-4F5A-B328-32AA1560E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018D-6997-40BE-A43A-1D77C11AEDF2}" type="datetimeFigureOut">
              <a:rPr lang="da-DK" smtClean="0"/>
              <a:t>26-11-2023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C8AC0E7-BEDC-4C76-B044-AAA518561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32F60E8-3601-489C-9801-57193FF4C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2DEB-1ABF-40C8-AFAB-B8574959E3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3131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5E4494-5FFA-4FAE-80FD-4CBFC8515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8692048-9527-47B3-A078-7EDA33BB8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12DCF6E-9343-44FD-AC4F-319032002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2AD37E8-B652-443B-A6D9-940FAF699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018D-6997-40BE-A43A-1D77C11AEDF2}" type="datetimeFigureOut">
              <a:rPr lang="da-DK" smtClean="0"/>
              <a:t>26-11-2023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C27F5EE-1926-470D-84BD-667755000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A88D798-5521-4229-8810-C271F0110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2DEB-1ABF-40C8-AFAB-B8574959E3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7819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87E75D-2E7F-4E22-9F3B-C708C6FA4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BC8E9B6C-A916-447F-9CBC-76F508B3CF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F3992C5-56B0-42C7-B483-DB56E793D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62EA1E7-5773-4B1C-ABAA-2DCA0775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018D-6997-40BE-A43A-1D77C11AEDF2}" type="datetimeFigureOut">
              <a:rPr lang="da-DK" smtClean="0"/>
              <a:t>26-11-2023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2907D0C-D9B1-46F1-A07D-5D9FDD571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4810266-D256-4BF2-BCB0-0C8B2F2AB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2DEB-1ABF-40C8-AFAB-B8574959E3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939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7DBD18F-201D-4944-9B7B-80C04D25F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4E37B26-EA60-4B38-955B-C87032729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E48D08A-AA35-4905-A8A9-05E1D68869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C018D-6997-40BE-A43A-1D77C11AEDF2}" type="datetimeFigureOut">
              <a:rPr lang="da-DK" smtClean="0"/>
              <a:t>26-11-2023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DD3DE1D-439A-464C-A87E-4A3CF64FF6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02DCBED-6BFF-49A8-98CB-F29429CFB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02DEB-1ABF-40C8-AFAB-B8574959E3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903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Close-up van cellen">
            <a:extLst>
              <a:ext uri="{FF2B5EF4-FFF2-40B4-BE49-F238E27FC236}">
                <a16:creationId xmlns:a16="http://schemas.microsoft.com/office/drawing/2014/main" id="{2607F830-C667-779C-1F77-AFAA087818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" r="2" b="2"/>
          <a:stretch/>
        </p:blipFill>
        <p:spPr>
          <a:xfrm>
            <a:off x="20" y="-7619"/>
            <a:ext cx="12191979" cy="6887364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7620"/>
            <a:ext cx="5566593" cy="6887364"/>
          </a:xfrm>
          <a:prstGeom prst="rect">
            <a:avLst/>
          </a:prstGeom>
          <a:gradFill flip="none" rotWithShape="1">
            <a:gsLst>
              <a:gs pos="21000">
                <a:srgbClr val="000000">
                  <a:alpha val="62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4067CD3-146F-6228-E362-39AA720C2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863442" y="855815"/>
            <a:ext cx="6887365" cy="516047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91000"/>
                </a:schemeClr>
              </a:gs>
              <a:gs pos="83000">
                <a:schemeClr val="accent5">
                  <a:alpha val="0"/>
                </a:schemeClr>
              </a:gs>
            </a:gsLst>
            <a:lin ang="51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71C7E5C-A0F8-E9FA-56DB-31A257FD4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7648"/>
            <a:ext cx="2079513" cy="6865647"/>
          </a:xfrm>
          <a:prstGeom prst="rect">
            <a:avLst/>
          </a:prstGeom>
          <a:gradFill flip="none" rotWithShape="1">
            <a:gsLst>
              <a:gs pos="5000">
                <a:schemeClr val="accent5"/>
              </a:gs>
              <a:gs pos="49000">
                <a:schemeClr val="accent5">
                  <a:alpha val="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3F70A3C-4474-2A39-470C-FD55A8837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706777" y="3068761"/>
            <a:ext cx="4504659" cy="378923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60000">
                <a:schemeClr val="accent5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AC3F7D4-9613-0E1F-901C-98FE831DE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74557" y="-6485"/>
            <a:ext cx="3427160" cy="6879745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49000">
                <a:schemeClr val="accent5">
                  <a:lumMod val="60000"/>
                  <a:lumOff val="40000"/>
                  <a:alpha val="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FD5167C-AF48-26F0-7A9F-3F7643374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64705" y="-1061856"/>
            <a:ext cx="3682024" cy="12211438"/>
          </a:xfrm>
          <a:prstGeom prst="rect">
            <a:avLst/>
          </a:prstGeom>
          <a:gradFill>
            <a:gsLst>
              <a:gs pos="0">
                <a:schemeClr val="accent5"/>
              </a:gs>
              <a:gs pos="65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7B30A01-FCA8-86A5-A840-C32A3BE2E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6" y="-7639"/>
            <a:ext cx="4879823" cy="6887373"/>
          </a:xfrm>
          <a:prstGeom prst="rect">
            <a:avLst/>
          </a:prstGeom>
          <a:gradFill>
            <a:gsLst>
              <a:gs pos="0">
                <a:schemeClr val="accent2">
                  <a:alpha val="70000"/>
                </a:schemeClr>
              </a:gs>
              <a:gs pos="44000">
                <a:schemeClr val="accent5">
                  <a:lumMod val="60000"/>
                  <a:lumOff val="40000"/>
                  <a:alpha val="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EC1653-A2FC-4070-B178-A4F2D0140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9028" y="2155189"/>
            <a:ext cx="4160233" cy="1817372"/>
          </a:xfrm>
        </p:spPr>
        <p:txBody>
          <a:bodyPr>
            <a:normAutofit/>
          </a:bodyPr>
          <a:lstStyle/>
          <a:p>
            <a:pPr algn="l"/>
            <a:r>
              <a:rPr lang="da-DK" dirty="0">
                <a:solidFill>
                  <a:srgbClr val="FFFFFF"/>
                </a:solidFill>
              </a:rPr>
              <a:t>Cellen</a:t>
            </a:r>
            <a:endParaRPr lang="da-DK" sz="4000" dirty="0">
              <a:solidFill>
                <a:srgbClr val="FFFFFF"/>
              </a:solidFill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F34269D-8A9A-4413-934D-694D44D7C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028" y="4287520"/>
            <a:ext cx="4160233" cy="1729845"/>
          </a:xfrm>
        </p:spPr>
        <p:txBody>
          <a:bodyPr>
            <a:normAutofit/>
          </a:bodyPr>
          <a:lstStyle/>
          <a:p>
            <a:pPr algn="l"/>
            <a:r>
              <a:rPr lang="da-DK" dirty="0">
                <a:solidFill>
                  <a:srgbClr val="FFFFFF"/>
                </a:solidFill>
              </a:rPr>
              <a:t>Prokaryote</a:t>
            </a:r>
          </a:p>
          <a:p>
            <a:pPr algn="l"/>
            <a:r>
              <a:rPr lang="da-DK" dirty="0">
                <a:solidFill>
                  <a:srgbClr val="FFFFFF"/>
                </a:solidFill>
              </a:rPr>
              <a:t>Eukaryote</a:t>
            </a:r>
          </a:p>
          <a:p>
            <a:pPr algn="l"/>
            <a:r>
              <a:rPr lang="da-DK" dirty="0">
                <a:solidFill>
                  <a:srgbClr val="FFFFFF"/>
                </a:solidFill>
              </a:rPr>
              <a:t>Membrantransport</a:t>
            </a:r>
          </a:p>
        </p:txBody>
      </p:sp>
    </p:spTree>
    <p:extLst>
      <p:ext uri="{BB962C8B-B14F-4D97-AF65-F5344CB8AC3E}">
        <p14:creationId xmlns:p14="http://schemas.microsoft.com/office/powerpoint/2010/main" val="3038331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A9F737B-1456-7133-FD12-F991EAD99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da-DK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Simpel diffusion – koster ikke energi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4F02FEC5-5B5C-337A-2BE3-DE54663314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20" y="1886305"/>
            <a:ext cx="12074087" cy="439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11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D9678C-176E-1DB4-1239-5CFD0F2B7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da-DK" sz="4000">
                <a:solidFill>
                  <a:srgbClr val="FFFFFF"/>
                </a:solidFill>
              </a:rPr>
              <a:t>Faciliteret diffusion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548DD1C-6AE3-5392-108E-0AD89B2DF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3025303" cy="5546047"/>
          </a:xfrm>
        </p:spPr>
        <p:txBody>
          <a:bodyPr anchor="ctr">
            <a:normAutofit/>
          </a:bodyPr>
          <a:lstStyle/>
          <a:p>
            <a:r>
              <a:rPr lang="da-DK" sz="2000"/>
              <a:t>Gennem proteinkanaler (transportproteiner)</a:t>
            </a:r>
          </a:p>
          <a:p>
            <a:r>
              <a:rPr lang="da-DK" sz="2000"/>
              <a:t>Koster ikke energi</a:t>
            </a:r>
          </a:p>
          <a:p>
            <a:r>
              <a:rPr lang="da-DK" sz="2000"/>
              <a:t>Store molekyler eller ladede partikler</a:t>
            </a:r>
          </a:p>
          <a:p>
            <a:r>
              <a:rPr lang="da-DK" sz="2000"/>
              <a:t>Fra høj til lav koncentration (som ved simpel diffusion)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D1B41BE-433F-216C-23C3-28A482183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761" y="8352"/>
            <a:ext cx="3855556" cy="683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83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6402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70175"/>
            <a:ext cx="12185331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5265546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35" y="5263483"/>
            <a:ext cx="12192000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34A39D-E055-1950-EC97-1C08194D9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5510253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Osmose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B3C85EF9-B29A-2096-F227-E8D8D0F682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8275" y="0"/>
            <a:ext cx="8973669" cy="3911600"/>
          </a:xfrm>
          <a:prstGeom prst="rect">
            <a:avLst/>
          </a:prstGeom>
        </p:spPr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9C9F976-E2C0-A2E2-49C1-378BCAF47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56" y="2899668"/>
            <a:ext cx="8332826" cy="22973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da-DK" sz="2000" dirty="0"/>
              <a:t>Diffusion af vand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da-DK" sz="2000" dirty="0"/>
              <a:t>Fra høj til lav vandkoncentration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da-DK" sz="2000" dirty="0"/>
              <a:t>Enten simpel diffusion…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da-DK" sz="2000" dirty="0"/>
              <a:t>…eller faciliteret diffusion (gennem </a:t>
            </a:r>
            <a:r>
              <a:rPr lang="da-DK" sz="2000" dirty="0" err="1"/>
              <a:t>aquaporiner</a:t>
            </a:r>
            <a:r>
              <a:rPr lang="da-DK" sz="2000" dirty="0"/>
              <a:t>/</a:t>
            </a:r>
            <a:r>
              <a:rPr lang="da-DK" sz="2000" dirty="0" err="1"/>
              <a:t>aquaporer</a:t>
            </a:r>
            <a:r>
              <a:rPr lang="da-DK" sz="2000" dirty="0"/>
              <a:t>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da-DK" sz="2000" dirty="0"/>
              <a:t>Sker ofte, når ioner IKKE kan trænge gennem membranen (fx salt)</a:t>
            </a:r>
          </a:p>
        </p:txBody>
      </p:sp>
    </p:spTree>
    <p:extLst>
      <p:ext uri="{BB962C8B-B14F-4D97-AF65-F5344CB8AC3E}">
        <p14:creationId xmlns:p14="http://schemas.microsoft.com/office/powerpoint/2010/main" val="1923986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F447A56-D66B-9E6D-CC90-3CE37789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Aktiv transport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B66F43F-5A1D-6450-C359-59EC71A94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Koster</a:t>
            </a:r>
            <a:r>
              <a:rPr lang="en-US" sz="2000" dirty="0"/>
              <a:t> </a:t>
            </a:r>
            <a:r>
              <a:rPr lang="en-US" sz="2000" dirty="0" err="1"/>
              <a:t>energi</a:t>
            </a:r>
            <a:r>
              <a:rPr lang="en-US" sz="2000" dirty="0"/>
              <a:t> (ATP)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Mod </a:t>
            </a:r>
            <a:r>
              <a:rPr lang="en-US" sz="2000" dirty="0" err="1"/>
              <a:t>koncentrationsgradienten</a:t>
            </a: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	Fra </a:t>
            </a:r>
            <a:r>
              <a:rPr lang="en-US" sz="2000" dirty="0" err="1"/>
              <a:t>lav</a:t>
            </a:r>
            <a:r>
              <a:rPr lang="en-US" sz="2000" dirty="0"/>
              <a:t> </a:t>
            </a:r>
            <a:r>
              <a:rPr lang="en-US" sz="2000" dirty="0" err="1"/>
              <a:t>til</a:t>
            </a:r>
            <a:r>
              <a:rPr lang="en-US" sz="2000" dirty="0"/>
              <a:t> </a:t>
            </a:r>
            <a:r>
              <a:rPr lang="en-US" sz="2000" dirty="0" err="1"/>
              <a:t>høj</a:t>
            </a:r>
            <a:r>
              <a:rPr lang="en-US" sz="2000" dirty="0"/>
              <a:t> </a:t>
            </a:r>
            <a:r>
              <a:rPr lang="en-US" sz="2000" dirty="0" err="1"/>
              <a:t>koncentration</a:t>
            </a: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Ofte</a:t>
            </a:r>
            <a:r>
              <a:rPr lang="en-US" sz="2000" dirty="0"/>
              <a:t> </a:t>
            </a:r>
            <a:r>
              <a:rPr lang="en-US" sz="2000" dirty="0" err="1"/>
              <a:t>ioner</a:t>
            </a: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Skaber</a:t>
            </a:r>
            <a:r>
              <a:rPr lang="en-US" sz="2000" dirty="0"/>
              <a:t> </a:t>
            </a:r>
            <a:r>
              <a:rPr lang="en-US" sz="2000" dirty="0" err="1"/>
              <a:t>så</a:t>
            </a:r>
            <a:r>
              <a:rPr lang="en-US" sz="2000" dirty="0"/>
              <a:t> </a:t>
            </a:r>
            <a:r>
              <a:rPr lang="en-US" sz="2000" dirty="0" err="1"/>
              <a:t>også</a:t>
            </a:r>
            <a:r>
              <a:rPr lang="en-US" sz="2000" dirty="0"/>
              <a:t> </a:t>
            </a:r>
            <a:r>
              <a:rPr lang="en-US" sz="2000" dirty="0" err="1"/>
              <a:t>elektrisk</a:t>
            </a:r>
            <a:r>
              <a:rPr lang="en-US" sz="2000" dirty="0"/>
              <a:t> gradient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Fx</a:t>
            </a:r>
            <a:r>
              <a:rPr lang="en-US" sz="2000" dirty="0"/>
              <a:t> Na</a:t>
            </a:r>
            <a:r>
              <a:rPr lang="en-US" sz="2000" baseline="30000" dirty="0"/>
              <a:t>+</a:t>
            </a:r>
            <a:r>
              <a:rPr lang="en-US" sz="2000" dirty="0"/>
              <a:t>/K</a:t>
            </a:r>
            <a:r>
              <a:rPr lang="en-US" sz="2000" baseline="30000" dirty="0"/>
              <a:t>+</a:t>
            </a:r>
            <a:r>
              <a:rPr lang="en-US" sz="2000" dirty="0"/>
              <a:t>-</a:t>
            </a:r>
            <a:r>
              <a:rPr lang="en-US" sz="2000" dirty="0" err="1"/>
              <a:t>pumpen</a:t>
            </a:r>
            <a:endParaRPr lang="en-US" sz="2000" dirty="0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12E6E311-BA78-798E-2C80-FC55D1F53A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8248" y="818896"/>
            <a:ext cx="8016648" cy="538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40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73B5D1F9-B99B-F3DF-CBF2-2E3990C7C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321255"/>
            <a:ext cx="9144000" cy="7867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da-DK" sz="3600" b="1" dirty="0"/>
              <a:t>Oversigt over membrantransport</a:t>
            </a:r>
          </a:p>
        </p:txBody>
      </p:sp>
      <p:pic>
        <p:nvPicPr>
          <p:cNvPr id="7" name="Pladsholder til indhold 6" descr="Skærmbillede 2017-08-18 kl. 13.02.30.png">
            <a:extLst>
              <a:ext uri="{FF2B5EF4-FFF2-40B4-BE49-F238E27FC236}">
                <a16:creationId xmlns:a16="http://schemas.microsoft.com/office/drawing/2014/main" id="{8289FA7E-7C49-A0F2-19B9-F4110E410B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75"/>
          <a:stretch/>
        </p:blipFill>
        <p:spPr>
          <a:xfrm>
            <a:off x="-6439" y="-18213"/>
            <a:ext cx="12191980" cy="46056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B7FB62D-DD5B-C587-F53F-679128D41B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439" y="4525778"/>
            <a:ext cx="12207200" cy="123363"/>
            <a:chOff x="-5025" y="6737718"/>
            <a:chExt cx="12207200" cy="12336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474BA53-241B-ACB6-E742-B074F40EB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797B091-2608-7480-FE24-507CC5333A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481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6D7973-5C60-50D7-12EB-C3A06B3F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1128094"/>
            <a:ext cx="3434180" cy="14152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Endo- og exocytose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7575E-88D2-B771-681D-46A7E5541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76457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E2D3A09C-628C-9C83-4DBC-A7E2C5AD073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868" t="11812" r="2832" b="11812"/>
          <a:stretch/>
        </p:blipFill>
        <p:spPr>
          <a:xfrm>
            <a:off x="477521" y="670560"/>
            <a:ext cx="6604000" cy="547182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D157348-F689-6712-E288-9F5CEB1D2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53400" y="2543364"/>
            <a:ext cx="3434180" cy="35990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da-DK" sz="2000" dirty="0"/>
              <a:t>Optagelse eller udskillelse af stoffer via </a:t>
            </a:r>
            <a:r>
              <a:rPr lang="da-DK" sz="2000" dirty="0" err="1"/>
              <a:t>vesikler</a:t>
            </a:r>
            <a:r>
              <a:rPr lang="da-DK" sz="2000" dirty="0"/>
              <a:t> (små vakuoler)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da-DK" sz="2000" dirty="0"/>
              <a:t>Sker fx ofte i immunforsvaret og nerveceller (neuroner)</a:t>
            </a:r>
          </a:p>
        </p:txBody>
      </p:sp>
    </p:spTree>
    <p:extLst>
      <p:ext uri="{BB962C8B-B14F-4D97-AF65-F5344CB8AC3E}">
        <p14:creationId xmlns:p14="http://schemas.microsoft.com/office/powerpoint/2010/main" val="1949763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9A057D53-7F63-41C7-8233-8CDF5C25A110}"/>
              </a:ext>
            </a:extLst>
          </p:cNvPr>
          <p:cNvSpPr txBox="1"/>
          <p:nvPr/>
        </p:nvSpPr>
        <p:spPr>
          <a:xfrm>
            <a:off x="892629" y="658586"/>
            <a:ext cx="25744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dirty="0">
                <a:latin typeface="Britannic Bold" panose="020B0903060703020204" pitchFamily="34" charset="0"/>
              </a:rPr>
              <a:t>Opgave</a:t>
            </a:r>
          </a:p>
        </p:txBody>
      </p:sp>
      <p:pic>
        <p:nvPicPr>
          <p:cNvPr id="1026" name="Picture 2" descr="A Cartoon Illustration Of A White Blood Cell Looking Happy. Royalty Free  Cliparts, Vectors, And Stock Illustration. Image 42600626.">
            <a:extLst>
              <a:ext uri="{FF2B5EF4-FFF2-40B4-BE49-F238E27FC236}">
                <a16:creationId xmlns:a16="http://schemas.microsoft.com/office/drawing/2014/main" id="{F6B275F8-2156-49B7-8440-4047205EB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430" y="658586"/>
            <a:ext cx="1376589" cy="138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425A1907-9F7D-4BDD-93E8-18B46497D4D0}"/>
              </a:ext>
            </a:extLst>
          </p:cNvPr>
          <p:cNvSpPr txBox="1"/>
          <p:nvPr/>
        </p:nvSpPr>
        <p:spPr>
          <a:xfrm>
            <a:off x="892629" y="2828835"/>
            <a:ext cx="70169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I skal lave et skema hvor i skriver forskellene på: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Dyre- og planteceller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Eukaryote og prokaryote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 err="1"/>
              <a:t>Arkæer</a:t>
            </a:r>
            <a:r>
              <a:rPr lang="da-DK" dirty="0"/>
              <a:t> og </a:t>
            </a:r>
            <a:r>
              <a:rPr lang="da-DK" dirty="0" err="1"/>
              <a:t>eubakterier</a:t>
            </a:r>
            <a:endParaRPr lang="da-DK" dirty="0"/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Simpel diffusion, faciliteret diffusion, osmose og aktiv transport</a:t>
            </a:r>
          </a:p>
        </p:txBody>
      </p:sp>
      <p:pic>
        <p:nvPicPr>
          <p:cNvPr id="1028" name="Picture 4" descr="Skin cell Animation Cartoon, cancer cell cartoon, comics, face png | PNGEgg">
            <a:extLst>
              <a:ext uri="{FF2B5EF4-FFF2-40B4-BE49-F238E27FC236}">
                <a16:creationId xmlns:a16="http://schemas.microsoft.com/office/drawing/2014/main" id="{6343FA08-B325-443B-B073-306C8CF87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80" b="98305" l="9390" r="89202">
                        <a14:foregroundMark x1="44131" y1="82203" x2="37089" y2="92797"/>
                        <a14:foregroundMark x1="34742" y1="85169" x2="34742" y2="75424"/>
                        <a14:foregroundMark x1="31455" y1="80508" x2="29108" y2="87288"/>
                        <a14:foregroundMark x1="67606" y1="58475" x2="50704" y2="54237"/>
                        <a14:foregroundMark x1="67136" y1="52966" x2="65728" y2="44492"/>
                        <a14:foregroundMark x1="56338" y1="10593" x2="38028" y2="19492"/>
                        <a14:foregroundMark x1="51643" y1="19915" x2="38498" y2="13983"/>
                        <a14:foregroundMark x1="51643" y1="7203" x2="46009" y2="6780"/>
                        <a14:foregroundMark x1="36620" y1="98305" x2="40376" y2="97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75" y="4599864"/>
            <a:ext cx="202882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687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C070CFB-FDA0-4924-AC53-6E2268BF6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468" y="4741948"/>
            <a:ext cx="6829520" cy="8620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Forskellige typer af celler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E048170B-1331-4F58-B8EA-060CAB6EA1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289" r="23656" b="-2"/>
          <a:stretch/>
        </p:blipFill>
        <p:spPr>
          <a:xfrm>
            <a:off x="307840" y="321732"/>
            <a:ext cx="3793472" cy="4111323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EC8DD35A-A6F5-44B5-8476-C56D28F3DE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0645"/>
          <a:stretch/>
        </p:blipFill>
        <p:spPr>
          <a:xfrm>
            <a:off x="4194959" y="321734"/>
            <a:ext cx="3797570" cy="2010551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0D644D1F-05AB-4591-8A92-37B3741DC2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52" r="1" b="2121"/>
          <a:stretch/>
        </p:blipFill>
        <p:spPr>
          <a:xfrm>
            <a:off x="4190180" y="2422097"/>
            <a:ext cx="3794760" cy="2013804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45039F63-A1A2-449C-A835-36795BE12F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916" r="31968" b="-1"/>
          <a:stretch/>
        </p:blipFill>
        <p:spPr>
          <a:xfrm>
            <a:off x="8086176" y="321733"/>
            <a:ext cx="3797984" cy="4111321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AC9B8002-7403-4788-AC71-63ED139EE69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517" b="1"/>
          <a:stretch/>
        </p:blipFill>
        <p:spPr>
          <a:xfrm>
            <a:off x="307840" y="4525715"/>
            <a:ext cx="3794760" cy="201055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94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4B5B89-5971-CBB1-D3B4-A75D3CB1D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8"/>
            <a:ext cx="4177229" cy="1325563"/>
          </a:xfrm>
        </p:spPr>
        <p:txBody>
          <a:bodyPr/>
          <a:lstStyle/>
          <a:p>
            <a:pPr algn="ctr"/>
            <a:r>
              <a:rPr lang="da-DK" dirty="0"/>
              <a:t>Livets opdeling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385D551F-AE0E-D456-2F9C-DEB7359C23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7229" y="0"/>
            <a:ext cx="8014771" cy="6858000"/>
          </a:xfrm>
        </p:spPr>
      </p:pic>
    </p:spTree>
    <p:extLst>
      <p:ext uri="{BB962C8B-B14F-4D97-AF65-F5344CB8AC3E}">
        <p14:creationId xmlns:p14="http://schemas.microsoft.com/office/powerpoint/2010/main" val="3400172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146403-F3D6-484B-B2ED-97F9565D037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7A136D88-C314-43CD-9703-7DDF463B7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</a:rPr>
              <a:t>Den prokaryote celle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C7E510A0-BD0B-46F0-88C1-D790F01AAC62}"/>
              </a:ext>
            </a:extLst>
          </p:cNvPr>
          <p:cNvSpPr txBox="1"/>
          <p:nvPr/>
        </p:nvSpPr>
        <p:spPr>
          <a:xfrm>
            <a:off x="0" y="3594563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Ribosomer</a:t>
            </a:r>
          </a:p>
        </p:txBody>
      </p:sp>
      <p:cxnSp>
        <p:nvCxnSpPr>
          <p:cNvPr id="24" name="Lige pilforbindelse 23">
            <a:extLst>
              <a:ext uri="{FF2B5EF4-FFF2-40B4-BE49-F238E27FC236}">
                <a16:creationId xmlns:a16="http://schemas.microsoft.com/office/drawing/2014/main" id="{82FCBA0F-AC72-4021-B9E4-3D249FE09B4B}"/>
              </a:ext>
            </a:extLst>
          </p:cNvPr>
          <p:cNvCxnSpPr>
            <a:cxnSpLocks/>
          </p:cNvCxnSpPr>
          <p:nvPr/>
        </p:nvCxnSpPr>
        <p:spPr>
          <a:xfrm flipV="1">
            <a:off x="1135313" y="3331029"/>
            <a:ext cx="318884" cy="2612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lede 6">
            <a:extLst>
              <a:ext uri="{FF2B5EF4-FFF2-40B4-BE49-F238E27FC236}">
                <a16:creationId xmlns:a16="http://schemas.microsoft.com/office/drawing/2014/main" id="{C50BECB7-2BA2-16E7-8372-7F45F94A1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0" y="469964"/>
            <a:ext cx="5955433" cy="3642952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F28F4B35-B8E0-DF1A-B120-967F25E70E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" r="1136"/>
          <a:stretch/>
        </p:blipFill>
        <p:spPr>
          <a:xfrm>
            <a:off x="6206937" y="492397"/>
            <a:ext cx="5955433" cy="364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66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095953A-7DC0-3F46-6E96-31FBC9B1A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60503" y="-18309"/>
            <a:ext cx="4438566" cy="6883029"/>
            <a:chOff x="7760503" y="-18309"/>
            <a:chExt cx="4438566" cy="688302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07A3D96-0FAB-1097-EDDA-3FEF83BF3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512" y="-11580"/>
              <a:ext cx="4431490" cy="6876300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EAB96BF-DFB3-4E65-F857-5FB098087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7760503" y="1713600"/>
              <a:ext cx="4431496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F350EA2-C795-0DD6-A39B-C92018940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509" y="-11586"/>
              <a:ext cx="3264743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4AC1597-691C-C2BF-535E-B9DBBAA76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547151" y="1202115"/>
              <a:ext cx="6872341" cy="4431494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D4662CDB-69C3-3A42-A633-9C21188D2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4320" y="1107441"/>
            <a:ext cx="4288974" cy="30276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Konjugation hos eubakterier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939EE1E3-82CD-C030-242C-7ABC031AB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06" y="126958"/>
            <a:ext cx="7751794" cy="659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16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146403-F3D6-484B-B2ED-97F9565D037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46331011-6385-43F9-84E6-B1D12596A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</a:rPr>
              <a:t>Den eukaryote celle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7C692DC6-9965-7D7A-238E-FD2776E97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39" y="334261"/>
            <a:ext cx="5332209" cy="4012971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9733355A-E5E4-D00C-C440-466DA6D9F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164" y="334261"/>
            <a:ext cx="5265697" cy="401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8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CA720BA-7E72-BA4A-6471-08051476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Cellemembran og cellevæg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1FF8435E-BC8A-A4CD-C4AA-3DACA58875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2225936"/>
            <a:ext cx="5944735" cy="4278904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F760AE63-F6F4-3712-DBC5-0B7EE3B9F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66" y="2225936"/>
            <a:ext cx="5774300" cy="427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4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8B9DA67B-E511-58ED-A3A1-87B869DF43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7068" y="643467"/>
            <a:ext cx="859786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96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0412B8-6572-0302-8D1D-77178153B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062" y="254825"/>
            <a:ext cx="5167185" cy="1680519"/>
          </a:xfrm>
        </p:spPr>
        <p:txBody>
          <a:bodyPr>
            <a:normAutofit/>
          </a:bodyPr>
          <a:lstStyle/>
          <a:p>
            <a:r>
              <a:rPr lang="da-DK" sz="4000" dirty="0"/>
              <a:t>Transportprocesser over cellemembranen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E2EA4C0-CCA3-5453-9D0D-147F5EDE5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9310" y="171895"/>
            <a:ext cx="5789410" cy="2002345"/>
          </a:xfrm>
        </p:spPr>
        <p:txBody>
          <a:bodyPr anchor="ctr">
            <a:normAutofit/>
          </a:bodyPr>
          <a:lstStyle/>
          <a:p>
            <a:r>
              <a:rPr lang="da-DK" sz="1400" dirty="0"/>
              <a:t>Fosforlipid med indlejrede proteiner</a:t>
            </a:r>
          </a:p>
          <a:p>
            <a:r>
              <a:rPr lang="da-DK" sz="1400" dirty="0"/>
              <a:t>Proteinkanaler (gennemgående)</a:t>
            </a:r>
          </a:p>
          <a:p>
            <a:r>
              <a:rPr lang="da-DK" sz="1400" dirty="0"/>
              <a:t>Receptorproteiner (ikke-gennemgående)</a:t>
            </a:r>
          </a:p>
          <a:p>
            <a:r>
              <a:rPr lang="da-DK" sz="1400" dirty="0" err="1"/>
              <a:t>Glykoproteiner</a:t>
            </a:r>
            <a:r>
              <a:rPr lang="da-DK" sz="1400" dirty="0"/>
              <a:t> (ofte vævsproteiner)</a:t>
            </a:r>
          </a:p>
          <a:p>
            <a:r>
              <a:rPr lang="da-DK" sz="1400" dirty="0"/>
              <a:t>Selektivt permeabel/semipermeabel</a:t>
            </a:r>
          </a:p>
          <a:p>
            <a:pPr lvl="1"/>
            <a:r>
              <a:rPr lang="da-DK" sz="1400" dirty="0"/>
              <a:t>Kan altså delvist styre hvilke stoffer, der kommer ind og ud af cellen</a:t>
            </a:r>
          </a:p>
        </p:txBody>
      </p:sp>
      <p:pic>
        <p:nvPicPr>
          <p:cNvPr id="6" name="Billede 5" descr="014 semipermeable membran.jpg">
            <a:extLst>
              <a:ext uri="{FF2B5EF4-FFF2-40B4-BE49-F238E27FC236}">
                <a16:creationId xmlns:a16="http://schemas.microsoft.com/office/drawing/2014/main" id="{02D75A24-0C8B-D273-FA4B-FC77976461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982" y="2483159"/>
            <a:ext cx="4336573" cy="3827026"/>
          </a:xfrm>
          <a:prstGeom prst="rect">
            <a:avLst/>
          </a:prstGeom>
        </p:spPr>
      </p:pic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BC4A1858-6E03-411C-3148-37A882F21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62" y="2483159"/>
            <a:ext cx="7278857" cy="38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37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5DD0085887CDE498D9A5432E42298B8" ma:contentTypeVersion="11" ma:contentTypeDescription="Opret et nyt dokument." ma:contentTypeScope="" ma:versionID="022cac7a610a060f32b29443866d91e9">
  <xsd:schema xmlns:xsd="http://www.w3.org/2001/XMLSchema" xmlns:xs="http://www.w3.org/2001/XMLSchema" xmlns:p="http://schemas.microsoft.com/office/2006/metadata/properties" xmlns:ns2="d099eb4a-1b7a-487f-8987-bc58d3eb7457" xmlns:ns3="52507055-e370-4ddf-9ac7-a019298cb66c" targetNamespace="http://schemas.microsoft.com/office/2006/metadata/properties" ma:root="true" ma:fieldsID="6e5d81c87a8b8caa5221415cdcddafd6" ns2:_="" ns3:_="">
    <xsd:import namespace="d099eb4a-1b7a-487f-8987-bc58d3eb7457"/>
    <xsd:import namespace="52507055-e370-4ddf-9ac7-a019298cb6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99eb4a-1b7a-487f-8987-bc58d3eb7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507055-e370-4ddf-9ac7-a019298cb66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DE02D1-338E-41E6-A003-AF93914932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3A1947-4948-493C-914B-1BDFE74A9E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99eb4a-1b7a-487f-8987-bc58d3eb7457"/>
    <ds:schemaRef ds:uri="52507055-e370-4ddf-9ac7-a019298cb6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C2E91D-A519-4325-AF4F-E9513102F6C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216</Words>
  <Application>Microsoft Office PowerPoint</Application>
  <PresentationFormat>Widescreen</PresentationFormat>
  <Paragraphs>47</Paragraphs>
  <Slides>16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1" baseType="lpstr">
      <vt:lpstr>Arial</vt:lpstr>
      <vt:lpstr>Britannic Bold</vt:lpstr>
      <vt:lpstr>Calibri</vt:lpstr>
      <vt:lpstr>Calibri Light</vt:lpstr>
      <vt:lpstr>Office-tema</vt:lpstr>
      <vt:lpstr>Cellen</vt:lpstr>
      <vt:lpstr>Forskellige typer af celler</vt:lpstr>
      <vt:lpstr>Livets opdeling</vt:lpstr>
      <vt:lpstr>Den prokaryote celle</vt:lpstr>
      <vt:lpstr>Konjugation hos eubakterier</vt:lpstr>
      <vt:lpstr>Den eukaryote celle</vt:lpstr>
      <vt:lpstr>Cellemembran og cellevæg</vt:lpstr>
      <vt:lpstr>PowerPoint-præsentation</vt:lpstr>
      <vt:lpstr>Transportprocesser over cellemembranen</vt:lpstr>
      <vt:lpstr>Simpel diffusion – koster ikke energi</vt:lpstr>
      <vt:lpstr>Faciliteret diffusion </vt:lpstr>
      <vt:lpstr>Osmose</vt:lpstr>
      <vt:lpstr>Aktiv transport</vt:lpstr>
      <vt:lpstr>Oversigt over membrantransport</vt:lpstr>
      <vt:lpstr>Endo- og exocytose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Cellen</dc:title>
  <dc:creator>Rasmus Højer Jensen</dc:creator>
  <cp:lastModifiedBy>Thøger Dith Dige</cp:lastModifiedBy>
  <cp:revision>7</cp:revision>
  <dcterms:created xsi:type="dcterms:W3CDTF">2017-11-09T11:31:00Z</dcterms:created>
  <dcterms:modified xsi:type="dcterms:W3CDTF">2023-11-26T16:54:18Z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0x01010085DD0085887CDE498D9A5432E42298B8</vt:lpwstr>
  </property>
</Properties>
</file>