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606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644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57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6589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9831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0989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8402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725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142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387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68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537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26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70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175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496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51971-F101-4BA6-BE59-FC5667B3849C}" type="datetimeFigureOut">
              <a:rPr lang="da-DK" smtClean="0"/>
              <a:t>28-11-2023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E51BA6-F5E0-4ED7-8D84-603EB6926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468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Et billede, der indeholder Magenta, Farverigt, pink, lilla/violet&#10;&#10;Automatisk genereret beskrivelse">
            <a:extLst>
              <a:ext uri="{FF2B5EF4-FFF2-40B4-BE49-F238E27FC236}">
                <a16:creationId xmlns:a16="http://schemas.microsoft.com/office/drawing/2014/main" id="{45598065-482D-98BC-2017-42C96E4188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9914" b="58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5B28B8E-DED1-8F4E-486B-4B9C4B491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da-DK" dirty="0"/>
              <a:t>Organeller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6E433B2-4D68-77E1-BFEB-84ED6044C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a-DK" dirty="0"/>
              <a:t>Eukaryote cellers strukturer</a:t>
            </a:r>
          </a:p>
          <a:p>
            <a:pPr>
              <a:lnSpc>
                <a:spcPct val="90000"/>
              </a:lnSpc>
            </a:pPr>
            <a:endParaRPr lang="da-DK" dirty="0"/>
          </a:p>
          <a:p>
            <a:pPr algn="r">
              <a:lnSpc>
                <a:spcPct val="90000"/>
              </a:lnSpc>
            </a:pPr>
            <a:r>
              <a:rPr lang="da-DK" dirty="0"/>
              <a:t>Alle figurer er hentet fra </a:t>
            </a:r>
            <a:r>
              <a:rPr lang="da-DK" dirty="0" err="1"/>
              <a:t>Yubio</a:t>
            </a:r>
            <a:endParaRPr lang="da-DK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5753F1-EEE2-45ED-88A1-ECB4A495D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2" name="Freeform 27">
              <a:extLst>
                <a:ext uri="{FF2B5EF4-FFF2-40B4-BE49-F238E27FC236}">
                  <a16:creationId xmlns:a16="http://schemas.microsoft.com/office/drawing/2014/main" id="{3E3E7343-7B0A-4265-B9DA-56CE35551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28">
              <a:extLst>
                <a:ext uri="{FF2B5EF4-FFF2-40B4-BE49-F238E27FC236}">
                  <a16:creationId xmlns:a16="http://schemas.microsoft.com/office/drawing/2014/main" id="{608D2FF5-E7CA-448D-8B61-42FAA7A0C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29">
              <a:extLst>
                <a:ext uri="{FF2B5EF4-FFF2-40B4-BE49-F238E27FC236}">
                  <a16:creationId xmlns:a16="http://schemas.microsoft.com/office/drawing/2014/main" id="{DC186DC7-6F76-40B7-8268-20660160E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30">
              <a:extLst>
                <a:ext uri="{FF2B5EF4-FFF2-40B4-BE49-F238E27FC236}">
                  <a16:creationId xmlns:a16="http://schemas.microsoft.com/office/drawing/2014/main" id="{4C8DDEC4-2C9A-4271-BBB3-577233F2E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31">
              <a:extLst>
                <a:ext uri="{FF2B5EF4-FFF2-40B4-BE49-F238E27FC236}">
                  <a16:creationId xmlns:a16="http://schemas.microsoft.com/office/drawing/2014/main" id="{D8DB0C2B-A79C-421F-88AB-DC7B12527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32">
              <a:extLst>
                <a:ext uri="{FF2B5EF4-FFF2-40B4-BE49-F238E27FC236}">
                  <a16:creationId xmlns:a16="http://schemas.microsoft.com/office/drawing/2014/main" id="{B3BC96E3-7FEF-4BFD-8E2C-028CB3772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33">
              <a:extLst>
                <a:ext uri="{FF2B5EF4-FFF2-40B4-BE49-F238E27FC236}">
                  <a16:creationId xmlns:a16="http://schemas.microsoft.com/office/drawing/2014/main" id="{E7ED35DB-BAAE-4771-A0A0-65647ACC5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34">
              <a:extLst>
                <a:ext uri="{FF2B5EF4-FFF2-40B4-BE49-F238E27FC236}">
                  <a16:creationId xmlns:a16="http://schemas.microsoft.com/office/drawing/2014/main" id="{4407B080-4ED5-43EB-8CCE-B43B336EF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35">
              <a:extLst>
                <a:ext uri="{FF2B5EF4-FFF2-40B4-BE49-F238E27FC236}">
                  <a16:creationId xmlns:a16="http://schemas.microsoft.com/office/drawing/2014/main" id="{8C10C675-F599-45D3-8177-D7F7DEC16C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Freeform 36">
              <a:extLst>
                <a:ext uri="{FF2B5EF4-FFF2-40B4-BE49-F238E27FC236}">
                  <a16:creationId xmlns:a16="http://schemas.microsoft.com/office/drawing/2014/main" id="{E2566A74-B9B1-469F-A373-3B3C60175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" name="Freeform 37">
              <a:extLst>
                <a:ext uri="{FF2B5EF4-FFF2-40B4-BE49-F238E27FC236}">
                  <a16:creationId xmlns:a16="http://schemas.microsoft.com/office/drawing/2014/main" id="{D108E5CB-8D77-4568-B6FF-2C3032134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3" name="Freeform 38">
              <a:extLst>
                <a:ext uri="{FF2B5EF4-FFF2-40B4-BE49-F238E27FC236}">
                  <a16:creationId xmlns:a16="http://schemas.microsoft.com/office/drawing/2014/main" id="{7D8349D8-2AE2-4C78-84ED-22125F147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7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7125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4551F3A-626C-66FB-9ABF-3323B9E4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080" y="446088"/>
            <a:ext cx="4438332" cy="976312"/>
          </a:xfrm>
        </p:spPr>
        <p:txBody>
          <a:bodyPr>
            <a:normAutofit/>
          </a:bodyPr>
          <a:lstStyle/>
          <a:p>
            <a:r>
              <a:rPr lang="da-DK" sz="3600" dirty="0"/>
              <a:t>Cellekernen</a:t>
            </a:r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F0CE1793-3E5F-F3FF-D004-42A09F10B4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45130" y="0"/>
            <a:ext cx="5246870" cy="6858000"/>
          </a:xfrm>
        </p:spPr>
      </p:pic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962446D7-5D8D-50F3-CD56-EE24884C3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6080" y="1598613"/>
            <a:ext cx="5151120" cy="4262436"/>
          </a:xfrm>
        </p:spPr>
        <p:txBody>
          <a:bodyPr>
            <a:normAutofit/>
          </a:bodyPr>
          <a:lstStyle/>
          <a:p>
            <a:r>
              <a:rPr lang="da-DK" sz="1600" b="1" dirty="0"/>
              <a:t>Kernehylster/kernemembran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Dobbelt plasmamembran med kerneporer som store molekyler kan transporteres gennem</a:t>
            </a:r>
          </a:p>
          <a:p>
            <a:r>
              <a:rPr lang="da-DK" sz="1600" b="1" dirty="0" err="1"/>
              <a:t>Nukleolus</a:t>
            </a:r>
            <a:r>
              <a:rPr lang="da-DK" sz="1600" b="1" dirty="0"/>
              <a:t>/kernelegeme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Danner ribosomernes subunits </a:t>
            </a:r>
            <a:r>
              <a:rPr lang="da-DK" sz="1600" dirty="0" err="1"/>
              <a:t>udfra</a:t>
            </a:r>
            <a:r>
              <a:rPr lang="da-DK" sz="1600" dirty="0"/>
              <a:t> protein og </a:t>
            </a:r>
            <a:r>
              <a:rPr lang="da-DK" sz="1600" dirty="0" err="1"/>
              <a:t>rRNA</a:t>
            </a:r>
            <a:r>
              <a:rPr lang="da-DK" sz="1600" dirty="0"/>
              <a:t> (ribosomalt RNA)</a:t>
            </a:r>
          </a:p>
          <a:p>
            <a:r>
              <a:rPr lang="da-DK" sz="1600" b="1" dirty="0"/>
              <a:t>DNA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Cellens arvemateriale, der indeholder alle generne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Opdelt i et antal kromosomer (46 i mennesker)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Kromosomernes DNA er viklet op om proteiner kaldet </a:t>
            </a:r>
            <a:r>
              <a:rPr lang="da-DK" sz="1600" dirty="0" err="1"/>
              <a:t>histoner</a:t>
            </a:r>
            <a:endParaRPr lang="da-DK" sz="1600" dirty="0"/>
          </a:p>
          <a:p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66875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8D13F-38E1-D84E-D9DC-230F6112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360" y="93314"/>
            <a:ext cx="4196080" cy="1280890"/>
          </a:xfrm>
        </p:spPr>
        <p:txBody>
          <a:bodyPr/>
          <a:lstStyle/>
          <a:p>
            <a:r>
              <a:rPr lang="da-DK" dirty="0"/>
              <a:t>Mitokondrie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815D98-2581-3C29-A562-5E7B88222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360" y="1229360"/>
            <a:ext cx="4196080" cy="55353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Cellens kraftværk</a:t>
            </a:r>
          </a:p>
          <a:p>
            <a:r>
              <a:rPr lang="da-DK" dirty="0"/>
              <a:t>Det er her hoveddelen af energidannelsen foregår</a:t>
            </a:r>
          </a:p>
          <a:p>
            <a:pPr marL="0" indent="0">
              <a:buNone/>
            </a:pPr>
            <a:r>
              <a:rPr lang="da-DK" b="1" dirty="0"/>
              <a:t>Dobbelt membranstruktur</a:t>
            </a:r>
          </a:p>
          <a:p>
            <a:r>
              <a:rPr lang="da-DK" dirty="0"/>
              <a:t>Den inderste er stærkt foldet</a:t>
            </a:r>
          </a:p>
          <a:p>
            <a:r>
              <a:rPr lang="da-DK" dirty="0"/>
              <a:t>Dette danner </a:t>
            </a:r>
            <a:r>
              <a:rPr lang="da-DK" dirty="0" err="1"/>
              <a:t>cristae</a:t>
            </a:r>
            <a:r>
              <a:rPr lang="da-DK" dirty="0"/>
              <a:t> mellem de to membraner</a:t>
            </a:r>
          </a:p>
          <a:p>
            <a:r>
              <a:rPr lang="da-DK" dirty="0"/>
              <a:t>I membranmellemrummet er der mange H</a:t>
            </a:r>
            <a:r>
              <a:rPr lang="da-DK" baseline="30000" dirty="0"/>
              <a:t>+</a:t>
            </a:r>
            <a:r>
              <a:rPr lang="da-DK" dirty="0"/>
              <a:t> (</a:t>
            </a:r>
            <a:r>
              <a:rPr lang="da-DK" dirty="0" err="1"/>
              <a:t>hydroner</a:t>
            </a:r>
            <a:r>
              <a:rPr lang="da-DK" dirty="0"/>
              <a:t>)</a:t>
            </a:r>
          </a:p>
          <a:p>
            <a:r>
              <a:rPr lang="da-DK" dirty="0"/>
              <a:t>Ydre membran afgrænser mitokondriet</a:t>
            </a:r>
          </a:p>
          <a:p>
            <a:r>
              <a:rPr lang="da-DK" dirty="0"/>
              <a:t>Indre membran med mange proteiner (enzymkomplekser/ enzymer), der er vigtige for energidannelsen ved respiration. Det er her ilt (O</a:t>
            </a:r>
            <a:r>
              <a:rPr lang="da-DK" baseline="-25000" dirty="0"/>
              <a:t>2</a:t>
            </a:r>
            <a:r>
              <a:rPr lang="da-DK" dirty="0"/>
              <a:t>) forbruges og vand (H</a:t>
            </a:r>
            <a:r>
              <a:rPr lang="da-DK" baseline="-25000" dirty="0"/>
              <a:t>2</a:t>
            </a:r>
            <a:r>
              <a:rPr lang="da-DK" dirty="0"/>
              <a:t>O) dannes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C678AE82-D57D-671B-A829-FC2C97BC7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98720" y="4153263"/>
            <a:ext cx="7193280" cy="26114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Matrix</a:t>
            </a:r>
          </a:p>
          <a:p>
            <a:r>
              <a:rPr lang="da-DK" dirty="0"/>
              <a:t>Svarer til cellens cytoplasma. Mange enzymer</a:t>
            </a:r>
          </a:p>
          <a:p>
            <a:r>
              <a:rPr lang="da-DK" dirty="0"/>
              <a:t>Her foregår citratcyklus i energidannelsen, hvor CO</a:t>
            </a:r>
            <a:r>
              <a:rPr lang="da-DK" baseline="-25000" dirty="0"/>
              <a:t>2</a:t>
            </a:r>
            <a:r>
              <a:rPr lang="da-DK" dirty="0"/>
              <a:t> dannes</a:t>
            </a:r>
          </a:p>
          <a:p>
            <a:pPr marL="0" indent="0">
              <a:buNone/>
            </a:pPr>
            <a:r>
              <a:rPr lang="da-DK" b="1" dirty="0"/>
              <a:t>ATP-</a:t>
            </a:r>
            <a:r>
              <a:rPr lang="da-DK" b="1" dirty="0" err="1"/>
              <a:t>syntase</a:t>
            </a:r>
            <a:endParaRPr lang="da-DK" b="1" dirty="0"/>
          </a:p>
          <a:p>
            <a:r>
              <a:rPr lang="da-DK" dirty="0"/>
              <a:t>Enzym/mikrobiologisk motor, der danner ATP</a:t>
            </a:r>
          </a:p>
          <a:p>
            <a:pPr marL="0" indent="0">
              <a:buNone/>
            </a:pPr>
            <a:r>
              <a:rPr lang="da-DK" b="1" dirty="0"/>
              <a:t>ATP </a:t>
            </a:r>
            <a:r>
              <a:rPr lang="da-DK" dirty="0"/>
              <a:t>(Adenosintrifosfat)</a:t>
            </a:r>
          </a:p>
          <a:p>
            <a:r>
              <a:rPr lang="da-DK" dirty="0"/>
              <a:t>Den universelle energibærer i </a:t>
            </a:r>
            <a:r>
              <a:rPr lang="da-DK" b="1" u="sng" dirty="0"/>
              <a:t>ALLE</a:t>
            </a:r>
            <a:r>
              <a:rPr lang="da-DK" dirty="0"/>
              <a:t> typer celler (</a:t>
            </a:r>
            <a:r>
              <a:rPr lang="da-DK" b="1" u="sng" dirty="0"/>
              <a:t>ALT</a:t>
            </a:r>
            <a:r>
              <a:rPr lang="da-DK" dirty="0"/>
              <a:t> liv)</a:t>
            </a:r>
          </a:p>
          <a:p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A4E33A3B-BA1A-1E57-7371-72690BC8B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720" y="0"/>
            <a:ext cx="7193280" cy="415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0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51528F-C947-D393-87A6-5AEACDE14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714375"/>
            <a:ext cx="3650279" cy="8010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Grønkorn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B794725-EEAC-866D-7F0B-389747C85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259" y="1683983"/>
            <a:ext cx="3960627" cy="465270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sz="1600" b="1" dirty="0"/>
              <a:t>Her foregår fotosyntesen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/>
              <a:t>Findes kun hos planter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/>
              <a:t>Dobbelt membranstruktur</a:t>
            </a:r>
          </a:p>
          <a:p>
            <a:pPr>
              <a:lnSpc>
                <a:spcPct val="90000"/>
              </a:lnSpc>
            </a:pPr>
            <a:r>
              <a:rPr lang="da-DK" sz="1600" dirty="0"/>
              <a:t>Begge glatte (uden folder)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 err="1"/>
              <a:t>Stroma</a:t>
            </a:r>
            <a:endParaRPr lang="da-DK" sz="1600" b="1" dirty="0"/>
          </a:p>
          <a:p>
            <a:pPr>
              <a:lnSpc>
                <a:spcPct val="90000"/>
              </a:lnSpc>
            </a:pPr>
            <a:r>
              <a:rPr lang="da-DK" sz="1600" dirty="0"/>
              <a:t>Svarer til cytoplasma</a:t>
            </a:r>
          </a:p>
          <a:p>
            <a:pPr>
              <a:lnSpc>
                <a:spcPct val="90000"/>
              </a:lnSpc>
            </a:pPr>
            <a:r>
              <a:rPr lang="da-DK" sz="1600" dirty="0"/>
              <a:t>Her foregår mørkeprocesserne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 err="1"/>
              <a:t>Thylakoider</a:t>
            </a:r>
            <a:endParaRPr lang="da-DK" sz="1600" b="1" dirty="0"/>
          </a:p>
          <a:p>
            <a:pPr>
              <a:lnSpc>
                <a:spcPct val="90000"/>
              </a:lnSpc>
            </a:pPr>
            <a:r>
              <a:rPr lang="da-DK" sz="1600" dirty="0"/>
              <a:t>Her foregår lysprocesserne</a:t>
            </a:r>
          </a:p>
          <a:p>
            <a:pPr>
              <a:lnSpc>
                <a:spcPct val="90000"/>
              </a:lnSpc>
            </a:pPr>
            <a:r>
              <a:rPr lang="da-DK" sz="1600" dirty="0"/>
              <a:t>Samlet i stakke kaldet </a:t>
            </a:r>
            <a:r>
              <a:rPr lang="da-DK" sz="1600" dirty="0" err="1"/>
              <a:t>granum</a:t>
            </a:r>
            <a:endParaRPr lang="da-DK" sz="1600" dirty="0"/>
          </a:p>
          <a:p>
            <a:pPr>
              <a:lnSpc>
                <a:spcPct val="90000"/>
              </a:lnSpc>
            </a:pPr>
            <a:r>
              <a:rPr lang="da-DK" sz="1600" dirty="0" err="1"/>
              <a:t>Thylakoider</a:t>
            </a:r>
            <a:r>
              <a:rPr lang="da-DK" sz="1600" dirty="0"/>
              <a:t> hænger sammen vha. membranforbindelser mellem de enkelte </a:t>
            </a:r>
            <a:r>
              <a:rPr lang="da-DK" sz="1600" dirty="0" err="1"/>
              <a:t>grana</a:t>
            </a:r>
            <a:endParaRPr lang="da-DK" sz="1600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EB0E15C-2147-ABA5-B73A-27194DAB2CA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638592" y="1692564"/>
            <a:ext cx="7582148" cy="4418969"/>
          </a:xfrm>
          <a:prstGeom prst="rect">
            <a:avLst/>
          </a:prstGeom>
        </p:spPr>
      </p:pic>
      <p:sp>
        <p:nvSpPr>
          <p:cNvPr id="47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76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727B8E8-1EE9-D064-88AE-191135D39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787" y="932569"/>
            <a:ext cx="4137059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sz="3200" dirty="0"/>
              <a:t>Ribosomer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FFBABA-575F-FE80-5875-D8089B47D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82180" y="2119549"/>
            <a:ext cx="4140772" cy="3777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da-DK" b="1" dirty="0">
                <a:solidFill>
                  <a:srgbClr val="000000"/>
                </a:solidFill>
              </a:rPr>
              <a:t>Cellens proteinfabrik</a:t>
            </a:r>
          </a:p>
          <a:p>
            <a:r>
              <a:rPr lang="da-DK" dirty="0">
                <a:solidFill>
                  <a:srgbClr val="000000"/>
                </a:solidFill>
              </a:rPr>
              <a:t>Oversætter mRNA (afskrift af gen) til aminosyresekvens (der foldes til protein)</a:t>
            </a:r>
          </a:p>
          <a:p>
            <a:pPr marL="0" indent="0"/>
            <a:r>
              <a:rPr lang="da-DK" b="1" dirty="0">
                <a:solidFill>
                  <a:srgbClr val="000000"/>
                </a:solidFill>
              </a:rPr>
              <a:t>Består af to dele (subunits)</a:t>
            </a:r>
          </a:p>
          <a:p>
            <a:r>
              <a:rPr lang="da-DK" dirty="0">
                <a:solidFill>
                  <a:srgbClr val="000000"/>
                </a:solidFill>
              </a:rPr>
              <a:t>Stor subunit øverst</a:t>
            </a:r>
          </a:p>
          <a:p>
            <a:r>
              <a:rPr lang="da-DK" dirty="0">
                <a:solidFill>
                  <a:srgbClr val="000000"/>
                </a:solidFill>
              </a:rPr>
              <a:t>Lille subunit nederst</a:t>
            </a:r>
          </a:p>
          <a:p>
            <a:pPr marL="0" indent="0"/>
            <a:r>
              <a:rPr lang="da-DK" b="1" dirty="0">
                <a:solidFill>
                  <a:srgbClr val="000000"/>
                </a:solidFill>
              </a:rPr>
              <a:t>Hver subunit består af protein og </a:t>
            </a:r>
            <a:r>
              <a:rPr lang="da-DK" b="1" dirty="0" err="1">
                <a:solidFill>
                  <a:srgbClr val="000000"/>
                </a:solidFill>
              </a:rPr>
              <a:t>rRNA</a:t>
            </a:r>
            <a:r>
              <a:rPr lang="da-DK" b="1" dirty="0">
                <a:solidFill>
                  <a:srgbClr val="000000"/>
                </a:solidFill>
              </a:rPr>
              <a:t> (ribosomalt RNA)</a:t>
            </a:r>
          </a:p>
          <a:p>
            <a:r>
              <a:rPr lang="da-DK" dirty="0">
                <a:solidFill>
                  <a:srgbClr val="000000"/>
                </a:solidFill>
              </a:rPr>
              <a:t>Subunits dannes i kernelegemet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812F80BA-9749-88F6-69D8-B4516E5E93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1916" y="932569"/>
            <a:ext cx="5812520" cy="498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44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3D503-E7E1-76CD-90E7-AFB04D85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24110"/>
            <a:ext cx="5550591" cy="798290"/>
          </a:xfrm>
        </p:spPr>
        <p:txBody>
          <a:bodyPr/>
          <a:lstStyle/>
          <a:p>
            <a:r>
              <a:rPr lang="da-DK" dirty="0"/>
              <a:t>Bearbejdning af protein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B458FC-9F32-1C20-A025-CAA2EB805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40156" y="1341120"/>
            <a:ext cx="5262920" cy="5516880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Endoplasmatisk </a:t>
            </a:r>
            <a:r>
              <a:rPr lang="da-DK" b="1" dirty="0" err="1"/>
              <a:t>retikulum</a:t>
            </a:r>
            <a:r>
              <a:rPr lang="da-DK" b="1" dirty="0"/>
              <a:t> (ER)</a:t>
            </a:r>
          </a:p>
          <a:p>
            <a:r>
              <a:rPr lang="da-DK" dirty="0"/>
              <a:t>Ru ER indeholder ribosomer, der danner proteiner, der skal ud af cellen og ofte også bearbejdes (fx tilsættes kulhydrater) og stabiliseres med fx svovlbroer</a:t>
            </a:r>
          </a:p>
          <a:p>
            <a:r>
              <a:rPr lang="da-DK" dirty="0"/>
              <a:t>Glat ER uden ribosomer danner fedtsyrer, steroider og er lager for Ca</a:t>
            </a:r>
            <a:r>
              <a:rPr lang="da-DK" baseline="30000" dirty="0"/>
              <a:t>2+</a:t>
            </a:r>
            <a:endParaRPr lang="da-DK" dirty="0"/>
          </a:p>
          <a:p>
            <a:pPr marL="0" indent="0">
              <a:buNone/>
            </a:pPr>
            <a:r>
              <a:rPr lang="da-DK" b="1" dirty="0" err="1"/>
              <a:t>Golgiapparatet</a:t>
            </a:r>
            <a:r>
              <a:rPr lang="da-DK" b="1" dirty="0"/>
              <a:t>/</a:t>
            </a:r>
            <a:r>
              <a:rPr lang="da-DK" b="1" dirty="0" err="1"/>
              <a:t>golgikomplekset</a:t>
            </a:r>
            <a:endParaRPr lang="da-DK" b="1" dirty="0"/>
          </a:p>
          <a:p>
            <a:r>
              <a:rPr lang="da-DK" dirty="0"/>
              <a:t>Laver yderligere bearbejdning af proteiner fx </a:t>
            </a:r>
            <a:r>
              <a:rPr lang="da-DK" dirty="0" err="1"/>
              <a:t>fosforylering</a:t>
            </a:r>
            <a:r>
              <a:rPr lang="da-DK" dirty="0"/>
              <a:t> eller </a:t>
            </a:r>
            <a:r>
              <a:rPr lang="da-DK" dirty="0" err="1"/>
              <a:t>sulfatering</a:t>
            </a:r>
            <a:r>
              <a:rPr lang="da-DK" dirty="0"/>
              <a:t> (påsætning af hhv. fosfat (PO</a:t>
            </a:r>
            <a:r>
              <a:rPr lang="da-DK" baseline="-25000" dirty="0"/>
              <a:t>4</a:t>
            </a:r>
            <a:r>
              <a:rPr lang="da-DK" baseline="30000" dirty="0"/>
              <a:t>3-</a:t>
            </a:r>
            <a:r>
              <a:rPr lang="da-DK" dirty="0"/>
              <a:t>) og sulfat (SO</a:t>
            </a:r>
            <a:r>
              <a:rPr lang="da-DK" baseline="-25000" dirty="0"/>
              <a:t>4</a:t>
            </a:r>
            <a:r>
              <a:rPr lang="da-DK" baseline="30000" dirty="0"/>
              <a:t>2-</a:t>
            </a:r>
            <a:r>
              <a:rPr lang="da-DK" dirty="0"/>
              <a:t>)</a:t>
            </a:r>
          </a:p>
          <a:p>
            <a:pPr marL="0" indent="0">
              <a:buNone/>
            </a:pPr>
            <a:r>
              <a:rPr lang="da-DK" b="1" dirty="0" err="1"/>
              <a:t>Sarkoplasmatisk</a:t>
            </a:r>
            <a:r>
              <a:rPr lang="da-DK" b="1" dirty="0"/>
              <a:t> </a:t>
            </a:r>
            <a:r>
              <a:rPr lang="da-DK" b="1" dirty="0" err="1"/>
              <a:t>retikulum</a:t>
            </a:r>
            <a:endParaRPr lang="da-DK" b="1" dirty="0"/>
          </a:p>
          <a:p>
            <a:r>
              <a:rPr lang="da-DK" dirty="0"/>
              <a:t>Muskelcellernes udgave af ER</a:t>
            </a:r>
          </a:p>
          <a:p>
            <a:r>
              <a:rPr lang="da-DK" dirty="0"/>
              <a:t>Indeholder store mængder Ca</a:t>
            </a:r>
            <a:r>
              <a:rPr lang="da-DK" baseline="30000" dirty="0"/>
              <a:t>2+</a:t>
            </a:r>
            <a:r>
              <a:rPr lang="da-DK" dirty="0"/>
              <a:t>, der er essentielt for musklernes sammentrækning</a:t>
            </a:r>
          </a:p>
          <a:p>
            <a:endParaRPr lang="da-DK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A0CA290A-22C7-6F2C-0A64-C501951E88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15635" y="624111"/>
            <a:ext cx="5120696" cy="6233890"/>
          </a:xfrm>
        </p:spPr>
      </p:pic>
    </p:spTree>
    <p:extLst>
      <p:ext uri="{BB962C8B-B14F-4D97-AF65-F5344CB8AC3E}">
        <p14:creationId xmlns:p14="http://schemas.microsoft.com/office/powerpoint/2010/main" val="2305250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BCB88-FCE8-E71C-FE9A-5EFC98D88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0400" y="624110"/>
            <a:ext cx="5764211" cy="1280890"/>
          </a:xfrm>
        </p:spPr>
        <p:txBody>
          <a:bodyPr/>
          <a:lstStyle/>
          <a:p>
            <a:r>
              <a:rPr lang="da-DK" dirty="0"/>
              <a:t>Vakuoler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96E23CC9-2862-7A4B-3915-FB68EC265FB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11292" y="1434927"/>
            <a:ext cx="5146229" cy="5160212"/>
          </a:xfrm>
        </p:spPr>
      </p:pic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01AA6FC-8F5C-B1FC-CC2C-A0981301A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0400" y="1434927"/>
            <a:ext cx="5764211" cy="4468917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Membranomkransede hulrum med opløste stoffer</a:t>
            </a:r>
          </a:p>
          <a:p>
            <a:r>
              <a:rPr lang="da-DK" dirty="0"/>
              <a:t>Vakuoler hos planter er store og indeholder opløste stoffer bl.a. ioner, der regulerer cellens saftspænding (</a:t>
            </a:r>
            <a:r>
              <a:rPr lang="da-DK" dirty="0" err="1"/>
              <a:t>hydroskelet</a:t>
            </a:r>
            <a:r>
              <a:rPr lang="da-DK" dirty="0"/>
              <a:t>)</a:t>
            </a:r>
          </a:p>
          <a:p>
            <a:r>
              <a:rPr lang="da-DK" dirty="0"/>
              <a:t>Vakuoler i dyr kan fx indeholde hormoner, transmitterstoffer eller (fordøjelses)enzymer</a:t>
            </a:r>
          </a:p>
          <a:p>
            <a:r>
              <a:rPr lang="da-DK" dirty="0"/>
              <a:t>Lysosomer er </a:t>
            </a:r>
            <a:r>
              <a:rPr lang="da-DK" dirty="0" err="1"/>
              <a:t>vesikler</a:t>
            </a:r>
            <a:r>
              <a:rPr lang="da-DK" dirty="0"/>
              <a:t> med nedbrydende enzymer (fordøjelsesenzymer) dannet i </a:t>
            </a:r>
            <a:r>
              <a:rPr lang="da-DK" dirty="0" err="1"/>
              <a:t>Golgiapparatet</a:t>
            </a:r>
            <a:endParaRPr lang="da-DK" dirty="0"/>
          </a:p>
          <a:p>
            <a:r>
              <a:rPr lang="da-DK" dirty="0" err="1"/>
              <a:t>Vesikler</a:t>
            </a:r>
            <a:r>
              <a:rPr lang="da-DK" dirty="0"/>
              <a:t> er meget små vakuoler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04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C209E1-719D-952E-6368-68350078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372" y="648753"/>
            <a:ext cx="5134521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Celleskelet/</a:t>
            </a:r>
            <a:r>
              <a:rPr lang="da-DK" dirty="0" err="1"/>
              <a:t>cytoskelet</a:t>
            </a:r>
            <a:endParaRPr lang="da-DK" sz="27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53B41E-0AB7-4463-3FFA-7CFD78E75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3956" y="2133600"/>
            <a:ext cx="4140772" cy="377762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lnSpc>
                <a:spcPct val="90000"/>
              </a:lnSpc>
            </a:pPr>
            <a:r>
              <a:rPr lang="da-DK" sz="1700" b="1" dirty="0" err="1">
                <a:solidFill>
                  <a:srgbClr val="000000"/>
                </a:solidFill>
              </a:rPr>
              <a:t>Trådformede</a:t>
            </a:r>
            <a:r>
              <a:rPr lang="da-DK" sz="1700" b="1" dirty="0">
                <a:solidFill>
                  <a:srgbClr val="000000"/>
                </a:solidFill>
              </a:rPr>
              <a:t> proteinfilamenter</a:t>
            </a:r>
          </a:p>
          <a:p>
            <a:pPr>
              <a:lnSpc>
                <a:spcPct val="90000"/>
              </a:lnSpc>
            </a:pPr>
            <a:r>
              <a:rPr lang="da-DK" sz="1700" dirty="0">
                <a:solidFill>
                  <a:srgbClr val="000000"/>
                </a:solidFill>
              </a:rPr>
              <a:t>Dele findes i alle eukaryote celler men er særligt vigtige i dyreceller og </a:t>
            </a:r>
            <a:r>
              <a:rPr lang="da-DK" sz="1700" dirty="0" err="1">
                <a:solidFill>
                  <a:srgbClr val="000000"/>
                </a:solidFill>
              </a:rPr>
              <a:t>protister</a:t>
            </a:r>
            <a:endParaRPr lang="da-DK" sz="17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da-DK" sz="1700" dirty="0">
                <a:solidFill>
                  <a:srgbClr val="000000"/>
                </a:solidFill>
              </a:rPr>
              <a:t>Knyttet til cellemembranen og kernehylsteret</a:t>
            </a:r>
          </a:p>
          <a:p>
            <a:pPr>
              <a:lnSpc>
                <a:spcPct val="90000"/>
              </a:lnSpc>
            </a:pPr>
            <a:r>
              <a:rPr lang="da-DK" sz="1700" dirty="0">
                <a:solidFill>
                  <a:srgbClr val="000000"/>
                </a:solidFill>
              </a:rPr>
              <a:t>Opretholder cellens form (og afstivning hos dyr og </a:t>
            </a:r>
            <a:r>
              <a:rPr lang="da-DK" sz="1700" dirty="0" err="1">
                <a:solidFill>
                  <a:srgbClr val="000000"/>
                </a:solidFill>
              </a:rPr>
              <a:t>protister</a:t>
            </a:r>
            <a:r>
              <a:rPr lang="da-DK" sz="1700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endParaRPr lang="da-DK" sz="17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da-DK" sz="17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da-DK" sz="1700" dirty="0">
                <a:solidFill>
                  <a:srgbClr val="000000"/>
                </a:solidFill>
              </a:rPr>
              <a:t>Planteceller har et såkaldt </a:t>
            </a:r>
            <a:r>
              <a:rPr lang="da-DK" sz="1700" dirty="0" err="1">
                <a:solidFill>
                  <a:srgbClr val="000000"/>
                </a:solidFill>
              </a:rPr>
              <a:t>hydroskelet</a:t>
            </a:r>
            <a:r>
              <a:rPr lang="da-DK" sz="1700" dirty="0">
                <a:solidFill>
                  <a:srgbClr val="000000"/>
                </a:solidFill>
              </a:rPr>
              <a:t>, der opretholdes af den store vakuole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000FC545-C7B7-9EF5-2AB6-31CD9CBA75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34957" y="1338748"/>
            <a:ext cx="5657043" cy="552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669221"/>
      </p:ext>
    </p:extLst>
  </p:cSld>
  <p:clrMapOvr>
    <a:masterClrMapping/>
  </p:clrMapOvr>
</p:sld>
</file>

<file path=ppt/theme/theme1.xml><?xml version="1.0" encoding="utf-8"?>
<a:theme xmlns:a="http://schemas.openxmlformats.org/drawingml/2006/main" name="Visk">
  <a:themeElements>
    <a:clrScheme name="Vis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Vis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s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</TotalTime>
  <Words>463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Visk</vt:lpstr>
      <vt:lpstr>Organeller</vt:lpstr>
      <vt:lpstr>Cellekernen</vt:lpstr>
      <vt:lpstr>Mitokondrie</vt:lpstr>
      <vt:lpstr>Grønkorn</vt:lpstr>
      <vt:lpstr>Ribosomer</vt:lpstr>
      <vt:lpstr>Bearbejdning af protein</vt:lpstr>
      <vt:lpstr>Vakuoler</vt:lpstr>
      <vt:lpstr>Celleskelet/cytoskelet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Organeller</dc:title>
  <dc:creator>Thøger Dith Dige</dc:creator>
  <cp:lastModifiedBy>Thøger Dith Dige</cp:lastModifiedBy>
  <cp:revision>1</cp:revision>
  <dcterms:created xsi:type="dcterms:W3CDTF">2023-11-28T18:34:20Z</dcterms:created>
  <dcterms:modified xsi:type="dcterms:W3CDTF">2023-11-28T19:57:33Z</dcterms:modified>
</cp:coreProperties>
</file>