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3" r:id="rId1"/>
  </p:sldMasterIdLst>
  <p:sldIdLst>
    <p:sldId id="256" r:id="rId2"/>
    <p:sldId id="260" r:id="rId3"/>
    <p:sldId id="261" r:id="rId4"/>
    <p:sldId id="257" r:id="rId5"/>
    <p:sldId id="262" r:id="rId6"/>
    <p:sldId id="263" r:id="rId7"/>
    <p:sldId id="259" r:id="rId8"/>
  </p:sldIdLst>
  <p:sldSz cx="12192000" cy="6858000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BFEF917-2DC2-43C6-B656-794EAE358028}" v="59" dt="2024-04-24T09:03:24.72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905" autoAdjust="0"/>
    <p:restoredTop sz="94660"/>
  </p:normalViewPr>
  <p:slideViewPr>
    <p:cSldViewPr snapToGrid="0">
      <p:cViewPr varScale="1">
        <p:scale>
          <a:sx n="63" d="100"/>
          <a:sy n="63" d="100"/>
        </p:scale>
        <p:origin x="1076" y="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høger Dith Dige" userId="a0b34298-82cb-4551-9d93-7c11ebc84b40" providerId="ADAL" clId="{8BFEF917-2DC2-43C6-B656-794EAE358028}"/>
    <pc:docChg chg="custSel modSld">
      <pc:chgData name="Thøger Dith Dige" userId="a0b34298-82cb-4551-9d93-7c11ebc84b40" providerId="ADAL" clId="{8BFEF917-2DC2-43C6-B656-794EAE358028}" dt="2024-04-24T09:05:51.514" v="179" actId="113"/>
      <pc:docMkLst>
        <pc:docMk/>
      </pc:docMkLst>
      <pc:sldChg chg="modSp">
        <pc:chgData name="Thøger Dith Dige" userId="a0b34298-82cb-4551-9d93-7c11ebc84b40" providerId="ADAL" clId="{8BFEF917-2DC2-43C6-B656-794EAE358028}" dt="2024-04-24T09:03:24.722" v="58" actId="20577"/>
        <pc:sldMkLst>
          <pc:docMk/>
          <pc:sldMk cId="2562875132" sldId="257"/>
        </pc:sldMkLst>
        <pc:spChg chg="mod">
          <ac:chgData name="Thøger Dith Dige" userId="a0b34298-82cb-4551-9d93-7c11ebc84b40" providerId="ADAL" clId="{8BFEF917-2DC2-43C6-B656-794EAE358028}" dt="2024-04-24T09:03:24.722" v="58" actId="20577"/>
          <ac:spMkLst>
            <pc:docMk/>
            <pc:sldMk cId="2562875132" sldId="257"/>
            <ac:spMk id="3" creationId="{00000000-0000-0000-0000-000000000000}"/>
          </ac:spMkLst>
        </pc:spChg>
      </pc:sldChg>
      <pc:sldChg chg="modSp mod">
        <pc:chgData name="Thøger Dith Dige" userId="a0b34298-82cb-4551-9d93-7c11ebc84b40" providerId="ADAL" clId="{8BFEF917-2DC2-43C6-B656-794EAE358028}" dt="2024-04-24T09:03:53.224" v="94" actId="20577"/>
        <pc:sldMkLst>
          <pc:docMk/>
          <pc:sldMk cId="82550351" sldId="262"/>
        </pc:sldMkLst>
        <pc:spChg chg="mod">
          <ac:chgData name="Thøger Dith Dige" userId="a0b34298-82cb-4551-9d93-7c11ebc84b40" providerId="ADAL" clId="{8BFEF917-2DC2-43C6-B656-794EAE358028}" dt="2024-04-24T09:03:53.224" v="94" actId="20577"/>
          <ac:spMkLst>
            <pc:docMk/>
            <pc:sldMk cId="82550351" sldId="262"/>
            <ac:spMk id="3" creationId="{1D789FEC-E78B-401F-906F-A13140F61EF6}"/>
          </ac:spMkLst>
        </pc:spChg>
      </pc:sldChg>
      <pc:sldChg chg="modSp mod">
        <pc:chgData name="Thøger Dith Dige" userId="a0b34298-82cb-4551-9d93-7c11ebc84b40" providerId="ADAL" clId="{8BFEF917-2DC2-43C6-B656-794EAE358028}" dt="2024-04-24T09:05:51.514" v="179" actId="113"/>
        <pc:sldMkLst>
          <pc:docMk/>
          <pc:sldMk cId="2643435581" sldId="263"/>
        </pc:sldMkLst>
        <pc:spChg chg="mod">
          <ac:chgData name="Thøger Dith Dige" userId="a0b34298-82cb-4551-9d93-7c11ebc84b40" providerId="ADAL" clId="{8BFEF917-2DC2-43C6-B656-794EAE358028}" dt="2024-04-24T09:05:51.514" v="179" actId="113"/>
          <ac:spMkLst>
            <pc:docMk/>
            <pc:sldMk cId="2643435581" sldId="263"/>
            <ac:spMk id="3" creationId="{F1C6642E-DCEA-41C6-88E7-128F5F9EE37C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A57C3F-0FB2-4B2E-BA6A-FEEEFF1AF7E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057400" y="685801"/>
            <a:ext cx="8115300" cy="3046228"/>
          </a:xfrm>
        </p:spPr>
        <p:txBody>
          <a:bodyPr anchor="b">
            <a:normAutofit/>
          </a:bodyPr>
          <a:lstStyle>
            <a:lvl1pPr algn="ctr">
              <a:defRPr sz="3600" cap="all" spc="3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8583AE9-1CC1-4572-A6E5-E97F80E4766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057400" y="4114800"/>
            <a:ext cx="8115300" cy="2057400"/>
          </a:xfrm>
        </p:spPr>
        <p:txBody>
          <a:bodyPr/>
          <a:lstStyle>
            <a:lvl1pPr marL="0" indent="0" algn="ctr">
              <a:buNone/>
              <a:defRPr sz="2400" i="1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C04DE7C-68AB-403D-B9D8-7398C292C6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FEA57E-7C1A-457B-A4CD-5DCEB057B502}" type="datetime1">
              <a:rPr lang="en-US" smtClean="0"/>
              <a:t>4/24/2024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003E50-6613-4D86-AA22-43B14E7279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069AB5-A56D-471F-9236-EFA981E2EA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28480-1C08-4458-AD97-0283E6FFD09D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11576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02744C-12E6-455B-B646-2EA92DE0E9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7D71C4D-C062-4EEE-9A9A-31ADCC5C876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44DC97-C26E-407A-9E29-68C52D547B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89749-A4CD-447F-8298-2B7988C91CEA}" type="datetime1">
              <a:rPr lang="en-US" smtClean="0"/>
              <a:t>4/24/2024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2E9353-B771-47FF-975E-72337414E0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EA5A858-B8B2-4364-A7D0-B2E8FAE0AD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28480-1C08-4458-AD97-0283E6FFD09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56058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2A6BABE-D80C-4F54-A03C-E1F9EBCA832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9285191-EF5B-48BE-AB5D-B7BA4C3D093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FA387A-1231-4FE3-8574-D4331A3432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0444D3-C0BA-4587-A56C-581AB9F841BE}" type="datetime1">
              <a:rPr lang="en-US" smtClean="0"/>
              <a:t>4/24/2024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2F21559-4901-4AD3-ABE7-DF02354573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8F6C18E-B751-4E7B-9CD8-1BF44DAB80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28480-1C08-4458-AD97-0283E6FFD09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8559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49B412-EBAB-4569-B3D9-6B346BF837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486900" cy="1371600"/>
          </a:xfrm>
        </p:spPr>
        <p:txBody>
          <a:bodyPr>
            <a:normAutofit/>
          </a:bodyPr>
          <a:lstStyle>
            <a:lvl1pPr algn="l">
              <a:defRPr sz="3200" cap="all" spc="3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E7C8AE-B0F4-404F-BCAD-A14C18E50D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8AA9CAD-DAFB-4DE3-9C41-7FD03EA8D8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1AF2CE-4F37-411C-A3EE-BBBE223265BF}" type="datetime1">
              <a:rPr lang="en-US" smtClean="0"/>
              <a:t>4/24/2024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FCE3137-8136-46C5-AC2F-49E5F55E4C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F1AB6EF-A0B1-4706-AE44-253A6B182D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28480-1C08-4458-AD97-0283E6FFD09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80306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C02F68-BF19-468D-B422-54B6D189FA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774071"/>
          </a:xfrm>
        </p:spPr>
        <p:txBody>
          <a:bodyPr anchor="b">
            <a:normAutofit/>
          </a:bodyPr>
          <a:lstStyle>
            <a:lvl1pPr algn="ctr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BCBF7D7-84D4-4A39-B44E-9B029EEB1F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641624"/>
            <a:ext cx="10515600" cy="1448026"/>
          </a:xfrm>
        </p:spPr>
        <p:txBody>
          <a:bodyPr/>
          <a:lstStyle>
            <a:lvl1pPr marL="0" indent="0" algn="ctr">
              <a:buNone/>
              <a:defRPr sz="2400" i="1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9E29709-D243-41E8-89FA-62FA7AEB52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6083D4-708C-4BB5-B4FD-30CE9FA12FD5}" type="datetime1">
              <a:rPr lang="en-US" smtClean="0"/>
              <a:t>4/24/2024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AB99C0-DC2A-4133-A10D-D43A1E05BB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8122EFD-A17E-47F5-8AC9-EFD6D813DB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28480-1C08-4458-AD97-0283E6FFD09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99154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1C668D-BFBE-4765-A294-8303931B57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46071" y="566278"/>
            <a:ext cx="9512429" cy="965458"/>
          </a:xfrm>
        </p:spPr>
        <p:txBody>
          <a:bodyPr/>
          <a:lstStyle>
            <a:lvl1pPr algn="ctr">
              <a:defRPr cap="all" spc="3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B3C212-F55F-4D0D-BFA7-F00A33CAA19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909758" y="2057400"/>
            <a:ext cx="5031521" cy="41195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154BDD7-2575-4E82-887D-DCAF9EB1592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65408" y="2057401"/>
            <a:ext cx="5016834" cy="41195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CAECC8-3C3A-4A5D-AB7A-1F99E5023D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D239B2-65BC-4C2A-A62B-3EABFE9590E4}" type="datetime1">
              <a:rPr lang="en-US" smtClean="0"/>
              <a:t>4/24/2024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447609B-ACA4-4323-9340-C7DB166D7A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7409EA3-C5C7-4AC6-956A-DB9A3B4F31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28480-1C08-4458-AD97-0283E6FFD09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32565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E0CDE0-7431-4F05-AA47-F10EB46C96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6"/>
            <a:ext cx="10276552" cy="1149350"/>
          </a:xfrm>
        </p:spPr>
        <p:txBody>
          <a:bodyPr>
            <a:normAutofit/>
          </a:bodyPr>
          <a:lstStyle>
            <a:lvl1pPr algn="ctr">
              <a:defRPr sz="3200" cap="all" spc="3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6D9FFA7-D3EA-4CB8-A471-94235AD6259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 i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05360D2-88E8-43C8-92D1-67AB23BBE26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5C768F6-20A1-47A1-90FE-903135EEFD5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D555EC1-268F-4324-A003-3608AA0D847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C55C8E4-FCB8-4E06-9C43-0ACD949A73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E05F5A-E4A3-476F-A89E-C2B73F2431E4}" type="datetime1">
              <a:rPr lang="en-US" smtClean="0"/>
              <a:t>4/24/2024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B01C005-C973-4D82-942A-334F1D431A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AFB6186-6570-4DE8-8603-70B0A51DFE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28480-1C08-4458-AD97-0283E6FFD09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71383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A5ADD3-88C8-4B01-8CC6-808C0E4160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2634E6A-1390-4101-B78E-7592313407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761515-4A26-4F31-9F61-5A10B1FABBFC}" type="datetime1">
              <a:rPr lang="en-US" smtClean="0"/>
              <a:t>4/24/2024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8BC7B90-4C99-4653-872A-3572A02DAE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3B03516-4D31-49D2-9488-33C734A7A4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28480-1C08-4458-AD97-0283E6FFD09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71553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10D8488-CF25-431B-A87A-AAF141BD0B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5DC65-7D1F-4BAB-9695-F7E734143E14}" type="datetime1">
              <a:rPr lang="en-US" smtClean="0"/>
              <a:t>4/24/2024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A2F58E5-C92D-4C64-B867-0576B1EADD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9216797-ABEC-4FE0-AFDE-36107B9671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28480-1C08-4458-AD97-0283E6FFD09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33573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68F2B0-990D-418E-9D10-2464E98669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881131-AFFD-4339-9F30-D408B5105C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A7C47F4-7968-4698-8BD3-A583099FAA1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E12BC6F-3996-4B2B-B8F2-DD3A82CCF7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624077-BD55-4036-8E92-6558FDF3B653}" type="datetime1">
              <a:rPr lang="en-US" smtClean="0"/>
              <a:t>4/24/2024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A832E66-581A-4CF2-A40A-4E24FAAC4A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83B1C89-C625-4618-81A2-FB34E4DA07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28480-1C08-4458-AD97-0283E6FFD09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42409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51486F-443A-4F2D-AB1F-8B1F4C4DE7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3A21213-E7FB-406A-B8CD-735AAC7AD0D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4F41A03-500E-49F7-8D99-A1EAFE4D340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391523D-69E9-4EAE-A610-B3A237B758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4225F2-7107-4609-BCC2-77C63064A5E8}" type="datetime1">
              <a:rPr lang="en-US" smtClean="0"/>
              <a:t>4/24/2024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EDB852F-4134-4AB5-BA87-483B1E1ADD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E34C5CB-918E-4A09-8222-D36E37B63C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28480-1C08-4458-AD97-0283E6FFD09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02101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3AA0686-7BAC-45C0-BA30-0D0CBCE5CE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486900" cy="13716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34202DE-82CD-407D-8C68-174B0CBB57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371599" y="2254103"/>
            <a:ext cx="9486901" cy="391809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554AC9D-6E1B-46D3-959F-A068A1EDBDB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 rot="5400000">
            <a:off x="9800022" y="3223751"/>
            <a:ext cx="4114801" cy="4105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spc="300" baseline="0">
                <a:solidFill>
                  <a:schemeClr val="tx2">
                    <a:lumMod val="75000"/>
                    <a:lumOff val="25000"/>
                  </a:schemeClr>
                </a:solidFill>
                <a:latin typeface="+mn-lt"/>
              </a:defRPr>
            </a:lvl1pPr>
          </a:lstStyle>
          <a:p>
            <a:fld id="{D3FE42E8-8B57-452D-A122-4DCE9AC771EF}" type="datetime1">
              <a:rPr lang="en-US" smtClean="0"/>
              <a:t>4/24/2024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FC0015-9EFB-40F8-BC00-AC2483D6090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 rot="5400000">
            <a:off x="-1708136" y="3223750"/>
            <a:ext cx="4114800" cy="4105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spc="300" baseline="0">
                <a:solidFill>
                  <a:schemeClr val="tx2">
                    <a:lumMod val="75000"/>
                    <a:lumOff val="25000"/>
                  </a:schemeClr>
                </a:solidFill>
                <a:latin typeface="+mn-lt"/>
              </a:defRPr>
            </a:lvl1pPr>
          </a:lstStyle>
          <a:p>
            <a:r>
              <a:rPr lang="en-US" dirty="0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72C732-0E3E-49E0-A72E-D4C08CB4455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16340" y="6356350"/>
            <a:ext cx="87186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spc="300">
                <a:solidFill>
                  <a:schemeClr val="tx2">
                    <a:lumMod val="75000"/>
                    <a:lumOff val="25000"/>
                  </a:schemeClr>
                </a:solidFill>
                <a:latin typeface="+mn-lt"/>
              </a:defRPr>
            </a:lvl1pPr>
          </a:lstStyle>
          <a:p>
            <a:fld id="{F8E28480-1C08-4458-AD97-0283E6FFD09D}" type="slidenum">
              <a:rPr lang="en-US" smtClean="0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860035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8" r:id="rId1"/>
    <p:sldLayoutId id="2147483669" r:id="rId2"/>
    <p:sldLayoutId id="2147483670" r:id="rId3"/>
    <p:sldLayoutId id="2147483671" r:id="rId4"/>
    <p:sldLayoutId id="2147483672" r:id="rId5"/>
    <p:sldLayoutId id="2147483666" r:id="rId6"/>
    <p:sldLayoutId id="2147483662" r:id="rId7"/>
    <p:sldLayoutId id="2147483663" r:id="rId8"/>
    <p:sldLayoutId id="2147483664" r:id="rId9"/>
    <p:sldLayoutId id="2147483665" r:id="rId10"/>
    <p:sldLayoutId id="2147483667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SzPct val="70000"/>
        <a:buFont typeface="Arial" panose="020B0604020202020204" pitchFamily="34" charset="0"/>
        <a:buChar char="•"/>
        <a:defRPr sz="2400" kern="1200">
          <a:solidFill>
            <a:schemeClr val="tx2"/>
          </a:solidFill>
          <a:latin typeface="+mj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500"/>
        </a:spcBef>
        <a:buSzPct val="70000"/>
        <a:buFont typeface="Arial" panose="020B0604020202020204" pitchFamily="34" charset="0"/>
        <a:buChar char="•"/>
        <a:defRPr sz="2000" kern="1200">
          <a:solidFill>
            <a:schemeClr val="tx2"/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500"/>
        </a:spcBef>
        <a:buSzPct val="70000"/>
        <a:buFont typeface="Arial" panose="020B0604020202020204" pitchFamily="34" charset="0"/>
        <a:buChar char="•"/>
        <a:defRPr sz="1800" kern="1200">
          <a:solidFill>
            <a:schemeClr val="tx2"/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500"/>
        </a:spcBef>
        <a:buSzPct val="70000"/>
        <a:buFont typeface="Arial" panose="020B0604020202020204" pitchFamily="34" charset="0"/>
        <a:buChar char="•"/>
        <a:defRPr sz="1600" kern="1200">
          <a:solidFill>
            <a:schemeClr val="tx2"/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500"/>
        </a:spcBef>
        <a:buSzPct val="70000"/>
        <a:buFont typeface="Arial" panose="020B0604020202020204" pitchFamily="34" charset="0"/>
        <a:buChar char="•"/>
        <a:defRPr sz="1600" kern="1200">
          <a:solidFill>
            <a:schemeClr val="tx2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AFD23066-E0E4-4A0C-B554-B9F2A91912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E5D2E6F5-4096-40AF-B31C-B6FBEEFFB12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371600" y="1371600"/>
            <a:ext cx="3390900" cy="4114800"/>
          </a:xfrm>
          <a:prstGeom prst="rect">
            <a:avLst/>
          </a:prstGeom>
          <a:solidFill>
            <a:schemeClr val="tx2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649BD4A0-CABE-4733-BDAF-91264A2996E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38179" y="1777217"/>
            <a:ext cx="2541564" cy="2108983"/>
          </a:xfrm>
        </p:spPr>
        <p:txBody>
          <a:bodyPr>
            <a:normAutofit/>
          </a:bodyPr>
          <a:lstStyle/>
          <a:p>
            <a:r>
              <a:rPr lang="da-DK" sz="3200">
                <a:solidFill>
                  <a:schemeClr val="bg2"/>
                </a:solidFill>
              </a:rPr>
              <a:t>Økologi 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90CC5E32-013B-4404-A06B-72A93421252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800665" y="4114800"/>
            <a:ext cx="2579077" cy="1076178"/>
          </a:xfrm>
        </p:spPr>
        <p:txBody>
          <a:bodyPr>
            <a:normAutofit/>
          </a:bodyPr>
          <a:lstStyle/>
          <a:p>
            <a:pPr marL="342900" indent="-342900">
              <a:lnSpc>
                <a:spcPct val="90000"/>
              </a:lnSpc>
              <a:buFontTx/>
              <a:buChar char="-"/>
            </a:pPr>
            <a:r>
              <a:rPr lang="da-DK" sz="1700">
                <a:solidFill>
                  <a:schemeClr val="bg1"/>
                </a:solidFill>
              </a:rPr>
              <a:t>Del 1 - Før sommerferien </a:t>
            </a:r>
          </a:p>
          <a:p>
            <a:pPr marL="342900" indent="-342900">
              <a:lnSpc>
                <a:spcPct val="90000"/>
              </a:lnSpc>
              <a:buFontTx/>
              <a:buChar char="-"/>
            </a:pPr>
            <a:r>
              <a:rPr lang="da-DK" sz="1700">
                <a:solidFill>
                  <a:schemeClr val="bg1"/>
                </a:solidFill>
              </a:rPr>
              <a:t>Del 2 – efter sommerferien</a:t>
            </a:r>
          </a:p>
        </p:txBody>
      </p:sp>
      <p:pic>
        <p:nvPicPr>
          <p:cNvPr id="4" name="Picture 3" descr="Pære på grønt græs">
            <a:extLst>
              <a:ext uri="{FF2B5EF4-FFF2-40B4-BE49-F238E27FC236}">
                <a16:creationId xmlns:a16="http://schemas.microsoft.com/office/drawing/2014/main" id="{108BC9F3-8F89-4C72-754A-F058E8DA1E4C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3970" r="16696" b="-1"/>
          <a:stretch/>
        </p:blipFill>
        <p:spPr>
          <a:xfrm>
            <a:off x="6096001" y="10"/>
            <a:ext cx="6096000" cy="6857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39921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964095" y="-246432"/>
            <a:ext cx="8910919" cy="1371600"/>
          </a:xfrm>
        </p:spPr>
        <p:txBody>
          <a:bodyPr>
            <a:normAutofit/>
          </a:bodyPr>
          <a:lstStyle/>
          <a:p>
            <a:r>
              <a:rPr lang="da-DK" sz="3000" b="1" dirty="0"/>
              <a:t>Hvad er økologi?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964095" y="1345915"/>
            <a:ext cx="10913166" cy="5382876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da-DK" sz="2000" i="1" dirty="0"/>
              <a:t>”Læren om samspil i naturen mellem levende organismer og mellem levende organismer og det omgivende miljø”</a:t>
            </a:r>
          </a:p>
          <a:p>
            <a:pPr marL="0" indent="0">
              <a:buNone/>
            </a:pPr>
            <a:endParaRPr lang="da-DK" sz="2000" dirty="0"/>
          </a:p>
          <a:p>
            <a:pPr marL="0" indent="0">
              <a:buNone/>
            </a:pPr>
            <a:r>
              <a:rPr lang="da-DK" sz="2000" dirty="0"/>
              <a:t>Økologi omhandler hele den levende jord: </a:t>
            </a:r>
            <a:r>
              <a:rPr lang="da-DK" sz="2000" i="1" dirty="0"/>
              <a:t>Biosfæren (De forskellige levesteder)</a:t>
            </a:r>
          </a:p>
          <a:p>
            <a:pPr marL="0" indent="0">
              <a:buNone/>
            </a:pPr>
            <a:r>
              <a:rPr lang="da-DK" sz="2000" dirty="0"/>
              <a:t>	1. Hydrosfæren: vand</a:t>
            </a:r>
          </a:p>
          <a:p>
            <a:pPr marL="0" indent="0">
              <a:buNone/>
            </a:pPr>
            <a:r>
              <a:rPr lang="da-DK" sz="2000" dirty="0"/>
              <a:t>	2. </a:t>
            </a:r>
            <a:r>
              <a:rPr lang="da-DK" sz="2000" dirty="0" err="1"/>
              <a:t>Lithosfæren</a:t>
            </a:r>
            <a:r>
              <a:rPr lang="da-DK" sz="2000" dirty="0"/>
              <a:t>: Jord og klipper</a:t>
            </a:r>
          </a:p>
          <a:p>
            <a:pPr marL="0" indent="0">
              <a:buNone/>
            </a:pPr>
            <a:r>
              <a:rPr lang="da-DK" sz="2000" dirty="0"/>
              <a:t>	3. Atmosfæren: Luft </a:t>
            </a:r>
          </a:p>
          <a:p>
            <a:pPr marL="0" indent="0">
              <a:buNone/>
            </a:pPr>
            <a:endParaRPr lang="da-DK" sz="2000" dirty="0"/>
          </a:p>
          <a:p>
            <a:pPr marL="0" indent="0">
              <a:buNone/>
            </a:pPr>
            <a:r>
              <a:rPr lang="da-DK" sz="2000" dirty="0"/>
              <a:t>Størst artsrigdom omkring ækvator – lavest ved polarzonerne (syd og nord) </a:t>
            </a:r>
          </a:p>
          <a:p>
            <a:r>
              <a:rPr lang="da-DK" sz="2000" dirty="0"/>
              <a:t>Vi mennesker indgår i økosystemet på samme måde som andre dyr (ræve, bjørne, aber, osv.) </a:t>
            </a:r>
          </a:p>
          <a:p>
            <a:endParaRPr lang="da-DK" sz="2000" dirty="0"/>
          </a:p>
          <a:p>
            <a:r>
              <a:rPr lang="da-DK" sz="2000" dirty="0"/>
              <a:t>Vi vokser op, formere os, og dør og på den måde indgår vi i kredsløbet af stoffer </a:t>
            </a:r>
          </a:p>
          <a:p>
            <a:pPr marL="0" indent="0">
              <a:buNone/>
            </a:pPr>
            <a:endParaRPr lang="da-DK" sz="2000" dirty="0"/>
          </a:p>
          <a:p>
            <a:r>
              <a:rPr lang="da-DK" sz="2000" b="1" u="sng" dirty="0"/>
              <a:t>Hele jorden </a:t>
            </a:r>
            <a:r>
              <a:rPr lang="da-DK" sz="2000" dirty="0"/>
              <a:t>er et økosystem og jorden kan inddeles i en række mindre økosystemer, som alle er forbundet på en eller anden måde. </a:t>
            </a:r>
          </a:p>
          <a:p>
            <a:endParaRPr lang="da-DK" sz="2000" dirty="0"/>
          </a:p>
          <a:p>
            <a:r>
              <a:rPr lang="da-DK" sz="2000" b="1" dirty="0"/>
              <a:t>Eksempler på økosystemer</a:t>
            </a:r>
            <a:r>
              <a:rPr lang="da-DK" sz="2000" dirty="0"/>
              <a:t>: Havet, skoven, søen, åen, marken – under neglene, bygninger  ??</a:t>
            </a:r>
          </a:p>
          <a:p>
            <a:endParaRPr lang="da-DK" sz="2000" dirty="0"/>
          </a:p>
          <a:p>
            <a:endParaRPr lang="da-DK" sz="2000" dirty="0"/>
          </a:p>
        </p:txBody>
      </p:sp>
    </p:spTree>
    <p:extLst>
      <p:ext uri="{BB962C8B-B14F-4D97-AF65-F5344CB8AC3E}">
        <p14:creationId xmlns:p14="http://schemas.microsoft.com/office/powerpoint/2010/main" val="32168278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9">
            <a:extLst>
              <a:ext uri="{FF2B5EF4-FFF2-40B4-BE49-F238E27FC236}">
                <a16:creationId xmlns:a16="http://schemas.microsoft.com/office/drawing/2014/main" id="{9E433CB3-EAB2-4842-A1DD-7BC051B556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ladsholder til indhold 4">
            <a:extLst>
              <a:ext uri="{FF2B5EF4-FFF2-40B4-BE49-F238E27FC236}">
                <a16:creationId xmlns:a16="http://schemas.microsoft.com/office/drawing/2014/main" id="{59D46B81-03CA-4157-9F0F-6E497AB5C40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t="4215" b="2035"/>
          <a:stretch/>
        </p:blipFill>
        <p:spPr>
          <a:xfrm>
            <a:off x="1" y="10"/>
            <a:ext cx="12192000" cy="6857990"/>
          </a:xfrm>
          <a:prstGeom prst="rect">
            <a:avLst/>
          </a:prstGeom>
        </p:spPr>
      </p:pic>
      <p:sp>
        <p:nvSpPr>
          <p:cNvPr id="15" name="Rectangle 11">
            <a:extLst>
              <a:ext uri="{FF2B5EF4-FFF2-40B4-BE49-F238E27FC236}">
                <a16:creationId xmlns:a16="http://schemas.microsoft.com/office/drawing/2014/main" id="{ADB75148-2791-4D20-8938-D7554D86B9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4920343"/>
            <a:ext cx="12192000" cy="1937657"/>
          </a:xfrm>
          <a:prstGeom prst="rect">
            <a:avLst/>
          </a:prstGeom>
          <a:gradFill>
            <a:gsLst>
              <a:gs pos="47000">
                <a:srgbClr val="000000">
                  <a:alpha val="18000"/>
                </a:srgbClr>
              </a:gs>
              <a:gs pos="0">
                <a:schemeClr val="tx1">
                  <a:alpha val="0"/>
                </a:schemeClr>
              </a:gs>
              <a:gs pos="100000">
                <a:srgbClr val="000000">
                  <a:alpha val="33000"/>
                </a:srgb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91343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981200" y="-266366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da-DK" sz="2500" b="1" dirty="0"/>
              <a:t>Habitat, niche og konkurrence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397565" y="1133060"/>
            <a:ext cx="11539331" cy="5516217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da-DK" sz="2000" dirty="0"/>
              <a:t>1. </a:t>
            </a:r>
            <a:r>
              <a:rPr lang="da-DK" sz="1900" b="1" dirty="0"/>
              <a:t>Økosystem</a:t>
            </a:r>
            <a:r>
              <a:rPr lang="da-DK" sz="1900" dirty="0"/>
              <a:t> - Et afgrænset område med de biotiske og abiotiske faktorer. I økosystemet cirkulerer stofferne mens energien strømmer fra led til led i fødenet. </a:t>
            </a:r>
          </a:p>
          <a:p>
            <a:pPr marL="0" indent="0">
              <a:buNone/>
            </a:pPr>
            <a:r>
              <a:rPr lang="da-DK" sz="2000" dirty="0"/>
              <a:t>2. </a:t>
            </a:r>
            <a:r>
              <a:rPr lang="da-DK" sz="2000" b="1" dirty="0"/>
              <a:t>Habitat</a:t>
            </a:r>
            <a:r>
              <a:rPr lang="da-DK" sz="2000" dirty="0"/>
              <a:t> – mindre afgrænset område i et økosystem som er levende organismers levested – (fx dybhavet, kystzonen, skov, sø, å, skovbund, bøgetræ, barken, trætoppen, kokasse, krop, celle) </a:t>
            </a:r>
          </a:p>
          <a:p>
            <a:pPr marL="0" indent="0">
              <a:buNone/>
            </a:pPr>
            <a:r>
              <a:rPr lang="da-DK" sz="2000" dirty="0"/>
              <a:t>3. Levende organismer har en bestemt levevis = </a:t>
            </a:r>
            <a:r>
              <a:rPr lang="da-DK" sz="2000" b="1" dirty="0"/>
              <a:t>niche</a:t>
            </a:r>
            <a:r>
              <a:rPr lang="da-DK" sz="2000" dirty="0"/>
              <a:t> (deres erhverv) </a:t>
            </a:r>
          </a:p>
          <a:p>
            <a:pPr marL="0" indent="0">
              <a:buNone/>
            </a:pPr>
            <a:endParaRPr lang="da-DK" sz="2000" dirty="0"/>
          </a:p>
          <a:p>
            <a:pPr marL="0" indent="0">
              <a:buNone/>
            </a:pPr>
            <a:r>
              <a:rPr lang="da-DK" sz="2000" dirty="0"/>
              <a:t>Ex. I en skov kan der være en dam, hvori der er en åkande (habitat for fx bladbille), som spiser blade fra pileurt (niche) </a:t>
            </a:r>
          </a:p>
          <a:p>
            <a:pPr marL="0" indent="0">
              <a:buNone/>
            </a:pPr>
            <a:endParaRPr lang="da-DK" sz="2000" b="1" i="1" dirty="0"/>
          </a:p>
          <a:p>
            <a:pPr marL="0" indent="0">
              <a:buNone/>
            </a:pPr>
            <a:r>
              <a:rPr lang="da-DK" sz="2000" b="1" i="1" dirty="0"/>
              <a:t>Habitat (organismens levested): kan være flere steder (fødested, ynglested) </a:t>
            </a:r>
          </a:p>
          <a:p>
            <a:pPr marL="0" indent="0">
              <a:buNone/>
            </a:pPr>
            <a:r>
              <a:rPr lang="da-DK" sz="2000" b="1" i="1" dirty="0"/>
              <a:t>	Polytypiske habitater = levested for flere</a:t>
            </a:r>
          </a:p>
          <a:p>
            <a:pPr marL="0" indent="0">
              <a:buNone/>
            </a:pPr>
            <a:r>
              <a:rPr lang="da-DK" sz="2000" b="1" i="1" dirty="0"/>
              <a:t>	Monotypiske habitater = domineret af én enkelte art (som fjerner alt andet) </a:t>
            </a:r>
          </a:p>
          <a:p>
            <a:pPr marL="0" indent="0">
              <a:buNone/>
            </a:pPr>
            <a:endParaRPr lang="da-DK" sz="2000" b="1" i="1" dirty="0"/>
          </a:p>
          <a:p>
            <a:pPr marL="0" indent="0">
              <a:buNone/>
            </a:pPr>
            <a:r>
              <a:rPr lang="da-DK" sz="2000" b="1" i="1" dirty="0"/>
              <a:t>Niche (organismens levevej): konkurrence, temperatur, føde, pH, fugtighed m.v.</a:t>
            </a:r>
          </a:p>
          <a:p>
            <a:pPr marL="0" indent="0">
              <a:buNone/>
            </a:pPr>
            <a:endParaRPr lang="da-DK" sz="2000" b="1" i="1" dirty="0"/>
          </a:p>
          <a:p>
            <a:pPr marL="0" indent="0">
              <a:buNone/>
            </a:pPr>
            <a:r>
              <a:rPr lang="da-DK" sz="2000" dirty="0"/>
              <a:t>Hvis 2 arter har det samme habitat, og har den samme levevis (</a:t>
            </a:r>
            <a:r>
              <a:rPr lang="da-DK" sz="2000" b="1" u="sng" dirty="0"/>
              <a:t>niche </a:t>
            </a:r>
            <a:r>
              <a:rPr lang="da-DK" sz="2000" u="sng" dirty="0"/>
              <a:t>– stiller samme krav til fx fødevalg, krav til lys, vand, temperatur osv.</a:t>
            </a:r>
            <a:r>
              <a:rPr lang="da-DK" sz="2000" dirty="0"/>
              <a:t>) </a:t>
            </a:r>
            <a:r>
              <a:rPr lang="da-DK" sz="2000" dirty="0">
                <a:sym typeface="Wingdings"/>
              </a:rPr>
              <a:t> hvad vil der så ske?</a:t>
            </a:r>
          </a:p>
          <a:p>
            <a:pPr marL="0" indent="0">
              <a:buNone/>
            </a:pPr>
            <a:endParaRPr lang="da-DK" sz="2000" dirty="0"/>
          </a:p>
          <a:p>
            <a:pPr marL="0" indent="0">
              <a:buNone/>
            </a:pPr>
            <a:endParaRPr lang="da-DK" sz="2000" dirty="0"/>
          </a:p>
        </p:txBody>
      </p:sp>
    </p:spTree>
    <p:extLst>
      <p:ext uri="{BB962C8B-B14F-4D97-AF65-F5344CB8AC3E}">
        <p14:creationId xmlns:p14="http://schemas.microsoft.com/office/powerpoint/2010/main" val="25628751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95236EA-62F5-44BA-94D2-02921D1F5B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a-DK" sz="3200" b="1" dirty="0"/>
              <a:t>Inter- og intraspecifik konkurrence </a:t>
            </a:r>
            <a:br>
              <a:rPr lang="da-DK" sz="3200" b="1" dirty="0"/>
            </a:br>
            <a:endParaRPr lang="da-DK" dirty="0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1D789FEC-E78B-401F-906F-A13140F61EF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da-DK" sz="2400" dirty="0"/>
              <a:t>Dyr konkurrere mod dyr af samme art og andre arter</a:t>
            </a:r>
          </a:p>
          <a:p>
            <a:pPr marL="0" indent="0">
              <a:buNone/>
            </a:pPr>
            <a:r>
              <a:rPr lang="da-DK" sz="2400" dirty="0"/>
              <a:t>Planter konkurrere mod andre planter af samme art og andre arter </a:t>
            </a:r>
          </a:p>
          <a:p>
            <a:pPr marL="0" indent="0">
              <a:buNone/>
            </a:pPr>
            <a:endParaRPr lang="da-DK" sz="2400" dirty="0"/>
          </a:p>
          <a:p>
            <a:pPr marL="0" indent="0">
              <a:buNone/>
            </a:pPr>
            <a:r>
              <a:rPr lang="da-DK" sz="2400" dirty="0"/>
              <a:t>Konkurrence inden for én art = </a:t>
            </a:r>
            <a:r>
              <a:rPr lang="da-DK" sz="2400" b="1" u="sng" dirty="0"/>
              <a:t>intraspecifik</a:t>
            </a:r>
            <a:r>
              <a:rPr lang="da-DK" sz="2400" dirty="0"/>
              <a:t> konkurrence</a:t>
            </a:r>
          </a:p>
          <a:p>
            <a:pPr marL="0" indent="0">
              <a:buNone/>
            </a:pPr>
            <a:r>
              <a:rPr lang="da-DK" sz="2400" dirty="0"/>
              <a:t>Konkurrence mellem forskellige arter = </a:t>
            </a:r>
            <a:r>
              <a:rPr lang="da-DK" sz="2400" b="1" u="sng" dirty="0" err="1"/>
              <a:t>interspecifik</a:t>
            </a:r>
            <a:r>
              <a:rPr lang="da-DK" sz="2400" dirty="0"/>
              <a:t> konkurrence </a:t>
            </a:r>
          </a:p>
          <a:p>
            <a:pPr marL="0" indent="0">
              <a:buNone/>
            </a:pPr>
            <a:endParaRPr lang="da-DK" sz="2400" dirty="0"/>
          </a:p>
          <a:p>
            <a:pPr marL="0" indent="0">
              <a:buNone/>
            </a:pPr>
            <a:r>
              <a:rPr lang="da-DK" sz="2400" dirty="0"/>
              <a:t>Hvis en organisme skal vokse og trives skal alle faktorer være optimale (lys, vand, føde, osv.) – det næringsstof der er mindst er, er den </a:t>
            </a:r>
            <a:r>
              <a:rPr lang="da-DK" sz="2400" b="1" i="1" u="sng" dirty="0"/>
              <a:t>begrænsende</a:t>
            </a:r>
            <a:r>
              <a:rPr lang="da-DK" sz="2400" dirty="0"/>
              <a:t> faktor (Minimumsloven – den vender vi tilbage til senere)</a:t>
            </a:r>
          </a:p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825503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F1C6642E-DCEA-41C6-88E7-128F5F9EE3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8052" y="335280"/>
            <a:ext cx="3623327" cy="623824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da-DK" sz="2000" dirty="0"/>
              <a:t>Co-eksistens/sameksistens</a:t>
            </a:r>
          </a:p>
          <a:p>
            <a:pPr marL="0" indent="0">
              <a:buNone/>
            </a:pPr>
            <a:r>
              <a:rPr lang="da-DK" sz="2000" dirty="0"/>
              <a:t> - lever sammen, uden at udkonkurrere hinanden (Øverst: Gærceller)</a:t>
            </a:r>
          </a:p>
          <a:p>
            <a:pPr marL="0" indent="0">
              <a:buNone/>
            </a:pPr>
            <a:endParaRPr lang="da-DK" sz="2000" dirty="0"/>
          </a:p>
          <a:p>
            <a:pPr marL="0" indent="0">
              <a:buNone/>
            </a:pPr>
            <a:r>
              <a:rPr lang="da-DK" sz="2000" dirty="0"/>
              <a:t>Udkonkurrering (nederst): </a:t>
            </a:r>
          </a:p>
          <a:p>
            <a:pPr marL="0" indent="0">
              <a:buNone/>
            </a:pPr>
            <a:r>
              <a:rPr lang="da-DK" sz="2000" dirty="0"/>
              <a:t> - ved </a:t>
            </a:r>
            <a:r>
              <a:rPr lang="da-DK" sz="2000" dirty="0" err="1"/>
              <a:t>temp</a:t>
            </a:r>
            <a:r>
              <a:rPr lang="da-DK" sz="2000" dirty="0"/>
              <a:t> 29,1 = </a:t>
            </a:r>
            <a:r>
              <a:rPr lang="da-DK" sz="2000" dirty="0" err="1"/>
              <a:t>Calandra</a:t>
            </a:r>
            <a:r>
              <a:rPr lang="da-DK" sz="2000" dirty="0"/>
              <a:t> </a:t>
            </a:r>
          </a:p>
          <a:p>
            <a:pPr marL="0" indent="0">
              <a:buNone/>
            </a:pPr>
            <a:r>
              <a:rPr lang="da-DK" sz="2000" dirty="0"/>
              <a:t> - ved </a:t>
            </a:r>
            <a:r>
              <a:rPr lang="da-DK" sz="2000" dirty="0" err="1"/>
              <a:t>temp</a:t>
            </a:r>
            <a:r>
              <a:rPr lang="da-DK" sz="2000" dirty="0"/>
              <a:t> 32,3 = </a:t>
            </a:r>
            <a:r>
              <a:rPr lang="da-DK" sz="2000" dirty="0" err="1"/>
              <a:t>Rhizopertha</a:t>
            </a:r>
            <a:endParaRPr lang="da-DK" sz="2000" dirty="0"/>
          </a:p>
          <a:p>
            <a:pPr marL="0" indent="0">
              <a:buNone/>
            </a:pPr>
            <a:endParaRPr lang="da-DK" sz="2000" dirty="0"/>
          </a:p>
          <a:p>
            <a:pPr marL="0" indent="0">
              <a:buNone/>
            </a:pPr>
            <a:r>
              <a:rPr lang="da-DK" sz="2000" dirty="0"/>
              <a:t>Temperaturskiftet betyder at deres forskellige fitness afgør hvornår de har de bedste forhold </a:t>
            </a:r>
          </a:p>
          <a:p>
            <a:pPr marL="0" indent="0">
              <a:buNone/>
            </a:pPr>
            <a:endParaRPr lang="da-DK" sz="2000" dirty="0"/>
          </a:p>
          <a:p>
            <a:pPr marL="0" indent="0">
              <a:buNone/>
            </a:pPr>
            <a:r>
              <a:rPr lang="da-DK" sz="2000" dirty="0"/>
              <a:t>Fitness = den bedst </a:t>
            </a:r>
            <a:r>
              <a:rPr lang="da-DK" sz="2000" b="1" dirty="0"/>
              <a:t>tilpassede</a:t>
            </a:r>
            <a:r>
              <a:rPr lang="da-DK" sz="2000" dirty="0"/>
              <a:t>! </a:t>
            </a:r>
          </a:p>
          <a:p>
            <a:pPr marL="0" indent="0">
              <a:buNone/>
            </a:pPr>
            <a:r>
              <a:rPr lang="da-DK" sz="2000" b="1" dirty="0"/>
              <a:t>Tilpasning</a:t>
            </a:r>
            <a:r>
              <a:rPr lang="da-DK" sz="2000" dirty="0"/>
              <a:t> er et bedre ord end fitness, men fitness er meget brugt!</a:t>
            </a:r>
          </a:p>
        </p:txBody>
      </p:sp>
      <p:pic>
        <p:nvPicPr>
          <p:cNvPr id="5" name="Billede 4">
            <a:extLst>
              <a:ext uri="{FF2B5EF4-FFF2-40B4-BE49-F238E27FC236}">
                <a16:creationId xmlns:a16="http://schemas.microsoft.com/office/drawing/2014/main" id="{D0DEDBBB-7D08-4076-A82B-179EEECC0F2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57650" y="19050"/>
            <a:ext cx="8115300" cy="6819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34355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0269DB9-95BD-4156-BD13-1D9831F7AD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69165" y="109331"/>
            <a:ext cx="9486900" cy="1371600"/>
          </a:xfrm>
        </p:spPr>
        <p:txBody>
          <a:bodyPr/>
          <a:lstStyle/>
          <a:p>
            <a:pPr algn="ctr"/>
            <a:r>
              <a:rPr lang="da-DK" dirty="0"/>
              <a:t>Opgave – ”og så skal vi u!”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F7EF300E-7876-40B9-9481-8051FB705A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599" y="1232452"/>
            <a:ext cx="10068340" cy="4939749"/>
          </a:xfrm>
        </p:spPr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endParaRPr lang="da-DK" dirty="0"/>
          </a:p>
          <a:p>
            <a:pPr marL="0" indent="0" algn="ctr">
              <a:buNone/>
            </a:pPr>
            <a:endParaRPr lang="da-DK" dirty="0"/>
          </a:p>
          <a:p>
            <a:pPr marL="0" indent="0" algn="ctr">
              <a:buNone/>
            </a:pPr>
            <a:r>
              <a:rPr lang="da-DK" dirty="0"/>
              <a:t>I skal observere, beskrive og dokumentere jeres felttur  </a:t>
            </a:r>
          </a:p>
          <a:p>
            <a:pPr marL="0" indent="0" algn="ctr">
              <a:buNone/>
            </a:pPr>
            <a:endParaRPr lang="da-DK" dirty="0"/>
          </a:p>
          <a:p>
            <a:pPr marL="0" indent="0" algn="ctr">
              <a:buNone/>
            </a:pPr>
            <a:r>
              <a:rPr lang="da-DK" b="1" dirty="0"/>
              <a:t>Hvad kunne være relevant at dokumentere på det I observere?</a:t>
            </a:r>
          </a:p>
          <a:p>
            <a:pPr marL="0" indent="0" algn="ctr">
              <a:buNone/>
            </a:pPr>
            <a:r>
              <a:rPr lang="da-DK" b="1" dirty="0"/>
              <a:t> </a:t>
            </a:r>
          </a:p>
          <a:p>
            <a:pPr marL="514350" indent="-514350" algn="ctr">
              <a:buFont typeface="+mj-lt"/>
              <a:buAutoNum type="arabicPeriod"/>
            </a:pPr>
            <a:r>
              <a:rPr lang="da-DK" dirty="0"/>
              <a:t> hvad er habitatet og hvad lever i det habitat?</a:t>
            </a:r>
          </a:p>
          <a:p>
            <a:pPr marL="514350" indent="-514350" algn="ctr">
              <a:buFont typeface="+mj-lt"/>
              <a:buAutoNum type="arabicPeriod"/>
            </a:pPr>
            <a:r>
              <a:rPr lang="da-DK" dirty="0"/>
              <a:t>hvilke eksempler er der på konkurrence? (både inter- og intraspecifik)</a:t>
            </a:r>
          </a:p>
          <a:p>
            <a:pPr marL="514350" indent="-514350" algn="ctr">
              <a:buFont typeface="+mj-lt"/>
              <a:buAutoNum type="arabicPeriod"/>
            </a:pPr>
            <a:r>
              <a:rPr lang="da-DK" dirty="0"/>
              <a:t>hvilke abiotiske- og biotiske faktorer er kendetegnet for det habitat? </a:t>
            </a:r>
          </a:p>
          <a:p>
            <a:pPr marL="0" indent="0" algn="ctr">
              <a:buNone/>
            </a:pPr>
            <a:r>
              <a:rPr lang="da-DK" dirty="0"/>
              <a:t>4. hvilke krav stilles der til de organismer der skal leve i det habitat i ser på?</a:t>
            </a:r>
          </a:p>
          <a:p>
            <a:pPr marL="0" indent="0" algn="ctr">
              <a:buNone/>
            </a:pPr>
            <a:endParaRPr lang="da-DK" dirty="0"/>
          </a:p>
          <a:p>
            <a:pPr marL="0" indent="0" algn="ctr">
              <a:buNone/>
            </a:pPr>
            <a:r>
              <a:rPr lang="da-DK" dirty="0"/>
              <a:t>Tag billeder af det I undersøger! </a:t>
            </a:r>
          </a:p>
          <a:p>
            <a:pPr marL="514350" indent="-514350" algn="ctr">
              <a:buFont typeface="+mj-lt"/>
              <a:buAutoNum type="arabicPeriod"/>
            </a:pPr>
            <a:endParaRPr lang="da-DK" dirty="0"/>
          </a:p>
          <a:p>
            <a:pPr algn="ctr">
              <a:buFontTx/>
              <a:buChar char="-"/>
            </a:pP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3891745978"/>
      </p:ext>
    </p:extLst>
  </p:cSld>
  <p:clrMapOvr>
    <a:masterClrMapping/>
  </p:clrMapOvr>
</p:sld>
</file>

<file path=ppt/theme/theme1.xml><?xml version="1.0" encoding="utf-8"?>
<a:theme xmlns:a="http://schemas.openxmlformats.org/drawingml/2006/main" name="ClassicFrameVTI">
  <a:themeElements>
    <a:clrScheme name="AnalogousFromDarkSeedLeftStep">
      <a:dk1>
        <a:srgbClr val="000000"/>
      </a:dk1>
      <a:lt1>
        <a:srgbClr val="FFFFFF"/>
      </a:lt1>
      <a:dk2>
        <a:srgbClr val="213A22"/>
      </a:dk2>
      <a:lt2>
        <a:srgbClr val="E8E2E2"/>
      </a:lt2>
      <a:accent1>
        <a:srgbClr val="28B0B5"/>
      </a:accent1>
      <a:accent2>
        <a:srgbClr val="1BB67B"/>
      </a:accent2>
      <a:accent3>
        <a:srgbClr val="28B845"/>
      </a:accent3>
      <a:accent4>
        <a:srgbClr val="3EB91C"/>
      </a:accent4>
      <a:accent5>
        <a:srgbClr val="7DB026"/>
      </a:accent5>
      <a:accent6>
        <a:srgbClr val="ABA31A"/>
      </a:accent6>
      <a:hlink>
        <a:srgbClr val="5B8E2F"/>
      </a:hlink>
      <a:folHlink>
        <a:srgbClr val="7F7F7F"/>
      </a:folHlink>
    </a:clrScheme>
    <a:fontScheme name="Goudy and Gill Sans">
      <a:majorFont>
        <a:latin typeface="Goudy Old Style"/>
        <a:ea typeface=""/>
        <a:cs typeface=""/>
      </a:majorFont>
      <a:minorFont>
        <a:latin typeface="Gill Sans M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lassicFrameVTI" id="{4FA2A165-EC65-4FB0-B019-8C8876A1D8E3}" vid="{9D78F1F1-8226-42FD-A1A3-975EDF6D60F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76</TotalTime>
  <Words>617</Words>
  <Application>Microsoft Office PowerPoint</Application>
  <PresentationFormat>Widescreen</PresentationFormat>
  <Paragraphs>65</Paragraphs>
  <Slides>7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4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7</vt:i4>
      </vt:variant>
    </vt:vector>
  </HeadingPairs>
  <TitlesOfParts>
    <vt:vector size="12" baseType="lpstr">
      <vt:lpstr>Arial</vt:lpstr>
      <vt:lpstr>Gill Sans MT</vt:lpstr>
      <vt:lpstr>Goudy Old Style</vt:lpstr>
      <vt:lpstr>Wingdings</vt:lpstr>
      <vt:lpstr>ClassicFrameVTI</vt:lpstr>
      <vt:lpstr>Økologi </vt:lpstr>
      <vt:lpstr>Hvad er økologi?</vt:lpstr>
      <vt:lpstr>PowerPoint-præsentation</vt:lpstr>
      <vt:lpstr>Habitat, niche og konkurrence</vt:lpstr>
      <vt:lpstr>Inter- og intraspecifik konkurrence  </vt:lpstr>
      <vt:lpstr>PowerPoint-præsentation</vt:lpstr>
      <vt:lpstr>Opgave – ”og så skal vi u!”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Økologi</dc:title>
  <dc:creator>Dennis Walther Lauesen</dc:creator>
  <cp:lastModifiedBy>Thøger Dith Dige</cp:lastModifiedBy>
  <cp:revision>20</cp:revision>
  <dcterms:created xsi:type="dcterms:W3CDTF">2022-04-05T10:45:35Z</dcterms:created>
  <dcterms:modified xsi:type="dcterms:W3CDTF">2024-04-24T09:05:51Z</dcterms:modified>
</cp:coreProperties>
</file>