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0" r:id="rId3"/>
    <p:sldId id="261" r:id="rId4"/>
    <p:sldId id="270" r:id="rId5"/>
    <p:sldId id="272" r:id="rId6"/>
    <p:sldId id="262" r:id="rId7"/>
    <p:sldId id="263" r:id="rId8"/>
    <p:sldId id="265" r:id="rId9"/>
    <p:sldId id="266" r:id="rId10"/>
    <p:sldId id="273" r:id="rId11"/>
    <p:sldId id="27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9"/>
    <p:restoredTop sz="94719"/>
  </p:normalViewPr>
  <p:slideViewPr>
    <p:cSldViewPr snapToGrid="0" snapToObjects="1">
      <p:cViewPr varScale="1">
        <p:scale>
          <a:sx n="59" d="100"/>
          <a:sy n="59" d="100"/>
        </p:scale>
        <p:origin x="1656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533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207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785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1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86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481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09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390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134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721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551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CF730-B66D-AB4A-844D-AE52BE9711C4}" type="datetimeFigureOut">
              <a:rPr lang="da-DK" smtClean="0"/>
              <a:t>30-04-2024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F766A-83B0-8341-A44F-041A7AAEAE8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8096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Et billede, der indeholder træ, udendørs, plante, frodig&#10;&#10;Automatisk genereret beskrivelse">
            <a:extLst>
              <a:ext uri="{FF2B5EF4-FFF2-40B4-BE49-F238E27FC236}">
                <a16:creationId xmlns:a16="http://schemas.microsoft.com/office/drawing/2014/main" id="{7F2026EE-B6DE-24FD-380D-1EC99B1D8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454" r="18332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7814" y="-1290129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000" b="1" dirty="0">
                <a:solidFill>
                  <a:srgbClr val="FFFFFF"/>
                </a:solidFill>
              </a:rPr>
              <a:t>Vandløb</a:t>
            </a:r>
            <a:br>
              <a:rPr lang="da-DK" sz="5000" b="1" dirty="0">
                <a:solidFill>
                  <a:srgbClr val="FFFFFF"/>
                </a:solidFill>
              </a:rPr>
            </a:br>
            <a:endParaRPr lang="da-DK" sz="5000" b="1" dirty="0">
              <a:solidFill>
                <a:srgbClr val="FFFFFF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25038" y="1643295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b="1" dirty="0" err="1">
                <a:solidFill>
                  <a:srgbClr val="FFFFFF"/>
                </a:solidFill>
              </a:rPr>
              <a:t>Yubio</a:t>
            </a:r>
            <a:r>
              <a:rPr lang="da-DK" b="1" dirty="0">
                <a:solidFill>
                  <a:srgbClr val="FFFFFF"/>
                </a:solidFill>
              </a:rPr>
              <a:t> pp. 1414-1418</a:t>
            </a:r>
          </a:p>
        </p:txBody>
      </p:sp>
    </p:spTree>
    <p:extLst>
      <p:ext uri="{BB962C8B-B14F-4D97-AF65-F5344CB8AC3E}">
        <p14:creationId xmlns:p14="http://schemas.microsoft.com/office/powerpoint/2010/main" val="24259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18712-0398-48A9-A7D8-A5204880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Eutrofiering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77D7F71-37A1-46CA-8185-F15FE5059CAD}"/>
              </a:ext>
            </a:extLst>
          </p:cNvPr>
          <p:cNvSpPr txBox="1"/>
          <p:nvPr/>
        </p:nvSpPr>
        <p:spPr>
          <a:xfrm>
            <a:off x="1483112" y="3105835"/>
            <a:ext cx="7660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https://www.youtube.com/watch?v=5JgTHwNP-qM&amp;t=137s</a:t>
            </a:r>
          </a:p>
        </p:txBody>
      </p:sp>
    </p:spTree>
    <p:extLst>
      <p:ext uri="{BB962C8B-B14F-4D97-AF65-F5344CB8AC3E}">
        <p14:creationId xmlns:p14="http://schemas.microsoft.com/office/powerpoint/2010/main" val="337554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BA04B-ED27-4C72-B7AE-D0D4AB46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11" y="1686393"/>
            <a:ext cx="7886700" cy="1325563"/>
          </a:xfrm>
        </p:spPr>
        <p:txBody>
          <a:bodyPr/>
          <a:lstStyle/>
          <a:p>
            <a:pPr algn="ctr"/>
            <a:r>
              <a:rPr lang="da-DK" dirty="0"/>
              <a:t>Liv i Vandløbet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AA44F9-ACE1-4833-B2A7-CB4D477AB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11" y="3146892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/>
              <a:t>Lidt mere om det næste gang – og så tager vi resten ved åen!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9682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ld">
            <a:extLst>
              <a:ext uri="{FF2B5EF4-FFF2-40B4-BE49-F238E27FC236}">
                <a16:creationId xmlns:a16="http://schemas.microsoft.com/office/drawing/2014/main" id="{3A0D9A02-F32D-4966-80EB-34E058A65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r="370" b="-1"/>
          <a:stretch/>
        </p:blipFill>
        <p:spPr bwMode="auto">
          <a:xfrm>
            <a:off x="-2285" y="10"/>
            <a:ext cx="9143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2F9C1D-903C-4CB1-BDBE-5A8A5A21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dirty="0">
                <a:solidFill>
                  <a:srgbClr val="FFFFFF"/>
                </a:solidFill>
              </a:rPr>
              <a:t>Nu </a:t>
            </a:r>
            <a:r>
              <a:rPr lang="en-US" sz="4500" dirty="0" err="1">
                <a:solidFill>
                  <a:srgbClr val="FFFFFF"/>
                </a:solidFill>
              </a:rPr>
              <a:t>går</a:t>
            </a:r>
            <a:r>
              <a:rPr lang="en-US" sz="4500" dirty="0">
                <a:solidFill>
                  <a:srgbClr val="FFFFFF"/>
                </a:solidFill>
              </a:rPr>
              <a:t> der </a:t>
            </a:r>
            <a:r>
              <a:rPr lang="en-US" sz="4500" dirty="0" err="1">
                <a:solidFill>
                  <a:srgbClr val="FFFFFF"/>
                </a:solidFill>
              </a:rPr>
              <a:t>fisk</a:t>
            </a:r>
            <a:r>
              <a:rPr lang="en-US" sz="4500" dirty="0">
                <a:solidFill>
                  <a:srgbClr val="FFFFFF"/>
                </a:solidFill>
              </a:rPr>
              <a:t> </a:t>
            </a:r>
            <a:r>
              <a:rPr lang="en-US" sz="4500" dirty="0" err="1">
                <a:solidFill>
                  <a:srgbClr val="FFFFFF"/>
                </a:solidFill>
              </a:rPr>
              <a:t>i</a:t>
            </a:r>
            <a:r>
              <a:rPr lang="en-US" sz="4500" dirty="0">
                <a:solidFill>
                  <a:srgbClr val="FFFFFF"/>
                </a:solidFill>
              </a:rPr>
              <a:t> den! </a:t>
            </a:r>
          </a:p>
        </p:txBody>
      </p:sp>
    </p:spTree>
    <p:extLst>
      <p:ext uri="{BB962C8B-B14F-4D97-AF65-F5344CB8AC3E}">
        <p14:creationId xmlns:p14="http://schemas.microsoft.com/office/powerpoint/2010/main" val="31247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a-DK" sz="2500" b="1" dirty="0"/>
              <a:t>Vandløb (generelt)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64271" y="699999"/>
            <a:ext cx="4084705" cy="60916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2000" dirty="0"/>
              <a:t>De fleste vandløb er omfattet af naturbeskyttelsesloven (at der ikke må laves ændringer – kun sædvanlig vedligeholdelse)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Vandløb gælder al strømmende vand (- vejgrøfter) </a:t>
            </a:r>
          </a:p>
          <a:p>
            <a:pPr marL="0" indent="0">
              <a:buNone/>
            </a:pPr>
            <a:r>
              <a:rPr lang="da-DK" sz="2000" dirty="0"/>
              <a:t>Store vandløb = å</a:t>
            </a:r>
          </a:p>
          <a:p>
            <a:pPr marL="0" indent="0">
              <a:buNone/>
            </a:pPr>
            <a:r>
              <a:rPr lang="da-DK" sz="2000" dirty="0"/>
              <a:t>Lille vandløb = bæk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Oftest naturlige vandløb = ikke menneskeskabte (men kan stadig være reguleret/vedligeholdes) </a:t>
            </a:r>
          </a:p>
          <a:p>
            <a:r>
              <a:rPr lang="da-DK" sz="2000" dirty="0"/>
              <a:t>Leder overskudsnedbør som ikke fordampes, ud til havet, igennem vandløb. </a:t>
            </a:r>
          </a:p>
          <a:p>
            <a:r>
              <a:rPr lang="da-DK" sz="2000" dirty="0"/>
              <a:t>Afvander et vandløbsopland (landet rundt omkring/oppefra og ned) </a:t>
            </a:r>
          </a:p>
          <a:p>
            <a:r>
              <a:rPr lang="da-DK" sz="2000" b="1" dirty="0"/>
              <a:t>Vandskel</a:t>
            </a:r>
            <a:r>
              <a:rPr lang="da-DK" sz="2000" dirty="0"/>
              <a:t>: stykket mellem opland og vandløb (fra det punkt hvor vandet går i en retning mod en sø, vandløb, hav).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Høl og stryg indikere variation mellem dybe og lave steder = god kvalitet </a:t>
            </a:r>
          </a:p>
          <a:p>
            <a:pPr marL="0" indent="0">
              <a:buNone/>
            </a:pPr>
            <a:r>
              <a:rPr lang="da-DK" sz="2000" dirty="0"/>
              <a:t>Stor variation i bundmateriale (sten og mudder)..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4" name="Billede 3" descr="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08" y="1173476"/>
            <a:ext cx="4699891" cy="2746322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4019340" y="4013570"/>
            <a:ext cx="5419411" cy="2778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da-DK" sz="2000" dirty="0"/>
          </a:p>
        </p:txBody>
      </p:sp>
      <p:sp>
        <p:nvSpPr>
          <p:cNvPr id="8" name="Tekstfelt 7"/>
          <p:cNvSpPr txBox="1"/>
          <p:nvPr/>
        </p:nvSpPr>
        <p:spPr>
          <a:xfrm>
            <a:off x="4572000" y="4308102"/>
            <a:ext cx="44313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Høl</a:t>
            </a:r>
            <a:r>
              <a:rPr lang="da-DK" dirty="0"/>
              <a:t> = dybere hul/lavning i ydersiden af svinget/slyngen (her er strømmen stærkere)</a:t>
            </a:r>
          </a:p>
          <a:p>
            <a:endParaRPr lang="da-DK" dirty="0"/>
          </a:p>
          <a:p>
            <a:r>
              <a:rPr lang="da-DK" b="1" dirty="0"/>
              <a:t>Aflejring</a:t>
            </a:r>
            <a:r>
              <a:rPr lang="da-DK" dirty="0"/>
              <a:t> af finkornet materiale </a:t>
            </a:r>
            <a:r>
              <a:rPr lang="da-DK"/>
              <a:t>i indersiden af svinget </a:t>
            </a:r>
            <a:r>
              <a:rPr lang="da-DK" dirty="0"/>
              <a:t>= fordi der er svag strøm</a:t>
            </a:r>
          </a:p>
          <a:p>
            <a:endParaRPr lang="da-DK" dirty="0"/>
          </a:p>
          <a:p>
            <a:r>
              <a:rPr lang="da-DK" b="1" dirty="0"/>
              <a:t>Stryg</a:t>
            </a:r>
            <a:r>
              <a:rPr lang="da-DK" dirty="0"/>
              <a:t> = Midt i vandløb (en lille høj/bakke af grovkornet materiale) (godt sted at gyde!) </a:t>
            </a:r>
          </a:p>
        </p:txBody>
      </p:sp>
    </p:spTree>
    <p:extLst>
      <p:ext uri="{BB962C8B-B14F-4D97-AF65-F5344CB8AC3E}">
        <p14:creationId xmlns:p14="http://schemas.microsoft.com/office/powerpoint/2010/main" val="325448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0380" y="-150541"/>
            <a:ext cx="8229600" cy="1143000"/>
          </a:xfrm>
        </p:spPr>
        <p:txBody>
          <a:bodyPr>
            <a:normAutofit/>
          </a:bodyPr>
          <a:lstStyle/>
          <a:p>
            <a:r>
              <a:rPr lang="da-DK" sz="2500" b="1" dirty="0"/>
              <a:t>Vandløb (Naturligt og regulerede)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7560" y="992459"/>
            <a:ext cx="7560527" cy="55979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2000" b="1" dirty="0"/>
              <a:t>Naturligt vandløb </a:t>
            </a:r>
            <a:r>
              <a:rPr lang="da-DK" sz="2000" dirty="0"/>
              <a:t>= udspringer fra sø eller fra kildevæld (vand under tryk, der kommer op ad jorden) + modtagere spildevand + dræningsvand fra marker (via rør og gravede kanaler)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Et vandløb er et økosystem = et levested for en række forskellige organismer + fragter vand og andre stoffer fra udspring til udløb.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Naturligt vandløb:</a:t>
            </a:r>
          </a:p>
          <a:p>
            <a:r>
              <a:rPr lang="da-DK" sz="2000" dirty="0"/>
              <a:t>Slynget mønster (buede vandløb) </a:t>
            </a:r>
          </a:p>
          <a:p>
            <a:r>
              <a:rPr lang="da-DK" sz="2000" dirty="0"/>
              <a:t>Smalt udspring </a:t>
            </a:r>
            <a:r>
              <a:rPr lang="da-DK" sz="2000" dirty="0">
                <a:sym typeface="Wingdings"/>
              </a:rPr>
              <a:t> bredere hen mod udløb. </a:t>
            </a:r>
          </a:p>
          <a:p>
            <a:r>
              <a:rPr lang="da-DK" sz="2000" dirty="0">
                <a:sym typeface="Wingdings"/>
              </a:rPr>
              <a:t>Indskudte søer (undervejs i vandløbet) </a:t>
            </a:r>
          </a:p>
          <a:p>
            <a:r>
              <a:rPr lang="da-DK" sz="2000" dirty="0">
                <a:sym typeface="Wingdings"/>
              </a:rPr>
              <a:t>Høl og stryg (variation mellem dyb og lav) = større turbulens/strømning i vandet = større blanding af vand og ilt og derved bedre selvrensning og mere ensartet temperatur </a:t>
            </a:r>
          </a:p>
          <a:p>
            <a:r>
              <a:rPr lang="da-DK" sz="2000" dirty="0">
                <a:sym typeface="Wingdings"/>
              </a:rPr>
              <a:t>Stor variation af planteliv = forudsætning for varieret dyreliv (stor biodiversiteten – dvs. antallet af arter, er høj) </a:t>
            </a:r>
          </a:p>
          <a:p>
            <a:pPr marL="0" indent="0">
              <a:buNone/>
            </a:pPr>
            <a:endParaRPr lang="da-DK" sz="2000" dirty="0">
              <a:sym typeface="Wingdings"/>
            </a:endParaRPr>
          </a:p>
          <a:p>
            <a:pPr marL="0" indent="0">
              <a:buNone/>
            </a:pPr>
            <a:r>
              <a:rPr lang="da-DK" sz="2000" dirty="0"/>
              <a:t>Naturlige vandløb er ofte slynget, hvorimod regulerede vandløb ofte er retlinjet/kanaler (fordi de er skabte til at afvande marker)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Regulerede vandløb </a:t>
            </a:r>
          </a:p>
          <a:p>
            <a:r>
              <a:rPr lang="da-DK" sz="2000" dirty="0"/>
              <a:t>har ofte lavere biodiversitet = fordi vandløbets fysiske miljø er mere ensartet.</a:t>
            </a:r>
          </a:p>
          <a:p>
            <a:r>
              <a:rPr lang="da-DK" sz="2000" dirty="0"/>
              <a:t>Ødelagt bund = mudder (ingen dyb/lav variation eller variation i materiale)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63961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D8E1B1-CE5E-4EB9-BED9-1DB8B8D1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86" y="510758"/>
            <a:ext cx="4019717" cy="26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ndløb">
            <a:extLst>
              <a:ext uri="{FF2B5EF4-FFF2-40B4-BE49-F238E27FC236}">
                <a16:creationId xmlns:a16="http://schemas.microsoft.com/office/drawing/2014/main" id="{B51B05CC-A5F7-45EC-8F15-D0262E68F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56" y="3677114"/>
            <a:ext cx="35814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øerne | lex.dk – Naturen i Danmark">
            <a:extLst>
              <a:ext uri="{FF2B5EF4-FFF2-40B4-BE49-F238E27FC236}">
                <a16:creationId xmlns:a16="http://schemas.microsoft.com/office/drawing/2014/main" id="{137D449F-70E0-4A83-B970-B83CDDB1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2" y="511813"/>
            <a:ext cx="3446656" cy="26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taurering af de vestjyske vandløb og fiskebestandene - Issuu">
            <a:extLst>
              <a:ext uri="{FF2B5EF4-FFF2-40B4-BE49-F238E27FC236}">
                <a16:creationId xmlns:a16="http://schemas.microsoft.com/office/drawing/2014/main" id="{51DD03B7-2512-463D-8015-7BE562A0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" y="4003056"/>
            <a:ext cx="457059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.1 Kalundborg">
            <a:extLst>
              <a:ext uri="{FF2B5EF4-FFF2-40B4-BE49-F238E27FC236}">
                <a16:creationId xmlns:a16="http://schemas.microsoft.com/office/drawing/2014/main" id="{963B2AAE-A7EE-4BEF-BFB9-02D14679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095500"/>
            <a:ext cx="3524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826C7B-86D7-4AAB-AC51-55317A02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b="1" dirty="0" err="1">
                <a:solidFill>
                  <a:srgbClr val="FFFFFF"/>
                </a:solidFill>
              </a:rPr>
              <a:t>Tåbelige</a:t>
            </a:r>
            <a:r>
              <a:rPr lang="en-US" sz="2000" b="1" dirty="0">
                <a:solidFill>
                  <a:srgbClr val="FFFFFF"/>
                </a:solidFill>
              </a:rPr>
              <a:t> planer  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Skjern</a:t>
            </a:r>
            <a:r>
              <a:rPr lang="en-US" sz="2000" dirty="0">
                <a:solidFill>
                  <a:srgbClr val="FFFFFF"/>
                </a:solidFill>
              </a:rPr>
              <a:t> Å (</a:t>
            </a:r>
            <a:r>
              <a:rPr lang="en-US" sz="2000" dirty="0" err="1">
                <a:solidFill>
                  <a:srgbClr val="FFFFFF"/>
                </a:solidFill>
              </a:rPr>
              <a:t>rettet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ud</a:t>
            </a:r>
            <a:r>
              <a:rPr lang="en-US" sz="2000" dirty="0">
                <a:solidFill>
                  <a:srgbClr val="FFFFFF"/>
                </a:solidFill>
              </a:rPr>
              <a:t> I 1960’erne)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 “</a:t>
            </a:r>
            <a:r>
              <a:rPr lang="en-US" sz="2000" dirty="0" err="1">
                <a:solidFill>
                  <a:srgbClr val="FFFFFF"/>
                </a:solidFill>
              </a:rPr>
              <a:t>Genoprettet</a:t>
            </a:r>
            <a:r>
              <a:rPr lang="en-US" sz="2000" dirty="0">
                <a:solidFill>
                  <a:srgbClr val="FFFFFF"/>
                </a:solidFill>
              </a:rPr>
              <a:t>” I 1990’erne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Kostede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omkring</a:t>
            </a:r>
            <a:r>
              <a:rPr lang="en-US" sz="2000" dirty="0">
                <a:solidFill>
                  <a:srgbClr val="FFFFFF"/>
                </a:solidFill>
              </a:rPr>
              <a:t> 300 </a:t>
            </a:r>
            <a:r>
              <a:rPr lang="en-US" sz="2000" dirty="0" err="1">
                <a:solidFill>
                  <a:srgbClr val="FFFFFF"/>
                </a:solidFill>
              </a:rPr>
              <a:t>millioner</a:t>
            </a:r>
            <a:r>
              <a:rPr lang="en-US" sz="2000" dirty="0">
                <a:solidFill>
                  <a:srgbClr val="FFFFFF"/>
                </a:solidFill>
              </a:rPr>
              <a:t> kr.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83BE35-7063-4753-8E25-D555C2799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 r="-1" b="157"/>
          <a:stretch/>
        </p:blipFill>
        <p:spPr bwMode="auto">
          <a:xfrm>
            <a:off x="240030" y="320040"/>
            <a:ext cx="8661654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65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500" b="1" dirty="0" err="1"/>
              <a:t>Abiotiske</a:t>
            </a:r>
            <a:r>
              <a:rPr lang="da-DK" sz="2500" b="1" dirty="0"/>
              <a:t> faktorer</a:t>
            </a:r>
            <a:br>
              <a:rPr lang="da-DK" sz="2500" b="1" dirty="0"/>
            </a:br>
            <a:r>
              <a:rPr lang="da-DK" sz="2500" b="1" dirty="0"/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76851" y="1269926"/>
            <a:ext cx="4823209" cy="54012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De faktorer der har størst betydning for vandløbenes kvalitet 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Lysforhold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Iltforhold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Bundforhold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Næringsstoffer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Strømhastighed   </a:t>
            </a:r>
          </a:p>
        </p:txBody>
      </p:sp>
      <p:pic>
        <p:nvPicPr>
          <p:cNvPr id="4" name="Billede 3" descr="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20" y="2079688"/>
            <a:ext cx="3461029" cy="31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30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a-DK" sz="2500" b="1" dirty="0" err="1"/>
              <a:t>Abiotiske</a:t>
            </a:r>
            <a:r>
              <a:rPr lang="da-DK" sz="2500" b="1" dirty="0"/>
              <a:t> faktorer i åen</a:t>
            </a:r>
            <a:br>
              <a:rPr lang="da-DK" sz="2500" b="1" dirty="0"/>
            </a:br>
            <a:r>
              <a:rPr lang="da-DK" sz="2500" b="1" dirty="0"/>
              <a:t>Ilts døgnsvingninger (iltforhold)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0" y="1178256"/>
            <a:ext cx="4131882" cy="5476866"/>
          </a:xfrm>
        </p:spPr>
        <p:txBody>
          <a:bodyPr>
            <a:noAutofit/>
          </a:bodyPr>
          <a:lstStyle/>
          <a:p>
            <a:r>
              <a:rPr lang="da-DK" sz="1500" dirty="0"/>
              <a:t>Stærkt strømmende vandløb har gode iltforhold = fordi der sker udskiftning mellem vand og ilt fra atmosfæren.</a:t>
            </a:r>
          </a:p>
          <a:p>
            <a:r>
              <a:rPr lang="da-DK" sz="1500" dirty="0"/>
              <a:t>I dybe og brede åre, hvor strømmen er langsom – kan der opstå iltmangel på bunden. </a:t>
            </a:r>
          </a:p>
          <a:p>
            <a:r>
              <a:rPr lang="da-DK" sz="1500" dirty="0"/>
              <a:t>Iltindholdet i vandet er en balance mellem fotosyntesen og respiration + tilførsel af O2 fra atmosfæren (Dannelse af O2 og forbrug af O2) </a:t>
            </a:r>
          </a:p>
          <a:p>
            <a:r>
              <a:rPr lang="da-DK" sz="1500" dirty="0"/>
              <a:t>Derfor ses der døgnsvingninger i iltindhold </a:t>
            </a:r>
          </a:p>
          <a:p>
            <a:pPr lvl="1"/>
            <a:r>
              <a:rPr lang="da-DK" sz="1500" dirty="0"/>
              <a:t>Planter: Fotosyntesen om dagen og respiration om natten</a:t>
            </a:r>
          </a:p>
          <a:p>
            <a:pPr lvl="1"/>
            <a:r>
              <a:rPr lang="da-DK" sz="1500" dirty="0"/>
              <a:t>Dyr: Respiration hele tiden </a:t>
            </a:r>
          </a:p>
          <a:p>
            <a:r>
              <a:rPr lang="da-DK" sz="1500" dirty="0"/>
              <a:t>Hvis mange planter/alger i en å = stor/kritisk respiration om natten. </a:t>
            </a:r>
          </a:p>
          <a:p>
            <a:endParaRPr lang="da-DK" sz="1500" dirty="0"/>
          </a:p>
          <a:p>
            <a:pPr marL="0" indent="0">
              <a:buNone/>
            </a:pPr>
            <a:r>
              <a:rPr lang="da-DK" sz="1500" dirty="0"/>
              <a:t>Eks: Laksefisk: iltindhold må ikke komme under 6 mg/L, for at de kan vokse.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82" y="1485330"/>
            <a:ext cx="4867422" cy="47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74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74682" cy="1143000"/>
          </a:xfrm>
        </p:spPr>
        <p:txBody>
          <a:bodyPr>
            <a:normAutofit/>
          </a:bodyPr>
          <a:lstStyle/>
          <a:p>
            <a:r>
              <a:rPr lang="da-DK" sz="2500" b="1" dirty="0" err="1"/>
              <a:t>Abiotiske</a:t>
            </a:r>
            <a:r>
              <a:rPr lang="da-DK" sz="2500" b="1" dirty="0"/>
              <a:t> faktorer i åen</a:t>
            </a:r>
            <a:br>
              <a:rPr lang="da-DK" sz="2500" b="1" dirty="0"/>
            </a:br>
            <a:r>
              <a:rPr lang="da-DK" sz="2500" b="1" dirty="0"/>
              <a:t>Ilts døgnsvingninger (iltforhold)</a:t>
            </a:r>
          </a:p>
        </p:txBody>
      </p:sp>
      <p:pic>
        <p:nvPicPr>
          <p:cNvPr id="5" name="Billede 4" descr="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84" y="0"/>
            <a:ext cx="4370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2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22664" y="365126"/>
            <a:ext cx="2575932" cy="4586015"/>
          </a:xfrm>
        </p:spPr>
        <p:txBody>
          <a:bodyPr>
            <a:normAutofit/>
          </a:bodyPr>
          <a:lstStyle/>
          <a:p>
            <a:r>
              <a:rPr lang="da-DK" sz="2500" b="1" dirty="0" err="1"/>
              <a:t>Abiotiske</a:t>
            </a:r>
            <a:r>
              <a:rPr lang="da-DK" sz="2500" b="1" dirty="0"/>
              <a:t> faktorer i åen</a:t>
            </a:r>
            <a:br>
              <a:rPr lang="da-DK" sz="2500" b="1" dirty="0"/>
            </a:br>
            <a:r>
              <a:rPr lang="da-DK" sz="2500" b="1" dirty="0"/>
              <a:t>Næringssalte (Primært: Kvælstof/Nitrat og fosfor/fosfat) </a:t>
            </a:r>
            <a:endParaRPr lang="da-DK" sz="2500" dirty="0"/>
          </a:p>
        </p:txBody>
      </p:sp>
      <p:pic>
        <p:nvPicPr>
          <p:cNvPr id="5" name="Billede 4" descr="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95" y="408393"/>
            <a:ext cx="6445405" cy="64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6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</TotalTime>
  <Words>622</Words>
  <Application>Microsoft Office PowerPoint</Application>
  <PresentationFormat>Skærmshow (4:3)</PresentationFormat>
  <Paragraphs>64</Paragraphs>
  <Slides>12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Vandløb </vt:lpstr>
      <vt:lpstr>Vandløb (generelt) </vt:lpstr>
      <vt:lpstr>Vandløb (Naturligt og regulerede)</vt:lpstr>
      <vt:lpstr>PowerPoint-præsentation</vt:lpstr>
      <vt:lpstr>Tåbelige planer    Skjern Å (rettet ud I 1960’erne)   “Genoprettet” I 1990’erne Kostede omkring 300 millioner kr. </vt:lpstr>
      <vt:lpstr>Abiotiske faktorer  </vt:lpstr>
      <vt:lpstr>Abiotiske faktorer i åen Ilts døgnsvingninger (iltforhold)</vt:lpstr>
      <vt:lpstr>Abiotiske faktorer i åen Ilts døgnsvingninger (iltforhold)</vt:lpstr>
      <vt:lpstr>Abiotiske faktorer i åen Næringssalte (Primært: Kvælstof/Nitrat og fosfor/fosfat) </vt:lpstr>
      <vt:lpstr>Eutrofiering </vt:lpstr>
      <vt:lpstr>Liv i Vandløbet</vt:lpstr>
      <vt:lpstr>Nu går der fisk i den! </vt:lpstr>
    </vt:vector>
  </TitlesOfParts>
  <Company>DWL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Vandløb og abiotiske faktorer  + konkurrence (inter- og intraspecifik) og vandkredsløb</dc:title>
  <dc:creator>Dennis W Lauesen</dc:creator>
  <cp:lastModifiedBy>Thøger Dith Dige</cp:lastModifiedBy>
  <cp:revision>97</cp:revision>
  <dcterms:created xsi:type="dcterms:W3CDTF">2017-05-04T11:21:31Z</dcterms:created>
  <dcterms:modified xsi:type="dcterms:W3CDTF">2024-04-30T09:16:58Z</dcterms:modified>
</cp:coreProperties>
</file>