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notesMasterIdLst>
    <p:notesMasterId r:id="rId25"/>
  </p:notesMasterIdLst>
  <p:sldIdLst>
    <p:sldId id="256" r:id="rId5"/>
    <p:sldId id="266" r:id="rId6"/>
    <p:sldId id="257" r:id="rId7"/>
    <p:sldId id="262" r:id="rId8"/>
    <p:sldId id="267" r:id="rId9"/>
    <p:sldId id="259" r:id="rId10"/>
    <p:sldId id="260" r:id="rId11"/>
    <p:sldId id="268" r:id="rId12"/>
    <p:sldId id="261" r:id="rId13"/>
    <p:sldId id="269" r:id="rId14"/>
    <p:sldId id="270" r:id="rId15"/>
    <p:sldId id="258" r:id="rId16"/>
    <p:sldId id="263" r:id="rId17"/>
    <p:sldId id="264" r:id="rId18"/>
    <p:sldId id="271" r:id="rId19"/>
    <p:sldId id="272" r:id="rId20"/>
    <p:sldId id="265" r:id="rId21"/>
    <p:sldId id="273" r:id="rId22"/>
    <p:sldId id="274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3056" autoAdjust="0"/>
  </p:normalViewPr>
  <p:slideViewPr>
    <p:cSldViewPr snapToGrid="0">
      <p:cViewPr>
        <p:scale>
          <a:sx n="51" d="100"/>
          <a:sy n="51" d="100"/>
        </p:scale>
        <p:origin x="12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øger Dith Dige" userId="a0b34298-82cb-4551-9d93-7c11ebc84b40" providerId="ADAL" clId="{A74B451F-4FA1-4583-8FA0-F491A0C7C547}"/>
    <pc:docChg chg="custSel modSld">
      <pc:chgData name="Thøger Dith Dige" userId="a0b34298-82cb-4551-9d93-7c11ebc84b40" providerId="ADAL" clId="{A74B451F-4FA1-4583-8FA0-F491A0C7C547}" dt="2025-03-03T19:26:15.993" v="39" actId="20577"/>
      <pc:docMkLst>
        <pc:docMk/>
      </pc:docMkLst>
      <pc:sldChg chg="modSp mod">
        <pc:chgData name="Thøger Dith Dige" userId="a0b34298-82cb-4551-9d93-7c11ebc84b40" providerId="ADAL" clId="{A74B451F-4FA1-4583-8FA0-F491A0C7C547}" dt="2025-03-03T19:17:40.334" v="33" actId="20577"/>
        <pc:sldMkLst>
          <pc:docMk/>
          <pc:sldMk cId="2982799543" sldId="259"/>
        </pc:sldMkLst>
        <pc:spChg chg="mod">
          <ac:chgData name="Thøger Dith Dige" userId="a0b34298-82cb-4551-9d93-7c11ebc84b40" providerId="ADAL" clId="{A74B451F-4FA1-4583-8FA0-F491A0C7C547}" dt="2025-03-03T19:17:40.334" v="33" actId="20577"/>
          <ac:spMkLst>
            <pc:docMk/>
            <pc:sldMk cId="2982799543" sldId="259"/>
            <ac:spMk id="3" creationId="{A3A474FD-52CA-4045-8AF8-83EFDE2FB7FD}"/>
          </ac:spMkLst>
        </pc:spChg>
      </pc:sldChg>
      <pc:sldChg chg="modSp mod">
        <pc:chgData name="Thøger Dith Dige" userId="a0b34298-82cb-4551-9d93-7c11ebc84b40" providerId="ADAL" clId="{A74B451F-4FA1-4583-8FA0-F491A0C7C547}" dt="2025-03-03T19:26:15.993" v="39" actId="20577"/>
        <pc:sldMkLst>
          <pc:docMk/>
          <pc:sldMk cId="210565838" sldId="260"/>
        </pc:sldMkLst>
        <pc:spChg chg="mod">
          <ac:chgData name="Thøger Dith Dige" userId="a0b34298-82cb-4551-9d93-7c11ebc84b40" providerId="ADAL" clId="{A74B451F-4FA1-4583-8FA0-F491A0C7C547}" dt="2025-03-03T19:26:15.993" v="39" actId="20577"/>
          <ac:spMkLst>
            <pc:docMk/>
            <pc:sldMk cId="210565838" sldId="260"/>
            <ac:spMk id="3" creationId="{480C4125-4C95-4F2C-AEAF-1901E64A41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E1547-EAA9-4D62-8B1E-A12349E18DE9}" type="datetimeFigureOut">
              <a:rPr lang="da-DK" smtClean="0"/>
              <a:t>03-03-2025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A5416-0358-4E62-8FD1-86746CA927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120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Transkription</a:t>
            </a:r>
            <a:r>
              <a:rPr lang="da-DK" dirty="0"/>
              <a:t> vist overordnet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A5416-0358-4E62-8FD1-86746CA9271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197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dirty="0"/>
              <a:t>Startkode</a:t>
            </a:r>
          </a:p>
          <a:p>
            <a:pPr marL="171450" indent="-171450">
              <a:buFontTx/>
              <a:buChar char="-"/>
            </a:pPr>
            <a:r>
              <a:rPr lang="da-DK" dirty="0"/>
              <a:t>UTR = </a:t>
            </a:r>
            <a:r>
              <a:rPr lang="da-DK" dirty="0" err="1"/>
              <a:t>untranslated</a:t>
            </a:r>
            <a:r>
              <a:rPr lang="da-DK" dirty="0"/>
              <a:t> regions. Der er områder før startkode og efter stopkoden der ikke aflæses</a:t>
            </a:r>
          </a:p>
          <a:p>
            <a:pPr marL="171450" indent="-171450">
              <a:buFontTx/>
              <a:buChar char="-"/>
            </a:pPr>
            <a:r>
              <a:rPr lang="da-DK" dirty="0" err="1"/>
              <a:t>Triplet</a:t>
            </a:r>
            <a:r>
              <a:rPr lang="da-DK" dirty="0"/>
              <a:t> = </a:t>
            </a:r>
            <a:r>
              <a:rPr lang="da-DK" dirty="0" err="1"/>
              <a:t>Kodon</a:t>
            </a:r>
            <a:r>
              <a:rPr lang="da-DK" dirty="0"/>
              <a:t> = 1 aminosyre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A5416-0358-4E62-8FD1-86746CA9271D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906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A5416-0358-4E62-8FD1-86746CA9271D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233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Gener kan have samme placering på genomet men på hver sin streng. Det, der for det ene gen </a:t>
            </a:r>
          </a:p>
          <a:p>
            <a:r>
              <a:rPr lang="da-DK" dirty="0"/>
              <a:t>er </a:t>
            </a:r>
            <a:r>
              <a:rPr lang="da-DK" dirty="0" err="1"/>
              <a:t>anti</a:t>
            </a:r>
            <a:r>
              <a:rPr lang="da-DK" dirty="0"/>
              <a:t>-sensestrengen, er altså for det andet gen </a:t>
            </a:r>
          </a:p>
          <a:p>
            <a:r>
              <a:rPr lang="da-DK" dirty="0"/>
              <a:t>sense-strengen. Faktisk ligger generne pakket </a:t>
            </a:r>
          </a:p>
          <a:p>
            <a:r>
              <a:rPr lang="da-DK" dirty="0"/>
              <a:t>ret solidt oveni hinanden på hver sin DNA-streng </a:t>
            </a:r>
          </a:p>
          <a:p>
            <a:r>
              <a:rPr lang="da-DK" dirty="0"/>
              <a:t>mange steder i genomet.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A5416-0358-4E62-8FD1-86746CA9271D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1308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dirty="0"/>
              <a:t>Alle celler indeholder samme DNA, men det betyder ikke de samme gener er aktive i alle typer af celler… (genomet er det samme i alle celler)</a:t>
            </a:r>
          </a:p>
          <a:p>
            <a:pPr marL="171450" indent="-171450">
              <a:buFontTx/>
              <a:buChar char="-"/>
            </a:pPr>
            <a:r>
              <a:rPr lang="da-DK" dirty="0"/>
              <a:t>Insulin skal f.eks. ikke dannes i øjnene… (</a:t>
            </a:r>
            <a:r>
              <a:rPr lang="da-DK" dirty="0" err="1"/>
              <a:t>transkriptomet</a:t>
            </a:r>
            <a:r>
              <a:rPr lang="da-DK" dirty="0"/>
              <a:t> er forskelligt i cellerne, betyder </a:t>
            </a:r>
            <a:r>
              <a:rPr lang="da-DK" dirty="0" err="1"/>
              <a:t>transkriberede</a:t>
            </a:r>
            <a:r>
              <a:rPr lang="da-DK" dirty="0"/>
              <a:t> RNA molekyler på et givent tidspunkt) (</a:t>
            </a:r>
            <a:r>
              <a:rPr lang="da-DK" dirty="0" err="1"/>
              <a:t>proteomet</a:t>
            </a:r>
            <a:r>
              <a:rPr lang="da-DK" dirty="0"/>
              <a:t> variere også fra celle til celle (proteiner i en celle på et givent tidspunkt)</a:t>
            </a:r>
          </a:p>
          <a:p>
            <a:pPr marL="171450" indent="-171450">
              <a:buFontTx/>
              <a:buChar char="-"/>
            </a:pPr>
            <a:r>
              <a:rPr lang="da-DK" dirty="0" err="1"/>
              <a:t>RNAi</a:t>
            </a:r>
            <a:r>
              <a:rPr lang="da-DK" dirty="0"/>
              <a:t> (interfererende RNA molekyle) kan både opregulere og nedregulere gener</a:t>
            </a:r>
          </a:p>
          <a:p>
            <a:pPr marL="171450" indent="-171450">
              <a:buFontTx/>
              <a:buChar char="-"/>
            </a:pPr>
            <a:r>
              <a:rPr lang="da-DK" dirty="0" err="1"/>
              <a:t>RNAi</a:t>
            </a:r>
            <a:r>
              <a:rPr lang="da-DK" dirty="0"/>
              <a:t> dobbeltstrenget RNA (ds RNA på figuren))</a:t>
            </a:r>
          </a:p>
          <a:p>
            <a:pPr marL="171450" indent="-171450">
              <a:buFontTx/>
              <a:buChar char="-"/>
            </a:pPr>
            <a:r>
              <a:rPr lang="da-DK" dirty="0" err="1"/>
              <a:t>Dicer</a:t>
            </a:r>
            <a:r>
              <a:rPr lang="da-DK" dirty="0"/>
              <a:t> enzym klipper </a:t>
            </a:r>
            <a:r>
              <a:rPr lang="da-DK" dirty="0" err="1"/>
              <a:t>RNAi</a:t>
            </a:r>
            <a:r>
              <a:rPr lang="da-DK" dirty="0"/>
              <a:t> i stykker (</a:t>
            </a:r>
            <a:r>
              <a:rPr lang="da-DK" dirty="0" err="1"/>
              <a:t>miRNAi</a:t>
            </a:r>
            <a:r>
              <a:rPr lang="da-DK" dirty="0"/>
              <a:t> mikro interfererende RNA)</a:t>
            </a:r>
          </a:p>
          <a:p>
            <a:pPr marL="171450" indent="-171450">
              <a:buFontTx/>
              <a:buChar char="-"/>
            </a:pPr>
            <a:r>
              <a:rPr lang="da-DK" dirty="0"/>
              <a:t>Binder sig så til </a:t>
            </a:r>
            <a:r>
              <a:rPr lang="da-DK" dirty="0" err="1"/>
              <a:t>proteinkonplekset</a:t>
            </a:r>
            <a:r>
              <a:rPr lang="da-DK" dirty="0"/>
              <a:t> RISC (RNA </a:t>
            </a:r>
            <a:r>
              <a:rPr lang="da-DK" dirty="0" err="1"/>
              <a:t>inducing</a:t>
            </a:r>
            <a:r>
              <a:rPr lang="da-DK" dirty="0"/>
              <a:t> </a:t>
            </a:r>
            <a:r>
              <a:rPr lang="da-DK" dirty="0" err="1"/>
              <a:t>silencing</a:t>
            </a:r>
            <a:r>
              <a:rPr lang="da-DK" dirty="0"/>
              <a:t> </a:t>
            </a:r>
            <a:r>
              <a:rPr lang="da-DK" dirty="0" err="1"/>
              <a:t>complex</a:t>
            </a:r>
            <a:r>
              <a:rPr lang="da-DK" dirty="0"/>
              <a:t>) og her splittet den dobbeltstrengede </a:t>
            </a:r>
            <a:r>
              <a:rPr lang="da-DK" dirty="0" err="1"/>
              <a:t>miRNAi</a:t>
            </a:r>
            <a:r>
              <a:rPr lang="da-DK" dirty="0"/>
              <a:t> til enkeltstrengede</a:t>
            </a:r>
          </a:p>
          <a:p>
            <a:pPr marL="171450" indent="-171450">
              <a:buFontTx/>
              <a:buChar char="-"/>
            </a:pPr>
            <a:r>
              <a:rPr lang="da-DK" dirty="0"/>
              <a:t>Nu leder enkeltstrengede </a:t>
            </a:r>
            <a:r>
              <a:rPr lang="da-DK" dirty="0" err="1"/>
              <a:t>miRNAi</a:t>
            </a:r>
            <a:r>
              <a:rPr lang="da-DK" dirty="0"/>
              <a:t> så efter mRNA molekyler de er komplementære til (findes ofte i UTR området er mRNA der skal nedreguleres)</a:t>
            </a:r>
          </a:p>
          <a:p>
            <a:pPr marL="171450" indent="-171450">
              <a:buFontTx/>
              <a:buChar char="-"/>
            </a:pPr>
            <a:r>
              <a:rPr lang="da-DK" dirty="0"/>
              <a:t>Hvis sådan et RNA findes binder mRNA og </a:t>
            </a:r>
            <a:r>
              <a:rPr lang="da-DK" dirty="0" err="1"/>
              <a:t>miRNAi</a:t>
            </a:r>
            <a:r>
              <a:rPr lang="da-DK" dirty="0"/>
              <a:t> sammen i RISC og translationen hindres</a:t>
            </a:r>
          </a:p>
          <a:p>
            <a:pPr marL="171450" indent="-171450">
              <a:buFontTx/>
              <a:buChar char="-"/>
            </a:pPr>
            <a:r>
              <a:rPr lang="da-DK" dirty="0"/>
              <a:t>Gener kan også nedreguleres vha. </a:t>
            </a:r>
            <a:r>
              <a:rPr lang="da-DK" dirty="0" err="1"/>
              <a:t>methylering</a:t>
            </a:r>
            <a:r>
              <a:rPr lang="da-DK" dirty="0"/>
              <a:t> (-CH</a:t>
            </a:r>
            <a:r>
              <a:rPr lang="da-DK" baseline="-25000" dirty="0"/>
              <a:t>3</a:t>
            </a:r>
            <a:r>
              <a:rPr lang="da-DK" baseline="0" dirty="0"/>
              <a:t>)</a:t>
            </a:r>
            <a:r>
              <a:rPr lang="da-DK" dirty="0"/>
              <a:t> og RITS (RNA-</a:t>
            </a:r>
            <a:r>
              <a:rPr lang="da-DK" dirty="0" err="1"/>
              <a:t>induces</a:t>
            </a:r>
            <a:r>
              <a:rPr lang="da-DK" dirty="0"/>
              <a:t>-</a:t>
            </a:r>
            <a:r>
              <a:rPr lang="da-DK" dirty="0" err="1"/>
              <a:t>transcription-silencing</a:t>
            </a:r>
            <a:r>
              <a:rPr lang="da-DK" dirty="0"/>
              <a:t>) – også i kombination.</a:t>
            </a:r>
          </a:p>
          <a:p>
            <a:pPr marL="171450" indent="-171450">
              <a:buFontTx/>
              <a:buChar char="-"/>
            </a:pPr>
            <a:r>
              <a:rPr lang="da-DK" dirty="0" err="1"/>
              <a:t>Methylering</a:t>
            </a:r>
            <a:r>
              <a:rPr lang="da-DK" dirty="0"/>
              <a:t> pakker DNA tættere om </a:t>
            </a:r>
            <a:r>
              <a:rPr lang="da-DK" dirty="0" err="1"/>
              <a:t>histonerne</a:t>
            </a:r>
            <a:r>
              <a:rPr lang="da-DK" dirty="0"/>
              <a:t> og hindrer fysisk RNA-polymerase at få adgang til genet</a:t>
            </a:r>
          </a:p>
          <a:p>
            <a:pPr marL="171450" indent="-171450">
              <a:buFontTx/>
              <a:buChar char="-"/>
            </a:pPr>
            <a:r>
              <a:rPr lang="da-DK" dirty="0"/>
              <a:t>Kræftceller har mindre </a:t>
            </a:r>
            <a:r>
              <a:rPr lang="da-DK" dirty="0" err="1"/>
              <a:t>methylering</a:t>
            </a:r>
            <a:r>
              <a:rPr lang="da-DK" dirty="0"/>
              <a:t> nogle steder og mere andre steder (fx ved </a:t>
            </a:r>
            <a:r>
              <a:rPr lang="da-DK" dirty="0" err="1"/>
              <a:t>reperationsenzym</a:t>
            </a:r>
            <a:r>
              <a:rPr lang="da-DK" dirty="0"/>
              <a:t>-gener)</a:t>
            </a:r>
          </a:p>
          <a:p>
            <a:pPr marL="171450" indent="-171450">
              <a:buFontTx/>
              <a:buChar char="-"/>
            </a:pPr>
            <a:endParaRPr lang="da-DK" dirty="0"/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A5416-0358-4E62-8FD1-86746CA9271D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7107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dirty="0"/>
              <a:t>Ved opregulering medvirker </a:t>
            </a:r>
            <a:r>
              <a:rPr lang="da-DK" dirty="0" err="1"/>
              <a:t>RNAi</a:t>
            </a:r>
            <a:r>
              <a:rPr lang="da-DK" dirty="0"/>
              <a:t> og RISC også, men funktionen er ukendt</a:t>
            </a:r>
          </a:p>
          <a:p>
            <a:pPr marL="171450" indent="-171450">
              <a:buFontTx/>
              <a:buChar char="-"/>
            </a:pPr>
            <a:r>
              <a:rPr lang="da-DK" dirty="0" err="1"/>
              <a:t>Acetylering</a:t>
            </a:r>
            <a:r>
              <a:rPr lang="da-DK" dirty="0"/>
              <a:t> (CH</a:t>
            </a:r>
            <a:r>
              <a:rPr lang="da-DK" baseline="-25000" dirty="0"/>
              <a:t>3</a:t>
            </a:r>
            <a:r>
              <a:rPr lang="da-DK" baseline="0" dirty="0"/>
              <a:t>CO-)</a:t>
            </a:r>
            <a:r>
              <a:rPr lang="da-DK" dirty="0"/>
              <a:t> fremmer </a:t>
            </a:r>
            <a:r>
              <a:rPr lang="da-DK" dirty="0" err="1"/>
              <a:t>transkription</a:t>
            </a:r>
            <a:r>
              <a:rPr lang="da-DK" dirty="0"/>
              <a:t>, da RNA-polymerase får lettere adgang til genet, fordi DNA pakkes løsere omkring </a:t>
            </a:r>
            <a:r>
              <a:rPr lang="da-DK" dirty="0" err="1"/>
              <a:t>histonerne</a:t>
            </a:r>
            <a:r>
              <a:rPr lang="da-DK" dirty="0"/>
              <a:t> ved </a:t>
            </a:r>
            <a:r>
              <a:rPr lang="da-DK" dirty="0" err="1"/>
              <a:t>acetylering</a:t>
            </a:r>
            <a:r>
              <a:rPr lang="da-DK" dirty="0"/>
              <a:t> af DNA</a:t>
            </a:r>
          </a:p>
          <a:p>
            <a:pPr marL="171450" indent="-171450">
              <a:buFontTx/>
              <a:buChar char="-"/>
            </a:pPr>
            <a:r>
              <a:rPr lang="da-DK" dirty="0"/>
              <a:t>Der findes også en lang række </a:t>
            </a:r>
            <a:r>
              <a:rPr lang="da-DK" dirty="0" err="1"/>
              <a:t>transkriptionsfaktorer</a:t>
            </a:r>
            <a:r>
              <a:rPr lang="da-DK" dirty="0"/>
              <a:t>, som er forskellige typer stoffer, der </a:t>
            </a:r>
            <a:br>
              <a:rPr lang="da-DK" dirty="0"/>
            </a:br>
            <a:r>
              <a:rPr lang="da-DK" dirty="0"/>
              <a:t>kan aktivere gener. Det gør de fx ved at binde sig til </a:t>
            </a:r>
            <a:r>
              <a:rPr lang="da-DK" dirty="0" err="1"/>
              <a:t>promoterområdet</a:t>
            </a:r>
            <a:r>
              <a:rPr lang="da-DK" dirty="0"/>
              <a:t> og derigennem stimulere RNA-polymerasens </a:t>
            </a:r>
            <a:r>
              <a:rPr lang="da-DK" dirty="0" err="1"/>
              <a:t>transkription</a:t>
            </a:r>
            <a:r>
              <a:rPr lang="da-DK" dirty="0"/>
              <a:t> af genet.</a:t>
            </a:r>
          </a:p>
          <a:p>
            <a:pPr marL="171450" indent="-171450">
              <a:buFontTx/>
              <a:buChar char="-"/>
            </a:pPr>
            <a:r>
              <a:rPr lang="da-DK" dirty="0"/>
              <a:t>De kan også binde sig til regulatoriske områder der kan være mange tusind basepar væk fra </a:t>
            </a:r>
            <a:r>
              <a:rPr lang="da-DK" dirty="0" err="1"/>
              <a:t>promotren</a:t>
            </a:r>
            <a:r>
              <a:rPr lang="da-DK" dirty="0"/>
              <a:t> og genet</a:t>
            </a:r>
          </a:p>
          <a:p>
            <a:pPr marL="171450" indent="-171450">
              <a:buFontTx/>
              <a:buChar char="-"/>
            </a:pPr>
            <a:r>
              <a:rPr lang="da-DK" dirty="0"/>
              <a:t>Hormoner kunne være </a:t>
            </a:r>
            <a:r>
              <a:rPr lang="da-DK" dirty="0" err="1"/>
              <a:t>transkriptionsfakter</a:t>
            </a:r>
            <a:r>
              <a:rPr lang="da-DK" dirty="0"/>
              <a:t>. Hvis en celle har en receptor der kan bindes til det hormon, kan dette kompleks aktivere gener bestemte</a:t>
            </a:r>
            <a:br>
              <a:rPr lang="da-DK" dirty="0"/>
            </a:br>
            <a:r>
              <a:rPr lang="da-DK" dirty="0"/>
              <a:t>steder i kroppen. </a:t>
            </a:r>
            <a:r>
              <a:rPr lang="da-DK" dirty="0" err="1"/>
              <a:t>F.eks</a:t>
            </a:r>
            <a:r>
              <a:rPr lang="da-DK" dirty="0"/>
              <a:t> testosteron kunne aktivere produktionen af aktin i muskelceller. Ville ikke give mening hvis testosteron aktiverer</a:t>
            </a:r>
            <a:br>
              <a:rPr lang="da-DK" dirty="0"/>
            </a:br>
            <a:r>
              <a:rPr lang="da-DK" dirty="0"/>
              <a:t>aktindannelse i en hjernecelle</a:t>
            </a:r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A5416-0358-4E62-8FD1-86746CA9271D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134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03F5F-C2FF-4ABD-914A-076A54855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Det centrale dogme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63629AE-DEE2-44EE-B122-784E8613EC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Proteinsyntesen</a:t>
            </a:r>
          </a:p>
        </p:txBody>
      </p:sp>
    </p:spTree>
    <p:extLst>
      <p:ext uri="{BB962C8B-B14F-4D97-AF65-F5344CB8AC3E}">
        <p14:creationId xmlns:p14="http://schemas.microsoft.com/office/powerpoint/2010/main" val="1719679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E50D6AE-714A-4589-B3CA-BB616B755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57" y="681025"/>
            <a:ext cx="4007643" cy="5382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06A4B81-901B-4E0A-AB33-8EF25C781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2" y="532811"/>
            <a:ext cx="3231633" cy="5910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476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3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28301E5-FEBD-4A0D-A88A-409564A43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9" y="1826797"/>
            <a:ext cx="9936142" cy="320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5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3B391-2649-4238-9F2F-48ABB1D95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DNA vs. RNA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DD2A072F-E036-44D1-A3AB-863B608FA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124951"/>
              </p:ext>
            </p:extLst>
          </p:nvPr>
        </p:nvGraphicFramePr>
        <p:xfrm>
          <a:off x="2230438" y="2638425"/>
          <a:ext cx="773112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563">
                  <a:extLst>
                    <a:ext uri="{9D8B030D-6E8A-4147-A177-3AD203B41FA5}">
                      <a16:colId xmlns:a16="http://schemas.microsoft.com/office/drawing/2014/main" val="4207593881"/>
                    </a:ext>
                  </a:extLst>
                </a:gridCol>
                <a:gridCol w="3865563">
                  <a:extLst>
                    <a:ext uri="{9D8B030D-6E8A-4147-A177-3AD203B41FA5}">
                      <a16:colId xmlns:a16="http://schemas.microsoft.com/office/drawing/2014/main" val="405217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754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80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597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07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748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995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3C1BF-7475-4FB1-87B9-B03CDDA0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60F0A6-311F-40DA-8AB5-FA9514F51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B350B15F-7D1C-470E-8080-A6B09813D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089" y="227523"/>
            <a:ext cx="8565822" cy="6402953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241E7C4-002A-48C6-AAC1-FE3BCBBAD8EB}"/>
              </a:ext>
            </a:extLst>
          </p:cNvPr>
          <p:cNvSpPr/>
          <p:nvPr/>
        </p:nvSpPr>
        <p:spPr>
          <a:xfrm>
            <a:off x="7263741" y="3320143"/>
            <a:ext cx="1787236" cy="1004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1358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016AC9-4840-42F3-B4C2-0298CD0F9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65FF8A-8166-4DBE-B090-4645372535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B05846-463B-40C6-AF4F-88A4E728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700">
                <a:solidFill>
                  <a:srgbClr val="FFFFFF"/>
                </a:solidFill>
              </a:rPr>
              <a:t>Translation RNA </a:t>
            </a:r>
            <a:r>
              <a:rPr lang="en-US" sz="700">
                <a:solidFill>
                  <a:srgbClr val="FFFFFF"/>
                </a:solidFill>
                <a:sym typeface="Wingdings" panose="05000000000000000000" pitchFamily="2" charset="2"/>
              </a:rPr>
              <a:t> Protein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4919FF0-A94C-4D60-B2DD-B5E39C6EE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364" y="870043"/>
            <a:ext cx="9176215" cy="511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44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50920F4-CBF8-4CAC-9CBC-263C2A0D8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22" y="255629"/>
            <a:ext cx="11245755" cy="63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E6FA016-5C2D-49F5-935C-1B835E963223}"/>
              </a:ext>
            </a:extLst>
          </p:cNvPr>
          <p:cNvSpPr txBox="1"/>
          <p:nvPr/>
        </p:nvSpPr>
        <p:spPr>
          <a:xfrm>
            <a:off x="601568" y="477065"/>
            <a:ext cx="20352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Den genetiske kode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C2E242CF-4341-4C8C-819C-A66C4EE64FC5}"/>
              </a:ext>
            </a:extLst>
          </p:cNvPr>
          <p:cNvSpPr txBox="1"/>
          <p:nvPr/>
        </p:nvSpPr>
        <p:spPr>
          <a:xfrm>
            <a:off x="601568" y="1079532"/>
            <a:ext cx="427732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Den præcise aminosyre rækkefølge, </a:t>
            </a:r>
          </a:p>
          <a:p>
            <a:r>
              <a:rPr lang="da-DK" dirty="0"/>
              <a:t>som bestemmer hvilket protein der dannes </a:t>
            </a:r>
          </a:p>
          <a:p>
            <a:r>
              <a:rPr lang="da-DK" dirty="0"/>
              <a:t>afhænger af den genetiske kode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F8626D7-80B9-4DF4-8151-6DEF178B1759}"/>
              </a:ext>
            </a:extLst>
          </p:cNvPr>
          <p:cNvSpPr txBox="1"/>
          <p:nvPr/>
        </p:nvSpPr>
        <p:spPr>
          <a:xfrm>
            <a:off x="601568" y="2235997"/>
            <a:ext cx="461151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Man har 3 muligheder når man skal finde </a:t>
            </a:r>
            <a:r>
              <a:rPr lang="da-DK" dirty="0" err="1"/>
              <a:t>amino</a:t>
            </a:r>
            <a:br>
              <a:rPr lang="da-DK" dirty="0"/>
            </a:br>
            <a:r>
              <a:rPr lang="da-DK" dirty="0"/>
              <a:t>syre rækkefølgen ud fra et gen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F38110A-AEB6-4AB9-A291-075FA43AF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464" y="287737"/>
            <a:ext cx="4692004" cy="250691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BEB04DC1-1999-42C1-B4C1-1E4B31B83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361" y="2971284"/>
            <a:ext cx="8320389" cy="37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3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6F0A31-5407-4EFA-9DFA-67E9426829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6C6F0C-0D61-4C9E-A752-2FB8DEEA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Den genetiske kode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F2227A5-ACA9-4C31-8EE8-BE34DB312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595" y="372659"/>
            <a:ext cx="7025883" cy="6112682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1FA46BE-108E-4448-995F-3D51DAE7F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784" y="447662"/>
            <a:ext cx="6887605" cy="597361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C053776-58A9-4081-B8A3-F19F0AE18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785" y="447662"/>
            <a:ext cx="6949694" cy="59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5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DEFA1D3-2D21-418A-A22C-5F09FC759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710" y="1839745"/>
            <a:ext cx="8435278" cy="317851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1F30BE73-56AC-41C9-99A8-9CFC618FD835}"/>
              </a:ext>
            </a:extLst>
          </p:cNvPr>
          <p:cNvSpPr txBox="1"/>
          <p:nvPr/>
        </p:nvSpPr>
        <p:spPr>
          <a:xfrm>
            <a:off x="566383" y="648269"/>
            <a:ext cx="56359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Forskellige gener kan have samme placering på genomet…</a:t>
            </a:r>
          </a:p>
        </p:txBody>
      </p:sp>
    </p:spTree>
    <p:extLst>
      <p:ext uri="{BB962C8B-B14F-4D97-AF65-F5344CB8AC3E}">
        <p14:creationId xmlns:p14="http://schemas.microsoft.com/office/powerpoint/2010/main" val="848686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35AF892B-6617-4A22-9E90-408749EB2A89}"/>
              </a:ext>
            </a:extLst>
          </p:cNvPr>
          <p:cNvSpPr txBox="1"/>
          <p:nvPr/>
        </p:nvSpPr>
        <p:spPr>
          <a:xfrm>
            <a:off x="723900" y="603250"/>
            <a:ext cx="15105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Genregulering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5841E9F-4A2A-44CF-A5B4-3038A2AB7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30" y="1230296"/>
            <a:ext cx="6064270" cy="5150328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DD2FDCA-D341-4453-8237-62504CCA31F4}"/>
              </a:ext>
            </a:extLst>
          </p:cNvPr>
          <p:cNvSpPr txBox="1"/>
          <p:nvPr/>
        </p:nvSpPr>
        <p:spPr>
          <a:xfrm>
            <a:off x="723900" y="1289050"/>
            <a:ext cx="152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Nedregulering</a:t>
            </a:r>
          </a:p>
        </p:txBody>
      </p:sp>
    </p:spTree>
    <p:extLst>
      <p:ext uri="{BB962C8B-B14F-4D97-AF65-F5344CB8AC3E}">
        <p14:creationId xmlns:p14="http://schemas.microsoft.com/office/powerpoint/2010/main" val="373272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81AFF5BB-B8FF-4C7A-9207-1E8F7340E6C7}"/>
              </a:ext>
            </a:extLst>
          </p:cNvPr>
          <p:cNvSpPr txBox="1"/>
          <p:nvPr/>
        </p:nvSpPr>
        <p:spPr>
          <a:xfrm>
            <a:off x="662408" y="867039"/>
            <a:ext cx="19401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Hvad ved vi so far?</a:t>
            </a:r>
          </a:p>
        </p:txBody>
      </p:sp>
      <p:pic>
        <p:nvPicPr>
          <p:cNvPr id="1026" name="Picture 2" descr="Cartoon Disney Goofy Pippo Sticker By Nrggiulia83 - Disney Png Vector Emoji, Hmm Face Emoji - Free Emoji PNG Images - EmojiSky.com">
            <a:extLst>
              <a:ext uri="{FF2B5EF4-FFF2-40B4-BE49-F238E27FC236}">
                <a16:creationId xmlns:a16="http://schemas.microsoft.com/office/drawing/2014/main" id="{8E313CB2-14F5-4058-AD80-722CB7E7B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91" b="90000" l="8222" r="91556">
                        <a14:foregroundMark x1="28889" y1="78068" x2="21000" y2="77045"/>
                        <a14:foregroundMark x1="21333" y1="78068" x2="8444" y2="77500"/>
                        <a14:foregroundMark x1="24000" y1="74773" x2="17556" y2="67727"/>
                        <a14:foregroundMark x1="17556" y1="67727" x2="22444" y2="79318"/>
                        <a14:foregroundMark x1="22444" y1="79318" x2="17556" y2="84773"/>
                        <a14:foregroundMark x1="17556" y1="84773" x2="24444" y2="80682"/>
                        <a14:foregroundMark x1="24444" y1="80682" x2="33222" y2="81932"/>
                        <a14:foregroundMark x1="33222" y1="81932" x2="31556" y2="73068"/>
                        <a14:foregroundMark x1="31556" y1="73068" x2="24333" y2="74773"/>
                        <a14:foregroundMark x1="15778" y1="83523" x2="19222" y2="84318"/>
                        <a14:foregroundMark x1="37111" y1="84318" x2="32000" y2="79659"/>
                        <a14:foregroundMark x1="77000" y1="47841" x2="87778" y2="54545"/>
                        <a14:foregroundMark x1="87778" y1="54545" x2="81000" y2="50795"/>
                        <a14:foregroundMark x1="81000" y1="50795" x2="80000" y2="49318"/>
                        <a14:foregroundMark x1="80000" y1="50455" x2="81000" y2="58750"/>
                        <a14:foregroundMark x1="81000" y1="58750" x2="84333" y2="52727"/>
                        <a14:foregroundMark x1="84111" y1="56818" x2="86667" y2="66705"/>
                        <a14:foregroundMark x1="86667" y1="66705" x2="81778" y2="59091"/>
                        <a14:foregroundMark x1="81778" y1="59091" x2="81111" y2="58409"/>
                        <a14:foregroundMark x1="17333" y1="83182" x2="11111" y2="87045"/>
                        <a14:foregroundMark x1="11111" y1="87045" x2="16556" y2="84545"/>
                        <a14:foregroundMark x1="68778" y1="35114" x2="71111" y2="25795"/>
                        <a14:foregroundMark x1="71111" y1="25795" x2="71333" y2="35909"/>
                        <a14:foregroundMark x1="71333" y1="35909" x2="70889" y2="36705"/>
                        <a14:foregroundMark x1="71222" y1="36477" x2="73111" y2="24205"/>
                        <a14:foregroundMark x1="73111" y1="24205" x2="74444" y2="31136"/>
                        <a14:foregroundMark x1="74444" y1="31136" x2="73111" y2="37386"/>
                        <a14:foregroundMark x1="83556" y1="12273" x2="79111" y2="10909"/>
                        <a14:foregroundMark x1="82778" y1="8295" x2="81778" y2="6591"/>
                        <a14:foregroundMark x1="89556" y1="43750" x2="88444" y2="44205"/>
                        <a14:foregroundMark x1="91556" y1="46705" x2="91333" y2="4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74" y="3563706"/>
            <a:ext cx="3657041" cy="357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A1C8B41-AD5D-4A21-9DAD-6DE8E2EA4E67}"/>
              </a:ext>
            </a:extLst>
          </p:cNvPr>
          <p:cNvSpPr txBox="1"/>
          <p:nvPr/>
        </p:nvSpPr>
        <p:spPr>
          <a:xfrm>
            <a:off x="462785" y="1951672"/>
            <a:ext cx="358579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Opskriften på de dannede proteiner</a:t>
            </a:r>
            <a:br>
              <a:rPr lang="da-DK" dirty="0"/>
            </a:br>
            <a:r>
              <a:rPr lang="da-DK" dirty="0"/>
              <a:t>er gemt i nukleotidsekvenserne i de </a:t>
            </a:r>
            <a:br>
              <a:rPr lang="da-DK" dirty="0"/>
            </a:br>
            <a:r>
              <a:rPr lang="da-DK" dirty="0"/>
              <a:t>proteinkodende gener i cellekernen</a:t>
            </a:r>
          </a:p>
          <a:p>
            <a:endParaRPr lang="da-DK" dirty="0"/>
          </a:p>
          <a:p>
            <a:r>
              <a:rPr lang="da-DK" dirty="0"/>
              <a:t>Dette giver nye spørgsmål….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A9173DE-B25D-4052-BA12-961F5A2C8FFF}"/>
              </a:ext>
            </a:extLst>
          </p:cNvPr>
          <p:cNvSpPr txBox="1"/>
          <p:nvPr/>
        </p:nvSpPr>
        <p:spPr>
          <a:xfrm>
            <a:off x="3870102" y="5138670"/>
            <a:ext cx="435401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- Hvordan transporteres DNA opskriften ud</a:t>
            </a:r>
            <a:br>
              <a:rPr lang="da-DK" dirty="0"/>
            </a:br>
            <a:r>
              <a:rPr lang="da-DK" dirty="0"/>
              <a:t>fra cellekernen til ribosomet i cytoplasmaet?</a:t>
            </a:r>
          </a:p>
          <a:p>
            <a:r>
              <a:rPr lang="da-DK" dirty="0"/>
              <a:t>- Hvordan resultere opskriften i et færdigt</a:t>
            </a:r>
            <a:br>
              <a:rPr lang="da-DK" dirty="0"/>
            </a:br>
            <a:r>
              <a:rPr lang="da-DK" dirty="0"/>
              <a:t>protein?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01009D5-81C4-451A-8B9D-1D0B7767FBC6}"/>
              </a:ext>
            </a:extLst>
          </p:cNvPr>
          <p:cNvSpPr txBox="1"/>
          <p:nvPr/>
        </p:nvSpPr>
        <p:spPr>
          <a:xfrm>
            <a:off x="5153584" y="2336393"/>
            <a:ext cx="6335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Transkription</a:t>
            </a:r>
            <a:r>
              <a:rPr lang="da-DK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og translation</a:t>
            </a:r>
          </a:p>
        </p:txBody>
      </p:sp>
    </p:spTree>
    <p:extLst>
      <p:ext uri="{BB962C8B-B14F-4D97-AF65-F5344CB8AC3E}">
        <p14:creationId xmlns:p14="http://schemas.microsoft.com/office/powerpoint/2010/main" val="187882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35AF892B-6617-4A22-9E90-408749EB2A89}"/>
              </a:ext>
            </a:extLst>
          </p:cNvPr>
          <p:cNvSpPr txBox="1"/>
          <p:nvPr/>
        </p:nvSpPr>
        <p:spPr>
          <a:xfrm>
            <a:off x="723900" y="603250"/>
            <a:ext cx="15105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Genregulering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DD2FDCA-D341-4453-8237-62504CCA31F4}"/>
              </a:ext>
            </a:extLst>
          </p:cNvPr>
          <p:cNvSpPr txBox="1"/>
          <p:nvPr/>
        </p:nvSpPr>
        <p:spPr>
          <a:xfrm>
            <a:off x="723900" y="1289050"/>
            <a:ext cx="135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opregulering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9BB4B83-035E-4D35-9B33-A47F83A8E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150" y="312720"/>
            <a:ext cx="7575570" cy="647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9279462-C377-4545-808A-BE333D100DB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95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B67055-73BA-466D-9A33-0287757061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8415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ladsholder til indhold 3">
            <a:extLst>
              <a:ext uri="{FF2B5EF4-FFF2-40B4-BE49-F238E27FC236}">
                <a16:creationId xmlns:a16="http://schemas.microsoft.com/office/drawing/2014/main" id="{25BD0A0A-01B1-47C4-A93A-323614377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42" y="1289304"/>
            <a:ext cx="5724938" cy="427939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13440" y="964692"/>
            <a:ext cx="3063765" cy="3263206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Processen</a:t>
            </a:r>
            <a:r>
              <a:rPr lang="en-US" dirty="0"/>
              <a:t> der </a:t>
            </a:r>
            <a:r>
              <a:rPr lang="da-DK" dirty="0"/>
              <a:t>forklarer</a:t>
            </a:r>
            <a:r>
              <a:rPr lang="en-US" dirty="0"/>
              <a:t> </a:t>
            </a:r>
            <a:r>
              <a:rPr lang="da-DK" dirty="0"/>
              <a:t>hvordan</a:t>
            </a:r>
            <a:r>
              <a:rPr lang="en-US" dirty="0"/>
              <a:t> </a:t>
            </a:r>
            <a:r>
              <a:rPr lang="da-DK" dirty="0"/>
              <a:t>kroppen</a:t>
            </a:r>
            <a:r>
              <a:rPr lang="en-US" dirty="0"/>
              <a:t> laver protein </a:t>
            </a:r>
            <a:r>
              <a:rPr lang="en-US" dirty="0" err="1"/>
              <a:t>ud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DNA</a:t>
            </a:r>
          </a:p>
          <a:p>
            <a:r>
              <a:rPr lang="en-US" dirty="0" err="1"/>
              <a:t>Foregår</a:t>
            </a:r>
            <a:r>
              <a:rPr lang="en-US" dirty="0"/>
              <a:t> </a:t>
            </a:r>
            <a:r>
              <a:rPr lang="en-US" dirty="0" err="1"/>
              <a:t>altid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samme </a:t>
            </a:r>
            <a:r>
              <a:rPr lang="en-US" dirty="0" err="1"/>
              <a:t>måde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DNA </a:t>
            </a:r>
            <a:r>
              <a:rPr lang="en-US" dirty="0">
                <a:sym typeface="Wingdings" panose="05000000000000000000" pitchFamily="2" charset="2"/>
              </a:rPr>
              <a:t> RNA  Protein</a:t>
            </a:r>
            <a:endParaRPr lang="en-US" dirty="0"/>
          </a:p>
          <a:p>
            <a:r>
              <a:rPr lang="en-US" dirty="0"/>
              <a:t>Ca 20000 </a:t>
            </a:r>
            <a:r>
              <a:rPr lang="en-US" dirty="0" err="1"/>
              <a:t>proteinkodende</a:t>
            </a:r>
            <a:r>
              <a:rPr lang="en-US" dirty="0"/>
              <a:t> </a:t>
            </a:r>
            <a:r>
              <a:rPr lang="en-US" dirty="0" err="1"/>
              <a:t>gener</a:t>
            </a:r>
            <a:r>
              <a:rPr lang="en-US" dirty="0"/>
              <a:t>.</a:t>
            </a:r>
          </a:p>
          <a:p>
            <a:r>
              <a:rPr lang="en-US" dirty="0"/>
              <a:t>2 </a:t>
            </a:r>
            <a:r>
              <a:rPr lang="en-US" dirty="0" err="1"/>
              <a:t>hovedprocessor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Transskription</a:t>
            </a:r>
            <a:br>
              <a:rPr lang="en-US" dirty="0"/>
            </a:br>
            <a:r>
              <a:rPr lang="en-US" dirty="0"/>
              <a:t>Translation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1956A87-2823-4AE0-A14D-AF6947E7D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616" y="4388519"/>
            <a:ext cx="5282205" cy="19779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02B64F9-0CA9-4394-BF84-BE4A72A9BD78}"/>
              </a:ext>
            </a:extLst>
          </p:cNvPr>
          <p:cNvSpPr/>
          <p:nvPr/>
        </p:nvSpPr>
        <p:spPr>
          <a:xfrm>
            <a:off x="2438400" y="3331028"/>
            <a:ext cx="1408079" cy="7988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EC884C6-F0AA-4BBE-94D5-ACD97E674B3D}"/>
              </a:ext>
            </a:extLst>
          </p:cNvPr>
          <p:cNvSpPr/>
          <p:nvPr/>
        </p:nvSpPr>
        <p:spPr>
          <a:xfrm>
            <a:off x="4969858" y="3380014"/>
            <a:ext cx="1328057" cy="7009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80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CA89E-F83D-466F-A119-52762340D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C92768-9347-49F5-88C4-2A2EA5489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1490B903-85BA-459A-9FE9-6A99029BD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139" y="346413"/>
            <a:ext cx="8247721" cy="6165173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145D29C4-55E6-4EBE-9B2F-DDAE89146F45}"/>
              </a:ext>
            </a:extLst>
          </p:cNvPr>
          <p:cNvSpPr/>
          <p:nvPr/>
        </p:nvSpPr>
        <p:spPr>
          <a:xfrm>
            <a:off x="3144982" y="3429000"/>
            <a:ext cx="2355273" cy="8243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723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96A39B5-EDE7-465C-8AEB-B13F1D0F2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733" y="802841"/>
            <a:ext cx="8637530" cy="5252317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2D3B81E3-883B-42E2-A00C-5F25B5805B2A}"/>
              </a:ext>
            </a:extLst>
          </p:cNvPr>
          <p:cNvSpPr txBox="1"/>
          <p:nvPr/>
        </p:nvSpPr>
        <p:spPr>
          <a:xfrm>
            <a:off x="71438" y="874279"/>
            <a:ext cx="26035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Vi skal lige gennemgå</a:t>
            </a:r>
            <a:br>
              <a:rPr lang="da-DK" dirty="0"/>
            </a:br>
            <a:r>
              <a:rPr lang="da-DK" dirty="0" err="1"/>
              <a:t>RNA’s</a:t>
            </a:r>
            <a:r>
              <a:rPr lang="da-DK" dirty="0"/>
              <a:t> opbygning..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Hvad tænker i forskellen</a:t>
            </a:r>
            <a:br>
              <a:rPr lang="da-DK" dirty="0"/>
            </a:br>
            <a:r>
              <a:rPr lang="da-DK" dirty="0"/>
              <a:t>er mellem DNA og RNA?</a:t>
            </a:r>
          </a:p>
        </p:txBody>
      </p:sp>
    </p:spTree>
    <p:extLst>
      <p:ext uri="{BB962C8B-B14F-4D97-AF65-F5344CB8AC3E}">
        <p14:creationId xmlns:p14="http://schemas.microsoft.com/office/powerpoint/2010/main" val="334388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5B487-DC17-4F86-AA5C-062E2697E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Transskription DNA </a:t>
            </a:r>
            <a:r>
              <a:rPr lang="da-DK" dirty="0">
                <a:sym typeface="Wingdings" panose="05000000000000000000" pitchFamily="2" charset="2"/>
              </a:rPr>
              <a:t> RNA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A474FD-52CA-4045-8AF8-83EFDE2FB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11" y="2614895"/>
            <a:ext cx="3847313" cy="31019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2000" b="1" dirty="0"/>
              <a:t>Vigtige ting at huske….</a:t>
            </a:r>
          </a:p>
          <a:p>
            <a:pPr marL="0" indent="0">
              <a:buNone/>
            </a:pPr>
            <a:endParaRPr lang="da-DK" sz="2000" b="1" dirty="0"/>
          </a:p>
          <a:p>
            <a:r>
              <a:rPr lang="da-DK" dirty="0"/>
              <a:t>Hvad sker der i processen?</a:t>
            </a:r>
          </a:p>
          <a:p>
            <a:r>
              <a:rPr lang="da-DK" dirty="0"/>
              <a:t>Hvordan er DNA’s opbygget?</a:t>
            </a:r>
          </a:p>
          <a:p>
            <a:r>
              <a:rPr lang="da-DK" dirty="0"/>
              <a:t>Baseparringsprincippet(?)</a:t>
            </a:r>
          </a:p>
          <a:p>
            <a:r>
              <a:rPr lang="da-DK" dirty="0"/>
              <a:t>Skabelonstreng eller antisense-streng og kodende streng eller sense-streng(?)</a:t>
            </a:r>
          </a:p>
          <a:p>
            <a:pPr marL="0" indent="0">
              <a:buNone/>
            </a:pPr>
            <a:br>
              <a:rPr lang="da-DK" dirty="0"/>
            </a:b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D708725-4DCC-4DEB-B7C6-79BFDC9E9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525" y="2492413"/>
            <a:ext cx="5142499" cy="18731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9A064EC-E427-4514-8CD2-AD311AC0D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820" y="2700480"/>
            <a:ext cx="2554315" cy="14570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FC3395F-12F7-406B-B826-2205F512B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525" y="4767189"/>
            <a:ext cx="5541857" cy="18993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27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C1615-3262-4F23-B8C9-C712BB18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>
            <a:normAutofit/>
          </a:bodyPr>
          <a:lstStyle/>
          <a:p>
            <a:r>
              <a:rPr lang="da-DK" sz="2000" dirty="0"/>
              <a:t>Transskription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0C4125-4C95-4F2C-AEAF-1901E64A4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3865" y="928118"/>
            <a:ext cx="3044952" cy="5001763"/>
          </a:xfrm>
        </p:spPr>
        <p:txBody>
          <a:bodyPr>
            <a:normAutofit/>
          </a:bodyPr>
          <a:lstStyle/>
          <a:p>
            <a:r>
              <a:rPr lang="da-DK" sz="1600" dirty="0"/>
              <a:t>Hvor foregår det henne? Er der noget på figuren der afslører hvor vi er?</a:t>
            </a:r>
          </a:p>
          <a:p>
            <a:r>
              <a:rPr lang="da-DK" sz="1600" dirty="0"/>
              <a:t>Hvad er sense-strengen?</a:t>
            </a:r>
          </a:p>
          <a:p>
            <a:r>
              <a:rPr lang="da-DK" sz="1600" dirty="0"/>
              <a:t>Hvad er antisense strengen?</a:t>
            </a:r>
          </a:p>
          <a:p>
            <a:r>
              <a:rPr lang="da-DK" sz="1600" dirty="0"/>
              <a:t>Hvad er en promotor?</a:t>
            </a:r>
          </a:p>
          <a:p>
            <a:r>
              <a:rPr lang="da-DK" sz="1600" dirty="0"/>
              <a:t>Hvad er RNA-polymerase II</a:t>
            </a:r>
          </a:p>
          <a:p>
            <a:r>
              <a:rPr lang="da-DK" sz="1600" dirty="0"/>
              <a:t>Hvad er en RNA-nukleotid</a:t>
            </a:r>
          </a:p>
          <a:p>
            <a:r>
              <a:rPr lang="da-DK" sz="1600" dirty="0"/>
              <a:t>Hvor kommer energien fra til processen?</a:t>
            </a:r>
          </a:p>
          <a:p>
            <a:r>
              <a:rPr lang="da-DK" sz="1600" dirty="0"/>
              <a:t>Hvad er en terminator (stopsignal?)</a:t>
            </a:r>
          </a:p>
          <a:p>
            <a:r>
              <a:rPr lang="da-DK" sz="1600" dirty="0"/>
              <a:t>Hvad er </a:t>
            </a:r>
            <a:r>
              <a:rPr lang="da-DK" sz="1600" dirty="0" err="1"/>
              <a:t>præmessenger</a:t>
            </a:r>
            <a:r>
              <a:rPr lang="da-DK" sz="1600"/>
              <a:t>-RNA</a:t>
            </a:r>
            <a:r>
              <a:rPr lang="da-DK" sz="1600" dirty="0"/>
              <a:t>?</a:t>
            </a:r>
            <a:br>
              <a:rPr lang="da-DK" sz="1600" dirty="0"/>
            </a:br>
            <a:endParaRPr lang="da-DK" sz="16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AAF4593-6A0A-4299-A8F9-D55EFC1C2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39" y="2843212"/>
            <a:ext cx="8414251" cy="314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041AB2-A9B4-4D3F-B120-38E7860A8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4" y="804334"/>
            <a:ext cx="10583332" cy="5249332"/>
          </a:xfrm>
          <a:prstGeom prst="rect">
            <a:avLst/>
          </a:prstGeom>
          <a:solidFill>
            <a:srgbClr val="FFFFFF"/>
          </a:solidFill>
          <a:ln w="190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A4B1EE2-7BA0-47D7-A3C8-817623057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362" y="1124712"/>
            <a:ext cx="5343275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7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5245537-F30F-4076-ACEB-806FEA4E9AB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5476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3C508BB-209E-4670-BEF2-DDFBFE14DED7}"/>
              </a:ext>
            </a:extLst>
          </p:cNvPr>
          <p:cNvSpPr txBox="1"/>
          <p:nvPr/>
        </p:nvSpPr>
        <p:spPr>
          <a:xfrm>
            <a:off x="207168" y="442913"/>
            <a:ext cx="363227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 err="1"/>
              <a:t>Splicesosomer</a:t>
            </a:r>
            <a:r>
              <a:rPr lang="da-DK" dirty="0"/>
              <a:t>, </a:t>
            </a:r>
            <a:r>
              <a:rPr lang="da-DK" dirty="0" err="1"/>
              <a:t>exons</a:t>
            </a:r>
            <a:r>
              <a:rPr lang="da-DK" dirty="0"/>
              <a:t> og promotorer</a:t>
            </a:r>
          </a:p>
          <a:p>
            <a:r>
              <a:rPr lang="da-DK" dirty="0"/>
              <a:t>s. 894-898</a:t>
            </a:r>
          </a:p>
          <a:p>
            <a:endParaRPr lang="da-DK" dirty="0"/>
          </a:p>
          <a:p>
            <a:r>
              <a:rPr lang="da-DK" dirty="0"/>
              <a:t>Opgave: i skal i 2 mandsgrupper</a:t>
            </a:r>
            <a:br>
              <a:rPr lang="da-DK" dirty="0"/>
            </a:br>
            <a:r>
              <a:rPr lang="da-DK" dirty="0"/>
              <a:t>lave foredrag ud fra de næste</a:t>
            </a:r>
            <a:br>
              <a:rPr lang="da-DK" dirty="0"/>
            </a:br>
            <a:r>
              <a:rPr lang="da-DK" dirty="0"/>
              <a:t>3 slides..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7737E94-CD10-4DCB-ABC5-B08C59368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525" y="1580779"/>
            <a:ext cx="7172343" cy="493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9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5DD0085887CDE498D9A5432E42298B8" ma:contentTypeVersion="9" ma:contentTypeDescription="Opret et nyt dokument." ma:contentTypeScope="" ma:versionID="1757ec537892accf9908cf6ad460b42d">
  <xsd:schema xmlns:xsd="http://www.w3.org/2001/XMLSchema" xmlns:xs="http://www.w3.org/2001/XMLSchema" xmlns:p="http://schemas.microsoft.com/office/2006/metadata/properties" xmlns:ns2="d099eb4a-1b7a-487f-8987-bc58d3eb7457" xmlns:ns3="52507055-e370-4ddf-9ac7-a019298cb66c" targetNamespace="http://schemas.microsoft.com/office/2006/metadata/properties" ma:root="true" ma:fieldsID="2a28b4d2db6927d64d6ba42ea6fb0df5" ns2:_="" ns3:_="">
    <xsd:import namespace="d099eb4a-1b7a-487f-8987-bc58d3eb7457"/>
    <xsd:import namespace="52507055-e370-4ddf-9ac7-a019298cb6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9eb4a-1b7a-487f-8987-bc58d3eb7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07055-e370-4ddf-9ac7-a019298cb66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5CA480-219A-4A8D-9A93-28A0C8C60F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213328-FF9F-4E97-8245-89D061B827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99eb4a-1b7a-487f-8987-bc58d3eb7457"/>
    <ds:schemaRef ds:uri="52507055-e370-4ddf-9ac7-a019298cb6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0D7FE1-48DA-47C8-9F1C-82587436C5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823</TotalTime>
  <Words>733</Words>
  <Application>Microsoft Office PowerPoint</Application>
  <PresentationFormat>Widescreen</PresentationFormat>
  <Paragraphs>85</Paragraphs>
  <Slides>20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Wingdings</vt:lpstr>
      <vt:lpstr>Pakke</vt:lpstr>
      <vt:lpstr>Det centrale dogme</vt:lpstr>
      <vt:lpstr>PowerPoint-præsentation</vt:lpstr>
      <vt:lpstr>PowerPoint-præsentation</vt:lpstr>
      <vt:lpstr>PowerPoint-præsentation</vt:lpstr>
      <vt:lpstr>PowerPoint-præsentation</vt:lpstr>
      <vt:lpstr>Transskription DNA  RNA</vt:lpstr>
      <vt:lpstr>Transskription</vt:lpstr>
      <vt:lpstr>PowerPoint-præsentation</vt:lpstr>
      <vt:lpstr>PowerPoint-præsentation</vt:lpstr>
      <vt:lpstr>PowerPoint-præsentation</vt:lpstr>
      <vt:lpstr>PowerPoint-præsentation</vt:lpstr>
      <vt:lpstr>DNA vs. RNA</vt:lpstr>
      <vt:lpstr>PowerPoint-præsentation</vt:lpstr>
      <vt:lpstr>Translation RNA  Protein</vt:lpstr>
      <vt:lpstr>PowerPoint-præsentation</vt:lpstr>
      <vt:lpstr>PowerPoint-præsentation</vt:lpstr>
      <vt:lpstr>Den genetiske kode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centrale dogme</dc:title>
  <dc:creator>Rasmus Højer Jensen</dc:creator>
  <cp:lastModifiedBy>Thøger Dith Dige</cp:lastModifiedBy>
  <cp:revision>15</cp:revision>
  <dcterms:created xsi:type="dcterms:W3CDTF">2018-02-05T12:15:05Z</dcterms:created>
  <dcterms:modified xsi:type="dcterms:W3CDTF">2025-03-03T19:26:16Z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0x01010085DD0085887CDE498D9A5432E42298B8</vt:lpwstr>
  </property>
</Properties>
</file>