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6" r:id="rId5"/>
    <p:sldId id="257" r:id="rId6"/>
    <p:sldId id="258" r:id="rId7"/>
    <p:sldId id="259" r:id="rId8"/>
    <p:sldId id="260" r:id="rId9"/>
    <p:sldId id="261" r:id="rId10"/>
    <p:sldId id="263" r:id="rId11"/>
    <p:sldId id="264" r:id="rId12"/>
    <p:sldId id="265" r:id="rId13"/>
    <p:sldId id="266" r:id="rId14"/>
    <p:sldId id="267" r:id="rId15"/>
    <p:sldId id="268" r:id="rId16"/>
    <p:sldId id="269" r:id="rId17"/>
    <p:sldId id="270" r:id="rId18"/>
    <p:sldId id="262" r:id="rId19"/>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D140054-C4DB-4B03-8C2B-4FC090EA2360}" v="42" dt="2023-10-25T13:36:42.92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82362" autoAdjust="0"/>
  </p:normalViewPr>
  <p:slideViewPr>
    <p:cSldViewPr snapToGrid="0">
      <p:cViewPr>
        <p:scale>
          <a:sx n="51" d="100"/>
          <a:sy n="51" d="100"/>
        </p:scale>
        <p:origin x="1256"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B0E24A-271F-4DD6-AE68-9067EA878D9B}" type="datetimeFigureOut">
              <a:rPr lang="da-DK" smtClean="0"/>
              <a:t>13-03-2025</a:t>
            </a:fld>
            <a:endParaRPr lang="da-DK"/>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512FCA3-50AB-4517-A267-817EAA12EFFD}" type="slidenum">
              <a:rPr lang="da-DK" smtClean="0"/>
              <a:t>‹nr.›</a:t>
            </a:fld>
            <a:endParaRPr lang="da-DK"/>
          </a:p>
        </p:txBody>
      </p:sp>
    </p:spTree>
    <p:extLst>
      <p:ext uri="{BB962C8B-B14F-4D97-AF65-F5344CB8AC3E}">
        <p14:creationId xmlns:p14="http://schemas.microsoft.com/office/powerpoint/2010/main" val="3327355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Enzymer er katalysatorer, </a:t>
            </a:r>
            <a:r>
              <a:rPr lang="da-DK" dirty="0" err="1"/>
              <a:t>hviletk</a:t>
            </a:r>
            <a:r>
              <a:rPr lang="da-DK" dirty="0"/>
              <a:t> betyder de kan fremme en kemisk proces uden selv at blive forbrugt</a:t>
            </a:r>
          </a:p>
          <a:p>
            <a:pPr marL="171450" indent="-171450">
              <a:buFontTx/>
              <a:buChar char="-"/>
            </a:pPr>
            <a:r>
              <a:rPr lang="da-DK" dirty="0"/>
              <a:t>Sænker Aktiveringsenergien for den reaktion den katalysere</a:t>
            </a:r>
          </a:p>
          <a:p>
            <a:pPr marL="171450" indent="-171450">
              <a:buFontTx/>
              <a:buChar char="-"/>
            </a:pPr>
            <a:r>
              <a:rPr lang="da-DK" dirty="0" err="1"/>
              <a:t>Enymer</a:t>
            </a:r>
            <a:r>
              <a:rPr lang="da-DK" dirty="0"/>
              <a:t> er specifikke, et enzym katalysere en til få processor</a:t>
            </a:r>
          </a:p>
          <a:p>
            <a:pPr marL="171450" indent="-171450">
              <a:buFontTx/>
              <a:buChar char="-"/>
            </a:pPr>
            <a:r>
              <a:rPr lang="da-DK" dirty="0"/>
              <a:t>De har aktivt sted der passer som hånd i handske med et substrat</a:t>
            </a:r>
          </a:p>
          <a:p>
            <a:pPr marL="171450" indent="-171450">
              <a:buFontTx/>
              <a:buChar char="-"/>
            </a:pPr>
            <a:r>
              <a:rPr lang="da-DK" dirty="0" err="1"/>
              <a:t>Coenzymer</a:t>
            </a:r>
            <a:r>
              <a:rPr lang="da-DK" dirty="0"/>
              <a:t> (NADH) </a:t>
            </a:r>
            <a:r>
              <a:rPr lang="da-DK" dirty="0" err="1"/>
              <a:t>cofaktorer</a:t>
            </a:r>
            <a:r>
              <a:rPr lang="da-DK" dirty="0"/>
              <a:t> (</a:t>
            </a:r>
            <a:r>
              <a:rPr lang="da-DK" dirty="0" err="1"/>
              <a:t>Metalion</a:t>
            </a:r>
            <a:r>
              <a:rPr lang="da-DK" dirty="0"/>
              <a:t> </a:t>
            </a:r>
            <a:r>
              <a:rPr lang="da-DK" dirty="0" err="1"/>
              <a:t>fe,sk</a:t>
            </a:r>
            <a:r>
              <a:rPr lang="da-DK" dirty="0"/>
              <a:t>) hjælper mange af enzymerne til at </a:t>
            </a:r>
            <a:r>
              <a:rPr lang="da-DK" dirty="0" err="1"/>
              <a:t>udfære</a:t>
            </a:r>
            <a:r>
              <a:rPr lang="da-DK" dirty="0"/>
              <a:t> deres arbejde</a:t>
            </a:r>
          </a:p>
          <a:p>
            <a:pPr marL="171450" indent="-171450">
              <a:buFontTx/>
              <a:buChar char="-"/>
            </a:pPr>
            <a:r>
              <a:rPr lang="da-DK" dirty="0"/>
              <a:t>Men også klippe ting i stykker (</a:t>
            </a:r>
            <a:r>
              <a:rPr lang="da-DK" dirty="0" err="1"/>
              <a:t>f.eks</a:t>
            </a:r>
            <a:r>
              <a:rPr lang="da-DK" dirty="0"/>
              <a:t> disakkarid til monosakkarid)</a:t>
            </a:r>
          </a:p>
          <a:p>
            <a:pPr marL="171450" indent="-171450">
              <a:buFontTx/>
              <a:buChar char="-"/>
            </a:pPr>
            <a:r>
              <a:rPr lang="da-DK" dirty="0"/>
              <a:t>ES: </a:t>
            </a:r>
            <a:r>
              <a:rPr lang="da-DK" dirty="0" err="1"/>
              <a:t>ensymsubstrat</a:t>
            </a:r>
            <a:r>
              <a:rPr lang="da-DK" dirty="0"/>
              <a:t> kompleks, P: produkt</a:t>
            </a:r>
          </a:p>
          <a:p>
            <a:pPr marL="171450" indent="-171450">
              <a:buFontTx/>
              <a:buChar char="-"/>
            </a:pPr>
            <a:r>
              <a:rPr lang="da-DK" dirty="0"/>
              <a:t>Eks på </a:t>
            </a:r>
            <a:r>
              <a:rPr lang="da-DK" dirty="0" err="1"/>
              <a:t>cofaktor</a:t>
            </a:r>
            <a:r>
              <a:rPr lang="da-DK" dirty="0"/>
              <a:t>, </a:t>
            </a:r>
            <a:r>
              <a:rPr lang="da-DK" dirty="0" err="1"/>
              <a:t>zn</a:t>
            </a:r>
            <a:r>
              <a:rPr lang="da-DK" dirty="0"/>
              <a:t> ion gør det aktive sted positivt så </a:t>
            </a:r>
            <a:r>
              <a:rPr lang="da-DK" dirty="0" err="1"/>
              <a:t>substrattet</a:t>
            </a:r>
            <a:r>
              <a:rPr lang="da-DK" dirty="0"/>
              <a:t> kan binde sig</a:t>
            </a:r>
          </a:p>
        </p:txBody>
      </p:sp>
      <p:sp>
        <p:nvSpPr>
          <p:cNvPr id="4" name="Pladsholder til slidenummer 3"/>
          <p:cNvSpPr>
            <a:spLocks noGrp="1"/>
          </p:cNvSpPr>
          <p:nvPr>
            <p:ph type="sldNum" sz="quarter" idx="5"/>
          </p:nvPr>
        </p:nvSpPr>
        <p:spPr/>
        <p:txBody>
          <a:bodyPr/>
          <a:lstStyle/>
          <a:p>
            <a:fld id="{2512FCA3-50AB-4517-A267-817EAA12EFFD}" type="slidenum">
              <a:rPr lang="da-DK" smtClean="0"/>
              <a:t>2</a:t>
            </a:fld>
            <a:endParaRPr lang="da-DK"/>
          </a:p>
        </p:txBody>
      </p:sp>
    </p:spTree>
    <p:extLst>
      <p:ext uri="{BB962C8B-B14F-4D97-AF65-F5344CB8AC3E}">
        <p14:creationId xmlns:p14="http://schemas.microsoft.com/office/powerpoint/2010/main" val="34974103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Enzymer inddeles i 6 grupper efter type af proces de katalysere</a:t>
            </a:r>
          </a:p>
          <a:p>
            <a:pPr marL="171450" indent="-171450">
              <a:buFontTx/>
              <a:buChar char="-"/>
            </a:pPr>
            <a:r>
              <a:rPr lang="da-DK" dirty="0" err="1"/>
              <a:t>Oxido-reduktase</a:t>
            </a:r>
            <a:r>
              <a:rPr lang="da-DK" dirty="0"/>
              <a:t>: </a:t>
            </a:r>
            <a:r>
              <a:rPr lang="da-DK" dirty="0" err="1"/>
              <a:t>Oxido-reduktaser</a:t>
            </a:r>
            <a:r>
              <a:rPr lang="da-DK" dirty="0"/>
              <a:t> er enzymer, der katalyserer en oxidation (afgivelse af elektroner) eller en </a:t>
            </a:r>
            <a:r>
              <a:rPr lang="da-DK" dirty="0" err="1"/>
              <a:t>re-duktion</a:t>
            </a:r>
            <a:r>
              <a:rPr lang="da-DK" dirty="0"/>
              <a:t> (optagelse af elektroner) af et organisk stof.</a:t>
            </a:r>
          </a:p>
          <a:p>
            <a:pPr marL="171450" indent="-171450">
              <a:buFontTx/>
              <a:buChar char="-"/>
            </a:pPr>
            <a:r>
              <a:rPr lang="da-DK" dirty="0"/>
              <a:t>Transferaser er enzymer, der katalyserer overførslen af en atomgruppe som fx –CH3 (</a:t>
            </a:r>
            <a:r>
              <a:rPr lang="da-DK" dirty="0" err="1"/>
              <a:t>me-tyl</a:t>
            </a:r>
            <a:r>
              <a:rPr lang="da-DK" dirty="0"/>
              <a:t>), -CH3CO- (acetyl), -PO43-  (fosfat) eller –NH2 (</a:t>
            </a:r>
            <a:r>
              <a:rPr lang="da-DK" dirty="0" err="1"/>
              <a:t>amino</a:t>
            </a:r>
            <a:r>
              <a:rPr lang="da-DK" dirty="0"/>
              <a:t>).</a:t>
            </a:r>
          </a:p>
          <a:p>
            <a:pPr marL="171450" indent="-171450">
              <a:buFontTx/>
              <a:buChar char="-"/>
            </a:pPr>
            <a:r>
              <a:rPr lang="da-DK" dirty="0" err="1"/>
              <a:t>Hydrolaser</a:t>
            </a:r>
            <a:r>
              <a:rPr lang="da-DK" dirty="0"/>
              <a:t> er enzymer, der katalyserer spaltningen af kovalente bindinger under optagelse af et vandmolekyle (se figur 16.18). De spalter altså større molekyler til mindre samtidig med, at der optages vand. Dette kaldes også en hydrolyse.</a:t>
            </a:r>
          </a:p>
          <a:p>
            <a:pPr marL="171450" indent="-171450">
              <a:buFontTx/>
              <a:buChar char="-"/>
            </a:pPr>
            <a:r>
              <a:rPr lang="da-DK" dirty="0" err="1"/>
              <a:t>Lyaser</a:t>
            </a:r>
            <a:r>
              <a:rPr lang="da-DK" dirty="0"/>
              <a:t> er enzymer, der katalyserer spaltning eller eventuelt dannelse af kovalente bindinger, som fx C-C-bindinger, C-N-bindinger eller C-O-bindinger</a:t>
            </a:r>
          </a:p>
          <a:p>
            <a:pPr marL="171450" indent="-171450">
              <a:buFontTx/>
              <a:buChar char="-"/>
            </a:pPr>
            <a:r>
              <a:rPr lang="da-DK" dirty="0"/>
              <a:t>Isomeraserne katalyserer interne omdannelser i et molekyle, Som det ses på figuren, hverken fjernes eller tilføjes der atomer. Der sker bare en omlejring inden for molekylet</a:t>
            </a:r>
          </a:p>
          <a:p>
            <a:pPr marL="171450" indent="-171450">
              <a:buFontTx/>
              <a:buChar char="-"/>
            </a:pPr>
            <a:r>
              <a:rPr lang="da-DK" dirty="0" err="1"/>
              <a:t>Ligaser</a:t>
            </a:r>
            <a:r>
              <a:rPr lang="da-DK" dirty="0"/>
              <a:t> kaldes også </a:t>
            </a:r>
            <a:r>
              <a:rPr lang="da-DK" dirty="0" err="1"/>
              <a:t>syntetaser</a:t>
            </a:r>
            <a:r>
              <a:rPr lang="da-DK" dirty="0"/>
              <a:t>, og de katalyserer dannelsen af forskellige typer af kovalente bindinger. Denne proces kræver energi, der ofte kommer fra spaltning af energirige bindinger i ATP. Eks er DNA polymerase</a:t>
            </a:r>
          </a:p>
          <a:p>
            <a:pPr marL="171450" indent="-171450">
              <a:buFontTx/>
              <a:buChar char="-"/>
            </a:pPr>
            <a:endParaRPr lang="da-DK" dirty="0"/>
          </a:p>
          <a:p>
            <a:pPr marL="171450" indent="-171450">
              <a:buFontTx/>
              <a:buChar char="-"/>
            </a:pPr>
            <a:endParaRPr lang="da-DK" dirty="0"/>
          </a:p>
          <a:p>
            <a:pPr marL="171450" indent="-171450">
              <a:buFontTx/>
              <a:buChar char="-"/>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2512FCA3-50AB-4517-A267-817EAA12EFFD}" type="slidenum">
              <a:rPr lang="da-DK" smtClean="0"/>
              <a:t>13</a:t>
            </a:fld>
            <a:endParaRPr lang="da-DK"/>
          </a:p>
        </p:txBody>
      </p:sp>
    </p:spTree>
    <p:extLst>
      <p:ext uri="{BB962C8B-B14F-4D97-AF65-F5344CB8AC3E}">
        <p14:creationId xmlns:p14="http://schemas.microsoft.com/office/powerpoint/2010/main" val="28152407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enzymerne har ofte brug for forskellige hjælpere, de såkaldte </a:t>
            </a:r>
            <a:r>
              <a:rPr lang="da-DK" dirty="0" err="1"/>
              <a:t>cofaktorer</a:t>
            </a:r>
            <a:r>
              <a:rPr lang="da-DK" dirty="0"/>
              <a:t> for at kunne udføre deres arbejde. Hvis disse </a:t>
            </a:r>
            <a:r>
              <a:rPr lang="da-DK" dirty="0" err="1"/>
              <a:t>cofaktorer</a:t>
            </a:r>
            <a:r>
              <a:rPr lang="da-DK" dirty="0"/>
              <a:t> er organiske molekyler, der ikke er bundet fast til enzymet, kaldes de </a:t>
            </a:r>
            <a:r>
              <a:rPr lang="da-DK" dirty="0" err="1"/>
              <a:t>coenzymer</a:t>
            </a:r>
            <a:r>
              <a:rPr lang="da-DK" dirty="0"/>
              <a:t>. Mange </a:t>
            </a:r>
            <a:r>
              <a:rPr lang="da-DK" dirty="0" err="1"/>
              <a:t>coenzymer</a:t>
            </a:r>
            <a:r>
              <a:rPr lang="da-DK" dirty="0"/>
              <a:t> opbygges i vores organisme ud fra forskellige vitaminer, som vi indtager med føden. Det er en af grundene til, at det er så vigtigt at indtage tilstrækkelige mængder af vitaminer.</a:t>
            </a:r>
          </a:p>
          <a:p>
            <a:pPr marL="171450" indent="-171450">
              <a:buFontTx/>
              <a:buChar char="-"/>
            </a:pPr>
            <a:r>
              <a:rPr lang="da-DK" dirty="0"/>
              <a:t>1 Det reducerede </a:t>
            </a:r>
            <a:r>
              <a:rPr lang="da-DK" dirty="0" err="1"/>
              <a:t>co</a:t>
            </a:r>
            <a:r>
              <a:rPr lang="da-DK" dirty="0"/>
              <a:t>-enzym afgiver senere sine optagne </a:t>
            </a:r>
            <a:r>
              <a:rPr lang="da-DK" dirty="0" err="1"/>
              <a:t>hydrogener</a:t>
            </a:r>
            <a:r>
              <a:rPr lang="da-DK" dirty="0"/>
              <a:t>(oxideres) til andre molekyler: efterfølgende kan de oxiderede </a:t>
            </a:r>
            <a:r>
              <a:rPr lang="da-DK" dirty="0" err="1"/>
              <a:t>co</a:t>
            </a:r>
            <a:r>
              <a:rPr lang="da-DK" dirty="0"/>
              <a:t>-enzymer nu optage nye </a:t>
            </a:r>
            <a:r>
              <a:rPr lang="da-DK" dirty="0" err="1"/>
              <a:t>hydrogener</a:t>
            </a:r>
            <a:r>
              <a:rPr lang="da-DK" dirty="0"/>
              <a:t> (reducering)</a:t>
            </a:r>
          </a:p>
          <a:p>
            <a:pPr marL="171450" indent="-171450">
              <a:buFontTx/>
              <a:buChar char="-"/>
            </a:pPr>
            <a:r>
              <a:rPr lang="da-DK" dirty="0"/>
              <a:t>2 Denne gruppe </a:t>
            </a:r>
            <a:r>
              <a:rPr lang="da-DK" dirty="0" err="1"/>
              <a:t>coenzymer</a:t>
            </a:r>
            <a:r>
              <a:rPr lang="da-DK" dirty="0"/>
              <a:t> overfører forskellige atomgrupper til andre stoffer, og de er ofte hjælpere for transferaserne. Det kan være </a:t>
            </a:r>
            <a:r>
              <a:rPr lang="da-DK" dirty="0" err="1"/>
              <a:t>ace-tylgrupper</a:t>
            </a:r>
            <a:r>
              <a:rPr lang="da-DK" dirty="0"/>
              <a:t>, der overføres fra </a:t>
            </a:r>
            <a:r>
              <a:rPr lang="da-DK" dirty="0" err="1"/>
              <a:t>coenzym</a:t>
            </a:r>
            <a:r>
              <a:rPr lang="da-DK" dirty="0"/>
              <a:t>-A, som dannes ud fra </a:t>
            </a:r>
            <a:r>
              <a:rPr lang="da-DK" dirty="0" err="1"/>
              <a:t>panthotensyre</a:t>
            </a:r>
            <a:r>
              <a:rPr lang="da-DK" dirty="0"/>
              <a:t> (B3-vitamin). Det er vist på figur 16.23. </a:t>
            </a:r>
          </a:p>
          <a:p>
            <a:pPr marL="171450" indent="-171450">
              <a:buFontTx/>
              <a:buChar char="-"/>
            </a:pPr>
            <a:r>
              <a:rPr lang="da-DK" dirty="0"/>
              <a:t>3 Den sidste gruppe er de elektronoverførende </a:t>
            </a:r>
            <a:r>
              <a:rPr lang="da-DK" dirty="0" err="1"/>
              <a:t>coenzymer</a:t>
            </a:r>
            <a:r>
              <a:rPr lang="da-DK" dirty="0"/>
              <a:t>. Det kan være </a:t>
            </a:r>
            <a:r>
              <a:rPr lang="da-DK" dirty="0" err="1"/>
              <a:t>cytokrom</a:t>
            </a:r>
            <a:r>
              <a:rPr lang="da-DK" dirty="0"/>
              <a:t> C eller </a:t>
            </a:r>
            <a:r>
              <a:rPr lang="da-DK" dirty="0" err="1"/>
              <a:t>coenzym</a:t>
            </a:r>
            <a:r>
              <a:rPr lang="da-DK" dirty="0"/>
              <a:t> Q, som begge indeholder en </a:t>
            </a:r>
            <a:r>
              <a:rPr lang="da-DK" dirty="0" err="1"/>
              <a:t>hæmgruppe</a:t>
            </a:r>
            <a:r>
              <a:rPr lang="da-DK" dirty="0"/>
              <a:t> med en </a:t>
            </a:r>
            <a:r>
              <a:rPr lang="da-DK" dirty="0" err="1"/>
              <a:t>jernion</a:t>
            </a:r>
            <a:r>
              <a:rPr lang="da-DK" dirty="0"/>
              <a:t>, der er i stand til at afgive eller optage elektroner. </a:t>
            </a:r>
            <a:r>
              <a:rPr lang="da-DK" dirty="0" err="1"/>
              <a:t>Jernionen</a:t>
            </a:r>
            <a:r>
              <a:rPr lang="da-DK" dirty="0"/>
              <a:t> skifter her mellem den reducerede form, Fe2+, og den oxiderede form, Fe3+. </a:t>
            </a:r>
            <a:r>
              <a:rPr lang="da-DK" dirty="0" err="1"/>
              <a:t>Coenzymerne</a:t>
            </a:r>
            <a:r>
              <a:rPr lang="da-DK" dirty="0"/>
              <a:t> har stor betydning for elektrontransportkæden, der er sidste del af </a:t>
            </a:r>
            <a:r>
              <a:rPr lang="da-DK" dirty="0" err="1"/>
              <a:t>katabolismen</a:t>
            </a:r>
            <a:endParaRPr lang="da-DK" dirty="0"/>
          </a:p>
        </p:txBody>
      </p:sp>
      <p:sp>
        <p:nvSpPr>
          <p:cNvPr id="4" name="Pladsholder til slidenummer 3"/>
          <p:cNvSpPr>
            <a:spLocks noGrp="1"/>
          </p:cNvSpPr>
          <p:nvPr>
            <p:ph type="sldNum" sz="quarter" idx="5"/>
          </p:nvPr>
        </p:nvSpPr>
        <p:spPr/>
        <p:txBody>
          <a:bodyPr/>
          <a:lstStyle/>
          <a:p>
            <a:fld id="{2512FCA3-50AB-4517-A267-817EAA12EFFD}" type="slidenum">
              <a:rPr lang="da-DK" smtClean="0"/>
              <a:t>14</a:t>
            </a:fld>
            <a:endParaRPr lang="da-DK"/>
          </a:p>
        </p:txBody>
      </p:sp>
    </p:spTree>
    <p:extLst>
      <p:ext uri="{BB962C8B-B14F-4D97-AF65-F5344CB8AC3E}">
        <p14:creationId xmlns:p14="http://schemas.microsoft.com/office/powerpoint/2010/main" val="135726310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Chymosin</a:t>
            </a:r>
            <a:r>
              <a:rPr lang="da-DK" dirty="0"/>
              <a:t>=</a:t>
            </a:r>
            <a:r>
              <a:rPr lang="da-DK" dirty="0" err="1"/>
              <a:t>rennin</a:t>
            </a:r>
            <a:r>
              <a:rPr lang="da-DK" dirty="0"/>
              <a:t>=osteløbe</a:t>
            </a:r>
          </a:p>
          <a:p>
            <a:r>
              <a:rPr lang="da-DK" dirty="0"/>
              <a:t>Får kasein (mælkeprotein – udgør 80% af protein i mælk) til at udfælde ved at </a:t>
            </a:r>
            <a:r>
              <a:rPr lang="da-DK" dirty="0" err="1"/>
              <a:t>chymosin</a:t>
            </a:r>
            <a:r>
              <a:rPr lang="da-DK" dirty="0"/>
              <a:t> fraspalter hydrofile aminosyrer fra kaseinets overflade.</a:t>
            </a:r>
          </a:p>
          <a:p>
            <a:r>
              <a:rPr lang="da-DK" dirty="0"/>
              <a:t>Det sker ved hydrolyse (</a:t>
            </a:r>
            <a:r>
              <a:rPr lang="da-DK" dirty="0" err="1"/>
              <a:t>chymosin</a:t>
            </a:r>
            <a:r>
              <a:rPr lang="da-DK" dirty="0"/>
              <a:t> er altså en </a:t>
            </a:r>
            <a:r>
              <a:rPr lang="da-DK" dirty="0" err="1"/>
              <a:t>hydrolase</a:t>
            </a:r>
            <a:r>
              <a:rPr lang="da-DK" dirty="0"/>
              <a:t>)</a:t>
            </a:r>
          </a:p>
          <a:p>
            <a:r>
              <a:rPr lang="da-DK" dirty="0"/>
              <a:t>Hermed bliver kasein mere hydrofobt og klumper sammen ved hydrofob vekselvirkning mellem kaseinmolekylerne.</a:t>
            </a:r>
          </a:p>
          <a:p>
            <a:r>
              <a:rPr lang="da-DK" dirty="0"/>
              <a:t>Mælken skiller herved i ostemasse (kasein og fedt) og valle (vand og laktose)</a:t>
            </a:r>
          </a:p>
          <a:p>
            <a:r>
              <a:rPr lang="da-DK" dirty="0"/>
              <a:t>Der findes mindst 4 forskellige klasser af </a:t>
            </a:r>
            <a:r>
              <a:rPr lang="da-DK" dirty="0" err="1"/>
              <a:t>kaseiner</a:t>
            </a:r>
            <a:endParaRPr lang="da-DK" dirty="0"/>
          </a:p>
        </p:txBody>
      </p:sp>
      <p:sp>
        <p:nvSpPr>
          <p:cNvPr id="4" name="Pladsholder til slidenummer 3"/>
          <p:cNvSpPr>
            <a:spLocks noGrp="1"/>
          </p:cNvSpPr>
          <p:nvPr>
            <p:ph type="sldNum" sz="quarter" idx="5"/>
          </p:nvPr>
        </p:nvSpPr>
        <p:spPr/>
        <p:txBody>
          <a:bodyPr/>
          <a:lstStyle/>
          <a:p>
            <a:fld id="{2512FCA3-50AB-4517-A267-817EAA12EFFD}" type="slidenum">
              <a:rPr lang="da-DK" smtClean="0"/>
              <a:t>15</a:t>
            </a:fld>
            <a:endParaRPr lang="da-DK"/>
          </a:p>
        </p:txBody>
      </p:sp>
    </p:spTree>
    <p:extLst>
      <p:ext uri="{BB962C8B-B14F-4D97-AF65-F5344CB8AC3E}">
        <p14:creationId xmlns:p14="http://schemas.microsoft.com/office/powerpoint/2010/main" val="19246600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Hydrolaser</a:t>
            </a:r>
            <a:endParaRPr lang="da-DK" dirty="0"/>
          </a:p>
        </p:txBody>
      </p:sp>
      <p:sp>
        <p:nvSpPr>
          <p:cNvPr id="4" name="Pladsholder til slidenummer 3"/>
          <p:cNvSpPr>
            <a:spLocks noGrp="1"/>
          </p:cNvSpPr>
          <p:nvPr>
            <p:ph type="sldNum" sz="quarter" idx="5"/>
          </p:nvPr>
        </p:nvSpPr>
        <p:spPr/>
        <p:txBody>
          <a:bodyPr/>
          <a:lstStyle/>
          <a:p>
            <a:fld id="{2512FCA3-50AB-4517-A267-817EAA12EFFD}" type="slidenum">
              <a:rPr lang="da-DK" smtClean="0"/>
              <a:t>3</a:t>
            </a:fld>
            <a:endParaRPr lang="da-DK"/>
          </a:p>
        </p:txBody>
      </p:sp>
    </p:spTree>
    <p:extLst>
      <p:ext uri="{BB962C8B-B14F-4D97-AF65-F5344CB8AC3E}">
        <p14:creationId xmlns:p14="http://schemas.microsoft.com/office/powerpoint/2010/main" val="28730787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-enzym aktivitet, </a:t>
            </a:r>
            <a:r>
              <a:rPr lang="da-DK" dirty="0" err="1"/>
              <a:t>turn</a:t>
            </a:r>
            <a:r>
              <a:rPr lang="da-DK" dirty="0"/>
              <a:t> over </a:t>
            </a:r>
            <a:r>
              <a:rPr lang="da-DK" dirty="0" err="1"/>
              <a:t>number</a:t>
            </a:r>
            <a:r>
              <a:rPr lang="da-DK" dirty="0"/>
              <a:t>: antal molekyler et enzym kan omdanne pr sekund. </a:t>
            </a:r>
            <a:r>
              <a:rPr lang="da-DK" dirty="0" err="1"/>
              <a:t>Kaalase</a:t>
            </a:r>
            <a:r>
              <a:rPr lang="da-DK" dirty="0"/>
              <a:t> kan omdanne brintoverilte til vand med 6 </a:t>
            </a:r>
            <a:r>
              <a:rPr lang="da-DK" dirty="0" err="1"/>
              <a:t>mill</a:t>
            </a:r>
            <a:r>
              <a:rPr lang="da-DK" dirty="0"/>
              <a:t> molekyler pr sekund..</a:t>
            </a:r>
          </a:p>
          <a:p>
            <a:pPr marL="171450" indent="-171450">
              <a:buFontTx/>
              <a:buChar char="-"/>
            </a:pPr>
            <a:r>
              <a:rPr lang="da-DK" dirty="0"/>
              <a:t>For varmt ødelægger enzymets tertiære struktur og den biologiske funktion ophører (enzymets denaturere) </a:t>
            </a:r>
            <a:r>
              <a:rPr lang="da-DK" dirty="0" err="1"/>
              <a:t>ireversibel</a:t>
            </a:r>
            <a:endParaRPr lang="da-DK" dirty="0"/>
          </a:p>
          <a:p>
            <a:pPr marL="171450" indent="-171450">
              <a:buFontTx/>
              <a:buChar char="-"/>
            </a:pPr>
            <a:r>
              <a:rPr lang="da-DK" dirty="0"/>
              <a:t>pH ændring, ændrer aminosyres radikal dels ladning, hvilket betyder bindingssteder vil ændre sig, det ændrer form på enzym og det bliver denatureret, denne ændring via pH er dog reversibel hvis pH bliver normal igen</a:t>
            </a:r>
          </a:p>
          <a:p>
            <a:pPr marL="171450" indent="-171450">
              <a:buFontTx/>
              <a:buChar char="-"/>
            </a:pPr>
            <a:r>
              <a:rPr lang="da-DK" dirty="0"/>
              <a:t>Jo mere substrat, jo højere hastighed. Hastigheden flader ud når alle enzymer er i brug. Hastigheden er derfor også afhængig af enzymkoncentrationen</a:t>
            </a:r>
          </a:p>
          <a:p>
            <a:pPr marL="171450" indent="-171450">
              <a:buFontTx/>
              <a:buChar char="-"/>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2512FCA3-50AB-4517-A267-817EAA12EFFD}" type="slidenum">
              <a:rPr lang="da-DK" smtClean="0"/>
              <a:t>6</a:t>
            </a:fld>
            <a:endParaRPr lang="da-DK"/>
          </a:p>
        </p:txBody>
      </p:sp>
    </p:spTree>
    <p:extLst>
      <p:ext uri="{BB962C8B-B14F-4D97-AF65-F5344CB8AC3E}">
        <p14:creationId xmlns:p14="http://schemas.microsoft.com/office/powerpoint/2010/main" val="990890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t>
            </a:r>
            <a:r>
              <a:rPr lang="da-DK" dirty="0" err="1"/>
              <a:t>Kompetetiv</a:t>
            </a:r>
            <a:r>
              <a:rPr lang="da-DK" dirty="0"/>
              <a:t>. Inhibitor passer i de </a:t>
            </a:r>
            <a:r>
              <a:rPr lang="da-DK" dirty="0" err="1"/>
              <a:t>aktivte</a:t>
            </a:r>
            <a:r>
              <a:rPr lang="da-DK" dirty="0"/>
              <a:t> sted og blokere dette</a:t>
            </a:r>
          </a:p>
          <a:p>
            <a:r>
              <a:rPr lang="da-DK" dirty="0"/>
              <a:t>-Ikke </a:t>
            </a:r>
            <a:r>
              <a:rPr lang="da-DK" dirty="0" err="1"/>
              <a:t>kompetetiv</a:t>
            </a:r>
            <a:r>
              <a:rPr lang="da-DK" dirty="0"/>
              <a:t>, inhibitor binder sig til enzymet efter susbrat har bunder sig</a:t>
            </a:r>
          </a:p>
          <a:p>
            <a:r>
              <a:rPr lang="da-DK" dirty="0"/>
              <a:t>-Tungmetaller ødelægger svovlbroer mellem aminosyre, </a:t>
            </a:r>
            <a:r>
              <a:rPr lang="da-DK" dirty="0" err="1"/>
              <a:t>hvilekt</a:t>
            </a:r>
            <a:r>
              <a:rPr lang="da-DK" dirty="0"/>
              <a:t> ødelægger den </a:t>
            </a:r>
            <a:r>
              <a:rPr lang="da-DK" dirty="0" err="1"/>
              <a:t>tertiere</a:t>
            </a:r>
            <a:r>
              <a:rPr lang="da-DK" dirty="0"/>
              <a:t> struktur</a:t>
            </a:r>
          </a:p>
          <a:p>
            <a:r>
              <a:rPr lang="da-DK" dirty="0"/>
              <a:t>-</a:t>
            </a:r>
            <a:r>
              <a:rPr lang="da-DK" dirty="0" err="1"/>
              <a:t>Modulator</a:t>
            </a:r>
            <a:r>
              <a:rPr lang="da-DK" dirty="0"/>
              <a:t>: Binder sig til enzymet hvorved det aktive sted ændre form. Bruges </a:t>
            </a:r>
            <a:r>
              <a:rPr lang="da-DK" dirty="0" err="1"/>
              <a:t>f.eks</a:t>
            </a:r>
            <a:r>
              <a:rPr lang="da-DK" dirty="0"/>
              <a:t> i </a:t>
            </a:r>
            <a:r>
              <a:rPr lang="da-DK" dirty="0" err="1"/>
              <a:t>katabolismen</a:t>
            </a:r>
            <a:r>
              <a:rPr lang="da-DK" dirty="0"/>
              <a:t>, hvis der </a:t>
            </a:r>
            <a:r>
              <a:rPr lang="da-DK" dirty="0" err="1"/>
              <a:t>f,eks</a:t>
            </a:r>
            <a:r>
              <a:rPr lang="da-DK" dirty="0"/>
              <a:t> er dannet for meget af et produkt (eller mellemprodukt) så fungere produktet som en </a:t>
            </a:r>
            <a:r>
              <a:rPr lang="da-DK" dirty="0" err="1"/>
              <a:t>modulator</a:t>
            </a:r>
            <a:r>
              <a:rPr lang="da-DK" dirty="0"/>
              <a:t> (feed back regulering)</a:t>
            </a:r>
          </a:p>
          <a:p>
            <a:r>
              <a:rPr lang="da-DK" dirty="0"/>
              <a:t>” Det er en form for feed-back-regulering, som </a:t>
            </a:r>
          </a:p>
          <a:p>
            <a:r>
              <a:rPr lang="da-DK" dirty="0"/>
              <a:t>sikrer, at processen stopper, når der er dannet </a:t>
            </a:r>
          </a:p>
          <a:p>
            <a:r>
              <a:rPr lang="da-DK" dirty="0"/>
              <a:t>nok af aminosyren </a:t>
            </a:r>
            <a:r>
              <a:rPr lang="da-DK" dirty="0" err="1"/>
              <a:t>isoleucin</a:t>
            </a:r>
            <a:r>
              <a:rPr lang="da-DK" dirty="0"/>
              <a:t>. ATP, der dannes ved </a:t>
            </a:r>
          </a:p>
          <a:p>
            <a:r>
              <a:rPr lang="da-DK" dirty="0"/>
              <a:t>respirationen, virker på samme måde, hvilket </a:t>
            </a:r>
          </a:p>
          <a:p>
            <a:r>
              <a:rPr lang="da-DK" dirty="0"/>
              <a:t>også er vist på figuren. Højt niveau af ATP hæm-</a:t>
            </a:r>
          </a:p>
          <a:p>
            <a:r>
              <a:rPr lang="da-DK" dirty="0" err="1"/>
              <a:t>mer</a:t>
            </a:r>
            <a:r>
              <a:rPr lang="da-DK" dirty="0"/>
              <a:t> bestemte respiratoriske enzymer, hvorved </a:t>
            </a:r>
          </a:p>
          <a:p>
            <a:r>
              <a:rPr lang="da-DK" dirty="0"/>
              <a:t>der skrues ned for respirationen. Det passer fint </a:t>
            </a:r>
          </a:p>
          <a:p>
            <a:r>
              <a:rPr lang="da-DK" dirty="0"/>
              <a:t>med, at der er meget ATP til stede. Omvendt, når </a:t>
            </a:r>
          </a:p>
          <a:p>
            <a:r>
              <a:rPr lang="da-DK" dirty="0"/>
              <a:t>ATP-mængden er lav. Så skrues der igen op for </a:t>
            </a:r>
          </a:p>
          <a:p>
            <a:r>
              <a:rPr lang="da-DK" dirty="0"/>
              <a:t>respirationen.” </a:t>
            </a:r>
          </a:p>
        </p:txBody>
      </p:sp>
      <p:sp>
        <p:nvSpPr>
          <p:cNvPr id="4" name="Pladsholder til slidenummer 3"/>
          <p:cNvSpPr>
            <a:spLocks noGrp="1"/>
          </p:cNvSpPr>
          <p:nvPr>
            <p:ph type="sldNum" sz="quarter" idx="5"/>
          </p:nvPr>
        </p:nvSpPr>
        <p:spPr/>
        <p:txBody>
          <a:bodyPr/>
          <a:lstStyle/>
          <a:p>
            <a:fld id="{2512FCA3-50AB-4517-A267-817EAA12EFFD}" type="slidenum">
              <a:rPr lang="da-DK" smtClean="0"/>
              <a:t>7</a:t>
            </a:fld>
            <a:endParaRPr lang="da-DK"/>
          </a:p>
        </p:txBody>
      </p:sp>
    </p:spTree>
    <p:extLst>
      <p:ext uri="{BB962C8B-B14F-4D97-AF65-F5344CB8AC3E}">
        <p14:creationId xmlns:p14="http://schemas.microsoft.com/office/powerpoint/2010/main" val="5350463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Enzymer inddeles i 6 grupper efter type af proces de katalysere</a:t>
            </a:r>
          </a:p>
          <a:p>
            <a:pPr marL="171450" indent="-171450">
              <a:buFontTx/>
              <a:buChar char="-"/>
            </a:pPr>
            <a:r>
              <a:rPr lang="da-DK" dirty="0" err="1"/>
              <a:t>Oxido-reduktase</a:t>
            </a:r>
            <a:r>
              <a:rPr lang="da-DK" dirty="0"/>
              <a:t>: </a:t>
            </a:r>
            <a:r>
              <a:rPr lang="da-DK" dirty="0" err="1"/>
              <a:t>Oxido-reduktaser</a:t>
            </a:r>
            <a:r>
              <a:rPr lang="da-DK" dirty="0"/>
              <a:t> er enzymer, der katalyserer en oxidation (afgivelse af elektroner) eller en </a:t>
            </a:r>
            <a:r>
              <a:rPr lang="da-DK" dirty="0" err="1"/>
              <a:t>re-duktion</a:t>
            </a:r>
            <a:r>
              <a:rPr lang="da-DK" dirty="0"/>
              <a:t> (optagelse af elektroner) af et organisk stof.</a:t>
            </a:r>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2512FCA3-50AB-4517-A267-817EAA12EFFD}" type="slidenum">
              <a:rPr lang="da-DK" smtClean="0"/>
              <a:t>8</a:t>
            </a:fld>
            <a:endParaRPr lang="da-DK"/>
          </a:p>
        </p:txBody>
      </p:sp>
    </p:spTree>
    <p:extLst>
      <p:ext uri="{BB962C8B-B14F-4D97-AF65-F5344CB8AC3E}">
        <p14:creationId xmlns:p14="http://schemas.microsoft.com/office/powerpoint/2010/main" val="2215178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Enzymer inddeles i 6 grupper efter type af proces de katalysere</a:t>
            </a:r>
          </a:p>
          <a:p>
            <a:pPr marL="171450" indent="-171450">
              <a:buFontTx/>
              <a:buChar char="-"/>
            </a:pPr>
            <a:r>
              <a:rPr lang="da-DK" dirty="0" err="1"/>
              <a:t>Oxido-reduktase</a:t>
            </a:r>
            <a:r>
              <a:rPr lang="da-DK" dirty="0"/>
              <a:t>: </a:t>
            </a:r>
            <a:r>
              <a:rPr lang="da-DK" dirty="0" err="1"/>
              <a:t>Oxido-reduktaser</a:t>
            </a:r>
            <a:r>
              <a:rPr lang="da-DK" dirty="0"/>
              <a:t> er enzymer, der katalyserer en oxidation (afgivelse af elektroner) eller en </a:t>
            </a:r>
            <a:r>
              <a:rPr lang="da-DK" dirty="0" err="1"/>
              <a:t>re-duktion</a:t>
            </a:r>
            <a:r>
              <a:rPr lang="da-DK" dirty="0"/>
              <a:t> (optagelse af elektroner) af et organisk stof.</a:t>
            </a:r>
          </a:p>
          <a:p>
            <a:pPr marL="171450" indent="-171450">
              <a:buFontTx/>
              <a:buChar char="-"/>
            </a:pPr>
            <a:r>
              <a:rPr lang="da-DK" dirty="0"/>
              <a:t>Transferaser er enzymer, der katalyserer overførslen af en atomgruppe som fx –CH3 (</a:t>
            </a:r>
            <a:r>
              <a:rPr lang="da-DK" dirty="0" err="1"/>
              <a:t>me-tyl</a:t>
            </a:r>
            <a:r>
              <a:rPr lang="da-DK" dirty="0"/>
              <a:t>), -CH3CO- (acetyl), -PO43-  (fosfat) eller –NH2 (</a:t>
            </a:r>
            <a:r>
              <a:rPr lang="da-DK" dirty="0" err="1"/>
              <a:t>amino</a:t>
            </a:r>
            <a:r>
              <a:rPr lang="da-DK" dirty="0"/>
              <a:t>).</a:t>
            </a:r>
          </a:p>
          <a:p>
            <a:pPr marL="171450" indent="-171450">
              <a:buFontTx/>
              <a:buChar char="-"/>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2512FCA3-50AB-4517-A267-817EAA12EFFD}" type="slidenum">
              <a:rPr lang="da-DK" smtClean="0"/>
              <a:t>9</a:t>
            </a:fld>
            <a:endParaRPr lang="da-DK"/>
          </a:p>
        </p:txBody>
      </p:sp>
    </p:spTree>
    <p:extLst>
      <p:ext uri="{BB962C8B-B14F-4D97-AF65-F5344CB8AC3E}">
        <p14:creationId xmlns:p14="http://schemas.microsoft.com/office/powerpoint/2010/main" val="1629828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Enzymer inddeles i 6 grupper efter type af proces de katalysere</a:t>
            </a:r>
          </a:p>
          <a:p>
            <a:pPr marL="171450" indent="-171450">
              <a:buFontTx/>
              <a:buChar char="-"/>
            </a:pPr>
            <a:r>
              <a:rPr lang="da-DK" dirty="0" err="1"/>
              <a:t>Oxido-reduktase</a:t>
            </a:r>
            <a:r>
              <a:rPr lang="da-DK" dirty="0"/>
              <a:t>: </a:t>
            </a:r>
            <a:r>
              <a:rPr lang="da-DK" dirty="0" err="1"/>
              <a:t>Oxido-reduktaser</a:t>
            </a:r>
            <a:r>
              <a:rPr lang="da-DK" dirty="0"/>
              <a:t> er enzymer, der katalyserer en oxidation (afgivelse af elektroner) eller en </a:t>
            </a:r>
            <a:r>
              <a:rPr lang="da-DK" dirty="0" err="1"/>
              <a:t>re-duktion</a:t>
            </a:r>
            <a:r>
              <a:rPr lang="da-DK" dirty="0"/>
              <a:t> (optagelse af elektroner) af et organisk stof.</a:t>
            </a:r>
          </a:p>
          <a:p>
            <a:pPr marL="171450" indent="-171450">
              <a:buFontTx/>
              <a:buChar char="-"/>
            </a:pPr>
            <a:r>
              <a:rPr lang="da-DK" dirty="0"/>
              <a:t>Transferaser er enzymer, der katalyserer overførslen af en atomgruppe som fx –CH3 (</a:t>
            </a:r>
            <a:r>
              <a:rPr lang="da-DK" dirty="0" err="1"/>
              <a:t>me-tyl</a:t>
            </a:r>
            <a:r>
              <a:rPr lang="da-DK" dirty="0"/>
              <a:t>), -CH3CO- (acetyl), -PO43-  (fosfat) eller –NH2 (</a:t>
            </a:r>
            <a:r>
              <a:rPr lang="da-DK" dirty="0" err="1"/>
              <a:t>amino</a:t>
            </a:r>
            <a:r>
              <a:rPr lang="da-DK" dirty="0"/>
              <a:t>).</a:t>
            </a:r>
          </a:p>
          <a:p>
            <a:pPr marL="171450" indent="-171450">
              <a:buFontTx/>
              <a:buChar char="-"/>
            </a:pPr>
            <a:r>
              <a:rPr lang="da-DK" dirty="0" err="1"/>
              <a:t>Hydrolaser</a:t>
            </a:r>
            <a:r>
              <a:rPr lang="da-DK" dirty="0"/>
              <a:t> er enzymer, der katalyserer spaltningen af kovalente bindinger under optagelse af et vandmolekyle (se figur 16.18). De spalter altså større molekyler til mindre samtidig med, at der optages vand. Dette kaldes også en hydrolyse.</a:t>
            </a:r>
          </a:p>
          <a:p>
            <a:pPr marL="171450" indent="-171450">
              <a:buFontTx/>
              <a:buChar char="-"/>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2512FCA3-50AB-4517-A267-817EAA12EFFD}" type="slidenum">
              <a:rPr lang="da-DK" smtClean="0"/>
              <a:t>10</a:t>
            </a:fld>
            <a:endParaRPr lang="da-DK"/>
          </a:p>
        </p:txBody>
      </p:sp>
    </p:spTree>
    <p:extLst>
      <p:ext uri="{BB962C8B-B14F-4D97-AF65-F5344CB8AC3E}">
        <p14:creationId xmlns:p14="http://schemas.microsoft.com/office/powerpoint/2010/main" val="2355353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Enzymer inddeles i 6 grupper efter type af proces de katalysere</a:t>
            </a:r>
          </a:p>
          <a:p>
            <a:pPr marL="171450" indent="-171450">
              <a:buFontTx/>
              <a:buChar char="-"/>
            </a:pPr>
            <a:r>
              <a:rPr lang="da-DK" dirty="0" err="1"/>
              <a:t>Oxido-reduktase</a:t>
            </a:r>
            <a:r>
              <a:rPr lang="da-DK" dirty="0"/>
              <a:t>: </a:t>
            </a:r>
            <a:r>
              <a:rPr lang="da-DK" dirty="0" err="1"/>
              <a:t>Oxido-reduktaser</a:t>
            </a:r>
            <a:r>
              <a:rPr lang="da-DK" dirty="0"/>
              <a:t> er enzymer, der katalyserer en oxidation (afgivelse af elektroner) eller en </a:t>
            </a:r>
            <a:r>
              <a:rPr lang="da-DK" dirty="0" err="1"/>
              <a:t>re-duktion</a:t>
            </a:r>
            <a:r>
              <a:rPr lang="da-DK" dirty="0"/>
              <a:t> (optagelse af elektroner) af et organisk stof.</a:t>
            </a:r>
          </a:p>
          <a:p>
            <a:pPr marL="171450" indent="-171450">
              <a:buFontTx/>
              <a:buChar char="-"/>
            </a:pPr>
            <a:r>
              <a:rPr lang="da-DK" dirty="0"/>
              <a:t>Transferaser er enzymer, der katalyserer overførslen af en atomgruppe som fx –CH3 (</a:t>
            </a:r>
            <a:r>
              <a:rPr lang="da-DK" dirty="0" err="1"/>
              <a:t>me-tyl</a:t>
            </a:r>
            <a:r>
              <a:rPr lang="da-DK" dirty="0"/>
              <a:t>), -CH3CO- (acetyl), -PO43-  (fosfat) eller –NH2 (</a:t>
            </a:r>
            <a:r>
              <a:rPr lang="da-DK" dirty="0" err="1"/>
              <a:t>amino</a:t>
            </a:r>
            <a:r>
              <a:rPr lang="da-DK" dirty="0"/>
              <a:t>).</a:t>
            </a:r>
          </a:p>
          <a:p>
            <a:pPr marL="171450" indent="-171450">
              <a:buFontTx/>
              <a:buChar char="-"/>
            </a:pPr>
            <a:r>
              <a:rPr lang="da-DK" dirty="0" err="1"/>
              <a:t>Hydrolaser</a:t>
            </a:r>
            <a:r>
              <a:rPr lang="da-DK" dirty="0"/>
              <a:t> er enzymer, der katalyserer spaltningen af kovalente bindinger under optagelse af et vandmolekyle (se figur 16.18). De spalter altså større molekyler til mindre samtidig med, at der optages vand. Dette kaldes også en hydrolyse.</a:t>
            </a:r>
          </a:p>
          <a:p>
            <a:pPr marL="171450" indent="-171450">
              <a:buFontTx/>
              <a:buChar char="-"/>
            </a:pPr>
            <a:r>
              <a:rPr lang="da-DK" dirty="0" err="1"/>
              <a:t>Lyaser</a:t>
            </a:r>
            <a:r>
              <a:rPr lang="da-DK" dirty="0"/>
              <a:t> er enzymer, der katalyserer spaltning eller eventuelt dannelse af kovalente bindinger, som fx C-C-bindinger, C-N-bindinger eller C-O-bindinger</a:t>
            </a:r>
          </a:p>
          <a:p>
            <a:pPr marL="171450" indent="-171450">
              <a:buFontTx/>
              <a:buChar char="-"/>
            </a:pPr>
            <a:endParaRPr lang="da-DK" dirty="0"/>
          </a:p>
          <a:p>
            <a:pPr marL="171450" indent="-171450">
              <a:buFontTx/>
              <a:buChar char="-"/>
            </a:pPr>
            <a:endParaRPr lang="da-DK" dirty="0"/>
          </a:p>
          <a:p>
            <a:pPr marL="171450" indent="-171450">
              <a:buFontTx/>
              <a:buChar char="-"/>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2512FCA3-50AB-4517-A267-817EAA12EFFD}" type="slidenum">
              <a:rPr lang="da-DK" smtClean="0"/>
              <a:t>11</a:t>
            </a:fld>
            <a:endParaRPr lang="da-DK"/>
          </a:p>
        </p:txBody>
      </p:sp>
    </p:spTree>
    <p:extLst>
      <p:ext uri="{BB962C8B-B14F-4D97-AF65-F5344CB8AC3E}">
        <p14:creationId xmlns:p14="http://schemas.microsoft.com/office/powerpoint/2010/main" val="137116949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171450" indent="-171450">
              <a:buFontTx/>
              <a:buChar char="-"/>
            </a:pPr>
            <a:r>
              <a:rPr lang="da-DK" dirty="0"/>
              <a:t>Enzymer inddeles i 6 grupper efter type af proces de katalysere</a:t>
            </a:r>
          </a:p>
          <a:p>
            <a:pPr marL="171450" indent="-171450">
              <a:buFontTx/>
              <a:buChar char="-"/>
            </a:pPr>
            <a:r>
              <a:rPr lang="da-DK" dirty="0" err="1"/>
              <a:t>Oxido-reduktase</a:t>
            </a:r>
            <a:r>
              <a:rPr lang="da-DK" dirty="0"/>
              <a:t>: </a:t>
            </a:r>
            <a:r>
              <a:rPr lang="da-DK" dirty="0" err="1"/>
              <a:t>Oxido-reduktaser</a:t>
            </a:r>
            <a:r>
              <a:rPr lang="da-DK" dirty="0"/>
              <a:t> er enzymer, der katalyserer en oxidation (afgivelse af elektroner) eller en </a:t>
            </a:r>
            <a:r>
              <a:rPr lang="da-DK" dirty="0" err="1"/>
              <a:t>re-duktion</a:t>
            </a:r>
            <a:r>
              <a:rPr lang="da-DK" dirty="0"/>
              <a:t> (optagelse af elektroner) af et organisk stof.</a:t>
            </a:r>
          </a:p>
          <a:p>
            <a:pPr marL="171450" indent="-171450">
              <a:buFontTx/>
              <a:buChar char="-"/>
            </a:pPr>
            <a:r>
              <a:rPr lang="da-DK" dirty="0"/>
              <a:t>Transferaser er enzymer, der katalyserer overførslen af en atomgruppe som fx –CH3 (</a:t>
            </a:r>
            <a:r>
              <a:rPr lang="da-DK" dirty="0" err="1"/>
              <a:t>me-tyl</a:t>
            </a:r>
            <a:r>
              <a:rPr lang="da-DK" dirty="0"/>
              <a:t>), -CH3CO- (acetyl), -PO43-  (fosfat) eller –NH2 (</a:t>
            </a:r>
            <a:r>
              <a:rPr lang="da-DK" dirty="0" err="1"/>
              <a:t>amino</a:t>
            </a:r>
            <a:r>
              <a:rPr lang="da-DK" dirty="0"/>
              <a:t>).</a:t>
            </a:r>
          </a:p>
          <a:p>
            <a:pPr marL="171450" indent="-171450">
              <a:buFontTx/>
              <a:buChar char="-"/>
            </a:pPr>
            <a:r>
              <a:rPr lang="da-DK" dirty="0" err="1"/>
              <a:t>Hydrolaser</a:t>
            </a:r>
            <a:r>
              <a:rPr lang="da-DK" dirty="0"/>
              <a:t> er enzymer, der katalyserer spaltningen af kovalente bindinger under optagelse af et vandmolekyle (se figur 16.18). De spalter altså større molekyler til mindre samtidig med, at der optages vand. Dette kaldes også en hydrolyse.</a:t>
            </a:r>
          </a:p>
          <a:p>
            <a:pPr marL="171450" indent="-171450">
              <a:buFontTx/>
              <a:buChar char="-"/>
            </a:pPr>
            <a:r>
              <a:rPr lang="da-DK" dirty="0" err="1"/>
              <a:t>Lyaser</a:t>
            </a:r>
            <a:r>
              <a:rPr lang="da-DK" dirty="0"/>
              <a:t> er enzymer, der katalyserer spaltning eller eventuelt dannelse af kovalente bindinger, som fx C-C-bindinger, C-N-bindinger eller C-O-bindinger</a:t>
            </a:r>
          </a:p>
          <a:p>
            <a:pPr marL="171450" indent="-171450">
              <a:buFontTx/>
              <a:buChar char="-"/>
            </a:pPr>
            <a:r>
              <a:rPr lang="da-DK" dirty="0"/>
              <a:t>Isomeraserne katalyserer interne omdannelser i et molekyle, Som det ses på figuren, hverken fjernes eller tilføjes der atomer. Der sker bare en omlejring inden for molekylet</a:t>
            </a:r>
          </a:p>
          <a:p>
            <a:pPr marL="171450" indent="-171450">
              <a:buFontTx/>
              <a:buChar char="-"/>
            </a:pPr>
            <a:endParaRPr lang="da-DK" dirty="0"/>
          </a:p>
          <a:p>
            <a:pPr marL="171450" indent="-171450">
              <a:buFontTx/>
              <a:buChar char="-"/>
            </a:pPr>
            <a:endParaRPr lang="da-DK" dirty="0"/>
          </a:p>
          <a:p>
            <a:pPr marL="171450" indent="-171450">
              <a:buFontTx/>
              <a:buChar char="-"/>
            </a:pPr>
            <a:endParaRPr lang="da-DK" dirty="0"/>
          </a:p>
          <a:p>
            <a:pPr marL="171450" indent="-171450">
              <a:buFontTx/>
              <a:buChar char="-"/>
            </a:pPr>
            <a:endParaRPr lang="da-DK" dirty="0"/>
          </a:p>
        </p:txBody>
      </p:sp>
      <p:sp>
        <p:nvSpPr>
          <p:cNvPr id="4" name="Pladsholder til slidenummer 3"/>
          <p:cNvSpPr>
            <a:spLocks noGrp="1"/>
          </p:cNvSpPr>
          <p:nvPr>
            <p:ph type="sldNum" sz="quarter" idx="5"/>
          </p:nvPr>
        </p:nvSpPr>
        <p:spPr/>
        <p:txBody>
          <a:bodyPr/>
          <a:lstStyle/>
          <a:p>
            <a:fld id="{2512FCA3-50AB-4517-A267-817EAA12EFFD}" type="slidenum">
              <a:rPr lang="da-DK" smtClean="0"/>
              <a:t>12</a:t>
            </a:fld>
            <a:endParaRPr lang="da-DK"/>
          </a:p>
        </p:txBody>
      </p:sp>
    </p:spTree>
    <p:extLst>
      <p:ext uri="{BB962C8B-B14F-4D97-AF65-F5344CB8AC3E}">
        <p14:creationId xmlns:p14="http://schemas.microsoft.com/office/powerpoint/2010/main" val="3580211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518C594-BADE-4529-8372-122131EC771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03FA8404-FA85-49AE-8344-9603534D983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AFA9C4C2-A456-44FF-A7D2-35D2AD2F941B}"/>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5" name="Pladsholder til sidefod 4">
            <a:extLst>
              <a:ext uri="{FF2B5EF4-FFF2-40B4-BE49-F238E27FC236}">
                <a16:creationId xmlns:a16="http://schemas.microsoft.com/office/drawing/2014/main" id="{A9B9E3E9-490C-4C7C-BF5D-705FFCA6B4C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D70E4F9B-C036-4C8C-BF42-C243A1FDE78F}"/>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40392026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B3BDB11-4EC0-421E-A400-5D4F6459B17F}"/>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67E25D95-6D84-47F4-9C3E-FFFB3F80C12B}"/>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546D1A71-F64B-410A-B6DD-76220CE82EFD}"/>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5" name="Pladsholder til sidefod 4">
            <a:extLst>
              <a:ext uri="{FF2B5EF4-FFF2-40B4-BE49-F238E27FC236}">
                <a16:creationId xmlns:a16="http://schemas.microsoft.com/office/drawing/2014/main" id="{2300ABB3-402F-4BF5-B563-5A4481F690EF}"/>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1324BC9-9D50-43B6-A56F-BACDAAE7B3DE}"/>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390831311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91BE4DD1-93D0-47A6-BD58-04950F690D70}"/>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A1F5FAC2-FDD1-4FEC-9E9E-1929A49A4456}"/>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8427F47-D3F8-4B94-A278-BC614078CD8D}"/>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5" name="Pladsholder til sidefod 4">
            <a:extLst>
              <a:ext uri="{FF2B5EF4-FFF2-40B4-BE49-F238E27FC236}">
                <a16:creationId xmlns:a16="http://schemas.microsoft.com/office/drawing/2014/main" id="{50BEAACA-1D72-4606-9A85-5D46DFAC41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7A84010-B61C-40B7-8E8F-F6920CDF4E86}"/>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1770369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DADCE0-CEF1-4E7C-B491-1A5C4071447B}"/>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8405A120-9C7E-442E-B324-BDE998165C62}"/>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09AA45A4-7341-4BFC-8AE0-3267A443D244}"/>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5" name="Pladsholder til sidefod 4">
            <a:extLst>
              <a:ext uri="{FF2B5EF4-FFF2-40B4-BE49-F238E27FC236}">
                <a16:creationId xmlns:a16="http://schemas.microsoft.com/office/drawing/2014/main" id="{F23CBC91-0F2A-4C4F-8BA1-352BAF6C194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A12913C-9559-4A0E-B49B-25B6EDB31B40}"/>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2348238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07ADE59-00B3-4A6D-9610-13C65F820EC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76BB2D0-BE85-470E-BBD9-66FC7065CFA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4998DFC5-5B37-4091-8372-DAB739ADFC2F}"/>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5" name="Pladsholder til sidefod 4">
            <a:extLst>
              <a:ext uri="{FF2B5EF4-FFF2-40B4-BE49-F238E27FC236}">
                <a16:creationId xmlns:a16="http://schemas.microsoft.com/office/drawing/2014/main" id="{C4608C98-0D80-4586-8096-BC3461C6F3F9}"/>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98A8C8C3-0CC2-4034-9728-BE93B8E42BA8}"/>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19860925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85D4CC5-7D29-4766-A6EB-31CF040EBFE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27077F3-E488-4D51-8256-854C45E07EDD}"/>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7E3B25B3-0DBA-45A5-803A-8F2D679929D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828CB8CB-CA4E-4D1B-8C0E-E3F23F34A883}"/>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6" name="Pladsholder til sidefod 5">
            <a:extLst>
              <a:ext uri="{FF2B5EF4-FFF2-40B4-BE49-F238E27FC236}">
                <a16:creationId xmlns:a16="http://schemas.microsoft.com/office/drawing/2014/main" id="{EC9756DB-DE43-4A30-AB74-36D0A3127EAF}"/>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A7F47EB-32AC-4128-B8B5-A54386582363}"/>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293077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3B72975-B869-4068-9C20-4EA40474D286}"/>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2CFED51C-945C-4726-9378-3B89748D8EB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2B7E20D7-479E-4E0E-B9E0-F7AE0A9AA0A1}"/>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C82384C3-5034-43CF-AEC0-98D55CC60B8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0E23AD87-F2F9-4E4C-A885-236C1657AC20}"/>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0E10211D-52FA-4AA3-B18A-208BC891E25E}"/>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8" name="Pladsholder til sidefod 7">
            <a:extLst>
              <a:ext uri="{FF2B5EF4-FFF2-40B4-BE49-F238E27FC236}">
                <a16:creationId xmlns:a16="http://schemas.microsoft.com/office/drawing/2014/main" id="{A4FFE003-7863-4148-8EC2-A8C8F7A153DF}"/>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B897746A-06B7-452B-B9D3-74FB0DFD0990}"/>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3075732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8DFC9AC-61F7-48AA-8B9D-1BD5720D4FEE}"/>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D1632AAF-C010-4CE2-95DF-BABA6E2512E6}"/>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4" name="Pladsholder til sidefod 3">
            <a:extLst>
              <a:ext uri="{FF2B5EF4-FFF2-40B4-BE49-F238E27FC236}">
                <a16:creationId xmlns:a16="http://schemas.microsoft.com/office/drawing/2014/main" id="{2B3F59CB-E9EC-491B-8E52-2DEEFD640C68}"/>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1525565B-7D65-44DA-8169-70BEF58F5F04}"/>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3722744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66374595-F7FF-4860-AEFE-0B16A74C389D}"/>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3" name="Pladsholder til sidefod 2">
            <a:extLst>
              <a:ext uri="{FF2B5EF4-FFF2-40B4-BE49-F238E27FC236}">
                <a16:creationId xmlns:a16="http://schemas.microsoft.com/office/drawing/2014/main" id="{A1D4385C-3E04-459F-BE62-42FF87412154}"/>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D1B8ADD8-5640-4A2E-96CD-32FCC5574FB7}"/>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30461138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E1F058-E129-4836-A125-7C9A923F1D5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8F8E7BD7-E4A6-4135-BA3A-C3FBBAD08CE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2F262249-F0E6-4B9A-9E7A-C8684ECE22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2FDA600-CBEF-4E72-8E5D-4C114F932FBE}"/>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6" name="Pladsholder til sidefod 5">
            <a:extLst>
              <a:ext uri="{FF2B5EF4-FFF2-40B4-BE49-F238E27FC236}">
                <a16:creationId xmlns:a16="http://schemas.microsoft.com/office/drawing/2014/main" id="{0AC842E4-E135-4723-86D9-A7CD0C007C2B}"/>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56267CC-0632-4770-ADDB-D5B6ABD59F49}"/>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3318706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4B2070-98AC-49DA-A4FD-A6176B0DAB52}"/>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973CEE08-CE91-4A33-9D7F-619142356F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2916B3CA-37CA-42DE-B247-7AC433DC903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B7F118B5-96FD-4D4B-B55B-C1F4790E18C6}"/>
              </a:ext>
            </a:extLst>
          </p:cNvPr>
          <p:cNvSpPr>
            <a:spLocks noGrp="1"/>
          </p:cNvSpPr>
          <p:nvPr>
            <p:ph type="dt" sz="half" idx="10"/>
          </p:nvPr>
        </p:nvSpPr>
        <p:spPr/>
        <p:txBody>
          <a:bodyPr/>
          <a:lstStyle/>
          <a:p>
            <a:fld id="{D800B905-1D9B-4967-8B45-B467468899EF}" type="datetimeFigureOut">
              <a:rPr lang="da-DK" smtClean="0"/>
              <a:t>13-03-2025</a:t>
            </a:fld>
            <a:endParaRPr lang="da-DK"/>
          </a:p>
        </p:txBody>
      </p:sp>
      <p:sp>
        <p:nvSpPr>
          <p:cNvPr id="6" name="Pladsholder til sidefod 5">
            <a:extLst>
              <a:ext uri="{FF2B5EF4-FFF2-40B4-BE49-F238E27FC236}">
                <a16:creationId xmlns:a16="http://schemas.microsoft.com/office/drawing/2014/main" id="{8962C034-0161-46BD-9E07-A6B255983CB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26B4FC15-9062-414B-98D8-35F8F6D66E7E}"/>
              </a:ext>
            </a:extLst>
          </p:cNvPr>
          <p:cNvSpPr>
            <a:spLocks noGrp="1"/>
          </p:cNvSpPr>
          <p:nvPr>
            <p:ph type="sldNum" sz="quarter" idx="12"/>
          </p:nvPr>
        </p:nvSpPr>
        <p:spPr/>
        <p:txBody>
          <a:bodyPr/>
          <a:lstStyle/>
          <a:p>
            <a:fld id="{116AAEBE-32D5-4703-8184-399E31B85E36}" type="slidenum">
              <a:rPr lang="da-DK" smtClean="0"/>
              <a:t>‹nr.›</a:t>
            </a:fld>
            <a:endParaRPr lang="da-DK"/>
          </a:p>
        </p:txBody>
      </p:sp>
    </p:spTree>
    <p:extLst>
      <p:ext uri="{BB962C8B-B14F-4D97-AF65-F5344CB8AC3E}">
        <p14:creationId xmlns:p14="http://schemas.microsoft.com/office/powerpoint/2010/main" val="8949778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4F82D98C-B543-425E-B52F-3BE9227DEE9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9754DFCA-9377-4ACC-BE11-EDAC046F364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CC82821C-CBC2-4C76-966F-F34F4999B2F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800B905-1D9B-4967-8B45-B467468899EF}" type="datetimeFigureOut">
              <a:rPr lang="da-DK" smtClean="0"/>
              <a:t>13-03-2025</a:t>
            </a:fld>
            <a:endParaRPr lang="da-DK"/>
          </a:p>
        </p:txBody>
      </p:sp>
      <p:sp>
        <p:nvSpPr>
          <p:cNvPr id="5" name="Pladsholder til sidefod 4">
            <a:extLst>
              <a:ext uri="{FF2B5EF4-FFF2-40B4-BE49-F238E27FC236}">
                <a16:creationId xmlns:a16="http://schemas.microsoft.com/office/drawing/2014/main" id="{C0ECCAAF-7BCE-45D2-BCA9-07BA8720400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C7584A05-8D4E-4A85-B2C3-BB10B09F8E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6AAEBE-32D5-4703-8184-399E31B85E36}" type="slidenum">
              <a:rPr lang="da-DK" smtClean="0"/>
              <a:t>‹nr.›</a:t>
            </a:fld>
            <a:endParaRPr lang="da-DK"/>
          </a:p>
        </p:txBody>
      </p:sp>
    </p:spTree>
    <p:extLst>
      <p:ext uri="{BB962C8B-B14F-4D97-AF65-F5344CB8AC3E}">
        <p14:creationId xmlns:p14="http://schemas.microsoft.com/office/powerpoint/2010/main" val="17008335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1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9.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3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558F58E-93BA-44A3-BCDA-585AFF2E4F3F}"/>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descr="Et billede, der indeholder plante, himmel&#10;&#10;Beskrivelse, der er oprettet med høj sikkerhed">
            <a:extLst>
              <a:ext uri="{FF2B5EF4-FFF2-40B4-BE49-F238E27FC236}">
                <a16:creationId xmlns:a16="http://schemas.microsoft.com/office/drawing/2014/main" id="{5C619D6F-0613-44C2-8104-3CA9FE529916}"/>
              </a:ext>
            </a:extLst>
          </p:cNvPr>
          <p:cNvPicPr>
            <a:picLocks noChangeAspect="1"/>
          </p:cNvPicPr>
          <p:nvPr/>
        </p:nvPicPr>
        <p:blipFill rotWithShape="1">
          <a:blip r:embed="rId2"/>
          <a:srcRect l="4507" r="5770" b="1"/>
          <a:stretch/>
        </p:blipFill>
        <p:spPr>
          <a:xfrm>
            <a:off x="5913123" y="10"/>
            <a:ext cx="6278877" cy="6857990"/>
          </a:xfrm>
          <a:custGeom>
            <a:avLst/>
            <a:gdLst>
              <a:gd name="connsiteX0" fmla="*/ 45571 w 6278877"/>
              <a:gd name="connsiteY0" fmla="*/ 0 h 6858000"/>
              <a:gd name="connsiteX1" fmla="*/ 6278877 w 6278877"/>
              <a:gd name="connsiteY1" fmla="*/ 0 h 6858000"/>
              <a:gd name="connsiteX2" fmla="*/ 6278877 w 6278877"/>
              <a:gd name="connsiteY2" fmla="*/ 6858000 h 6858000"/>
              <a:gd name="connsiteX3" fmla="*/ 3292307 w 6278877"/>
              <a:gd name="connsiteY3" fmla="*/ 6858000 h 6858000"/>
              <a:gd name="connsiteX4" fmla="*/ 3181525 w 6278877"/>
              <a:gd name="connsiteY4" fmla="*/ 6786980 h 6858000"/>
              <a:gd name="connsiteX5" fmla="*/ 0 w 6278877"/>
              <a:gd name="connsiteY5" fmla="*/ 803252 h 6858000"/>
              <a:gd name="connsiteX6" fmla="*/ 37255 w 6278877"/>
              <a:gd name="connsiteY6" fmla="*/ 6544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278877" h="6858000">
                <a:moveTo>
                  <a:pt x="45571" y="0"/>
                </a:moveTo>
                <a:lnTo>
                  <a:pt x="6278877" y="0"/>
                </a:lnTo>
                <a:lnTo>
                  <a:pt x="6278877" y="6858000"/>
                </a:lnTo>
                <a:lnTo>
                  <a:pt x="3292307" y="6858000"/>
                </a:lnTo>
                <a:lnTo>
                  <a:pt x="3181525" y="6786980"/>
                </a:lnTo>
                <a:cubicBezTo>
                  <a:pt x="1262020" y="5490189"/>
                  <a:pt x="0" y="3294101"/>
                  <a:pt x="0" y="803252"/>
                </a:cubicBezTo>
                <a:cubicBezTo>
                  <a:pt x="0" y="554167"/>
                  <a:pt x="12619" y="308030"/>
                  <a:pt x="37255" y="65445"/>
                </a:cubicBezTo>
                <a:close/>
              </a:path>
            </a:pathLst>
          </a:custGeom>
        </p:spPr>
      </p:pic>
      <p:cxnSp>
        <p:nvCxnSpPr>
          <p:cNvPr id="14" name="Straight Arrow Connector 10">
            <a:extLst>
              <a:ext uri="{FF2B5EF4-FFF2-40B4-BE49-F238E27FC236}">
                <a16:creationId xmlns:a16="http://schemas.microsoft.com/office/drawing/2014/main" id="{BCD0BBC1-A7D4-445D-98AC-95A6A45D8EBB}"/>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55320" y="2316480"/>
            <a:ext cx="4937760" cy="0"/>
          </a:xfrm>
          <a:prstGeom prst="straightConnector1">
            <a:avLst/>
          </a:prstGeom>
          <a:ln w="19050" cap="sq">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AF17B0F9-FD16-4E59-8B78-16170CEEE858}"/>
              </a:ext>
            </a:extLst>
          </p:cNvPr>
          <p:cNvSpPr>
            <a:spLocks noGrp="1"/>
          </p:cNvSpPr>
          <p:nvPr>
            <p:ph type="ctrTitle"/>
          </p:nvPr>
        </p:nvSpPr>
        <p:spPr>
          <a:xfrm>
            <a:off x="655320" y="2631125"/>
            <a:ext cx="4983480" cy="2397443"/>
          </a:xfrm>
        </p:spPr>
        <p:txBody>
          <a:bodyPr anchor="t">
            <a:normAutofit/>
          </a:bodyPr>
          <a:lstStyle/>
          <a:p>
            <a:pPr algn="l"/>
            <a:r>
              <a:rPr lang="da-DK"/>
              <a:t>Enzymer</a:t>
            </a:r>
          </a:p>
        </p:txBody>
      </p:sp>
      <p:sp>
        <p:nvSpPr>
          <p:cNvPr id="3" name="Undertitel 2">
            <a:extLst>
              <a:ext uri="{FF2B5EF4-FFF2-40B4-BE49-F238E27FC236}">
                <a16:creationId xmlns:a16="http://schemas.microsoft.com/office/drawing/2014/main" id="{C4D829EC-D461-4A22-AE41-A2774A91EFFA}"/>
              </a:ext>
            </a:extLst>
          </p:cNvPr>
          <p:cNvSpPr>
            <a:spLocks noGrp="1"/>
          </p:cNvSpPr>
          <p:nvPr>
            <p:ph type="subTitle" idx="1"/>
          </p:nvPr>
        </p:nvSpPr>
        <p:spPr>
          <a:xfrm>
            <a:off x="655320" y="487681"/>
            <a:ext cx="4983480" cy="1499975"/>
          </a:xfrm>
        </p:spPr>
        <p:txBody>
          <a:bodyPr anchor="b">
            <a:normAutofit/>
          </a:bodyPr>
          <a:lstStyle/>
          <a:p>
            <a:pPr algn="l"/>
            <a:endParaRPr lang="da-DK"/>
          </a:p>
        </p:txBody>
      </p:sp>
    </p:spTree>
    <p:extLst>
      <p:ext uri="{BB962C8B-B14F-4D97-AF65-F5344CB8AC3E}">
        <p14:creationId xmlns:p14="http://schemas.microsoft.com/office/powerpoint/2010/main" val="20684983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4F076F0-B3AF-4246-B166-963FAD0A6BC0}"/>
              </a:ext>
            </a:extLst>
          </p:cNvPr>
          <p:cNvSpPr txBox="1"/>
          <p:nvPr/>
        </p:nvSpPr>
        <p:spPr>
          <a:xfrm>
            <a:off x="628261" y="901959"/>
            <a:ext cx="1546770" cy="369332"/>
          </a:xfrm>
          <a:prstGeom prst="rect">
            <a:avLst/>
          </a:prstGeom>
          <a:noFill/>
        </p:spPr>
        <p:txBody>
          <a:bodyPr wrap="none" rtlCol="0">
            <a:spAutoFit/>
          </a:bodyPr>
          <a:lstStyle/>
          <a:p>
            <a:r>
              <a:rPr lang="da-DK" dirty="0"/>
              <a:t>Enzymgrupper</a:t>
            </a:r>
          </a:p>
        </p:txBody>
      </p:sp>
      <p:pic>
        <p:nvPicPr>
          <p:cNvPr id="4" name="Billede 3">
            <a:extLst>
              <a:ext uri="{FF2B5EF4-FFF2-40B4-BE49-F238E27FC236}">
                <a16:creationId xmlns:a16="http://schemas.microsoft.com/office/drawing/2014/main" id="{BBD9AC14-E186-4367-9BDD-B0E24B9D537D}"/>
              </a:ext>
            </a:extLst>
          </p:cNvPr>
          <p:cNvPicPr>
            <a:picLocks noChangeAspect="1"/>
          </p:cNvPicPr>
          <p:nvPr/>
        </p:nvPicPr>
        <p:blipFill>
          <a:blip r:embed="rId3"/>
          <a:stretch>
            <a:fillRect/>
          </a:stretch>
        </p:blipFill>
        <p:spPr>
          <a:xfrm>
            <a:off x="8196816" y="0"/>
            <a:ext cx="3995184" cy="6858000"/>
          </a:xfrm>
          <a:prstGeom prst="rect">
            <a:avLst/>
          </a:prstGeom>
        </p:spPr>
      </p:pic>
      <p:sp>
        <p:nvSpPr>
          <p:cNvPr id="9" name="Ellipse 8">
            <a:extLst>
              <a:ext uri="{FF2B5EF4-FFF2-40B4-BE49-F238E27FC236}">
                <a16:creationId xmlns:a16="http://schemas.microsoft.com/office/drawing/2014/main" id="{9B880F16-EBAD-47CA-A6A1-D07FC338EA83}"/>
              </a:ext>
            </a:extLst>
          </p:cNvPr>
          <p:cNvSpPr/>
          <p:nvPr/>
        </p:nvSpPr>
        <p:spPr>
          <a:xfrm>
            <a:off x="8347786" y="2279865"/>
            <a:ext cx="3427445" cy="1149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3" name="Tekstfelt 2">
            <a:extLst>
              <a:ext uri="{FF2B5EF4-FFF2-40B4-BE49-F238E27FC236}">
                <a16:creationId xmlns:a16="http://schemas.microsoft.com/office/drawing/2014/main" id="{DF06CE70-C3DA-4007-A948-C5E4D924C1AC}"/>
              </a:ext>
            </a:extLst>
          </p:cNvPr>
          <p:cNvSpPr txBox="1"/>
          <p:nvPr/>
        </p:nvSpPr>
        <p:spPr>
          <a:xfrm>
            <a:off x="5442857" y="2669766"/>
            <a:ext cx="2542171" cy="369332"/>
          </a:xfrm>
          <a:prstGeom prst="rect">
            <a:avLst/>
          </a:prstGeom>
          <a:noFill/>
        </p:spPr>
        <p:txBody>
          <a:bodyPr wrap="none" rtlCol="0">
            <a:spAutoFit/>
          </a:bodyPr>
          <a:lstStyle/>
          <a:p>
            <a:r>
              <a:rPr lang="da-DK" dirty="0"/>
              <a:t>Eksempler på slide </a:t>
            </a:r>
            <a:r>
              <a:rPr lang="da-DK" dirty="0" err="1"/>
              <a:t>nr</a:t>
            </a:r>
            <a:r>
              <a:rPr lang="da-DK" dirty="0"/>
              <a:t> 3-5</a:t>
            </a:r>
          </a:p>
        </p:txBody>
      </p:sp>
    </p:spTree>
    <p:extLst>
      <p:ext uri="{BB962C8B-B14F-4D97-AF65-F5344CB8AC3E}">
        <p14:creationId xmlns:p14="http://schemas.microsoft.com/office/powerpoint/2010/main" val="16833300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4F076F0-B3AF-4246-B166-963FAD0A6BC0}"/>
              </a:ext>
            </a:extLst>
          </p:cNvPr>
          <p:cNvSpPr txBox="1"/>
          <p:nvPr/>
        </p:nvSpPr>
        <p:spPr>
          <a:xfrm>
            <a:off x="628261" y="901959"/>
            <a:ext cx="1546770" cy="369332"/>
          </a:xfrm>
          <a:prstGeom prst="rect">
            <a:avLst/>
          </a:prstGeom>
          <a:noFill/>
        </p:spPr>
        <p:txBody>
          <a:bodyPr wrap="none" rtlCol="0">
            <a:spAutoFit/>
          </a:bodyPr>
          <a:lstStyle/>
          <a:p>
            <a:r>
              <a:rPr lang="da-DK" dirty="0"/>
              <a:t>Enzymgrupper</a:t>
            </a:r>
          </a:p>
        </p:txBody>
      </p:sp>
      <p:pic>
        <p:nvPicPr>
          <p:cNvPr id="4" name="Billede 3">
            <a:extLst>
              <a:ext uri="{FF2B5EF4-FFF2-40B4-BE49-F238E27FC236}">
                <a16:creationId xmlns:a16="http://schemas.microsoft.com/office/drawing/2014/main" id="{BBD9AC14-E186-4367-9BDD-B0E24B9D537D}"/>
              </a:ext>
            </a:extLst>
          </p:cNvPr>
          <p:cNvPicPr>
            <a:picLocks noChangeAspect="1"/>
          </p:cNvPicPr>
          <p:nvPr/>
        </p:nvPicPr>
        <p:blipFill>
          <a:blip r:embed="rId3"/>
          <a:stretch>
            <a:fillRect/>
          </a:stretch>
        </p:blipFill>
        <p:spPr>
          <a:xfrm>
            <a:off x="8196816" y="0"/>
            <a:ext cx="3995184" cy="6858000"/>
          </a:xfrm>
          <a:prstGeom prst="rect">
            <a:avLst/>
          </a:prstGeom>
        </p:spPr>
      </p:pic>
      <p:sp>
        <p:nvSpPr>
          <p:cNvPr id="9" name="Ellipse 8">
            <a:extLst>
              <a:ext uri="{FF2B5EF4-FFF2-40B4-BE49-F238E27FC236}">
                <a16:creationId xmlns:a16="http://schemas.microsoft.com/office/drawing/2014/main" id="{9B880F16-EBAD-47CA-A6A1-D07FC338EA83}"/>
              </a:ext>
            </a:extLst>
          </p:cNvPr>
          <p:cNvSpPr/>
          <p:nvPr/>
        </p:nvSpPr>
        <p:spPr>
          <a:xfrm>
            <a:off x="8347786" y="3374657"/>
            <a:ext cx="3427445" cy="1149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687D419A-229B-4295-9799-9F7173F418B5}"/>
              </a:ext>
            </a:extLst>
          </p:cNvPr>
          <p:cNvPicPr>
            <a:picLocks noChangeAspect="1"/>
          </p:cNvPicPr>
          <p:nvPr/>
        </p:nvPicPr>
        <p:blipFill>
          <a:blip r:embed="rId4"/>
          <a:stretch>
            <a:fillRect/>
          </a:stretch>
        </p:blipFill>
        <p:spPr>
          <a:xfrm>
            <a:off x="261012" y="3897556"/>
            <a:ext cx="7935804" cy="2805726"/>
          </a:xfrm>
          <a:prstGeom prst="rect">
            <a:avLst/>
          </a:prstGeom>
        </p:spPr>
      </p:pic>
    </p:spTree>
    <p:extLst>
      <p:ext uri="{BB962C8B-B14F-4D97-AF65-F5344CB8AC3E}">
        <p14:creationId xmlns:p14="http://schemas.microsoft.com/office/powerpoint/2010/main" val="8738522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4F076F0-B3AF-4246-B166-963FAD0A6BC0}"/>
              </a:ext>
            </a:extLst>
          </p:cNvPr>
          <p:cNvSpPr txBox="1"/>
          <p:nvPr/>
        </p:nvSpPr>
        <p:spPr>
          <a:xfrm>
            <a:off x="628261" y="901959"/>
            <a:ext cx="1546770" cy="369332"/>
          </a:xfrm>
          <a:prstGeom prst="rect">
            <a:avLst/>
          </a:prstGeom>
          <a:noFill/>
        </p:spPr>
        <p:txBody>
          <a:bodyPr wrap="none" rtlCol="0">
            <a:spAutoFit/>
          </a:bodyPr>
          <a:lstStyle/>
          <a:p>
            <a:r>
              <a:rPr lang="da-DK" dirty="0"/>
              <a:t>Enzymgrupper</a:t>
            </a:r>
          </a:p>
        </p:txBody>
      </p:sp>
      <p:pic>
        <p:nvPicPr>
          <p:cNvPr id="4" name="Billede 3">
            <a:extLst>
              <a:ext uri="{FF2B5EF4-FFF2-40B4-BE49-F238E27FC236}">
                <a16:creationId xmlns:a16="http://schemas.microsoft.com/office/drawing/2014/main" id="{BBD9AC14-E186-4367-9BDD-B0E24B9D537D}"/>
              </a:ext>
            </a:extLst>
          </p:cNvPr>
          <p:cNvPicPr>
            <a:picLocks noChangeAspect="1"/>
          </p:cNvPicPr>
          <p:nvPr/>
        </p:nvPicPr>
        <p:blipFill>
          <a:blip r:embed="rId3"/>
          <a:stretch>
            <a:fillRect/>
          </a:stretch>
        </p:blipFill>
        <p:spPr>
          <a:xfrm>
            <a:off x="8196816" y="0"/>
            <a:ext cx="3995184" cy="6858000"/>
          </a:xfrm>
          <a:prstGeom prst="rect">
            <a:avLst/>
          </a:prstGeom>
        </p:spPr>
      </p:pic>
      <p:sp>
        <p:nvSpPr>
          <p:cNvPr id="9" name="Ellipse 8">
            <a:extLst>
              <a:ext uri="{FF2B5EF4-FFF2-40B4-BE49-F238E27FC236}">
                <a16:creationId xmlns:a16="http://schemas.microsoft.com/office/drawing/2014/main" id="{9B880F16-EBAD-47CA-A6A1-D07FC338EA83}"/>
              </a:ext>
            </a:extLst>
          </p:cNvPr>
          <p:cNvSpPr/>
          <p:nvPr/>
        </p:nvSpPr>
        <p:spPr>
          <a:xfrm>
            <a:off x="8279362" y="4500551"/>
            <a:ext cx="3427445" cy="1149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DEBC9CFB-2161-4817-87B9-2D13F352504D}"/>
              </a:ext>
            </a:extLst>
          </p:cNvPr>
          <p:cNvPicPr>
            <a:picLocks noChangeAspect="1"/>
          </p:cNvPicPr>
          <p:nvPr/>
        </p:nvPicPr>
        <p:blipFill>
          <a:blip r:embed="rId4"/>
          <a:stretch>
            <a:fillRect/>
          </a:stretch>
        </p:blipFill>
        <p:spPr>
          <a:xfrm>
            <a:off x="3830612" y="2368744"/>
            <a:ext cx="4112956" cy="4263614"/>
          </a:xfrm>
          <a:prstGeom prst="rect">
            <a:avLst/>
          </a:prstGeom>
        </p:spPr>
      </p:pic>
      <p:pic>
        <p:nvPicPr>
          <p:cNvPr id="8" name="Billede 7">
            <a:extLst>
              <a:ext uri="{FF2B5EF4-FFF2-40B4-BE49-F238E27FC236}">
                <a16:creationId xmlns:a16="http://schemas.microsoft.com/office/drawing/2014/main" id="{D321A79A-1037-44E2-9971-745229A1B358}"/>
              </a:ext>
            </a:extLst>
          </p:cNvPr>
          <p:cNvPicPr>
            <a:picLocks noChangeAspect="1"/>
          </p:cNvPicPr>
          <p:nvPr/>
        </p:nvPicPr>
        <p:blipFill>
          <a:blip r:embed="rId5"/>
          <a:stretch>
            <a:fillRect/>
          </a:stretch>
        </p:blipFill>
        <p:spPr>
          <a:xfrm>
            <a:off x="4049681" y="1613416"/>
            <a:ext cx="3817104" cy="755328"/>
          </a:xfrm>
          <a:prstGeom prst="rect">
            <a:avLst/>
          </a:prstGeom>
        </p:spPr>
      </p:pic>
    </p:spTree>
    <p:extLst>
      <p:ext uri="{BB962C8B-B14F-4D97-AF65-F5344CB8AC3E}">
        <p14:creationId xmlns:p14="http://schemas.microsoft.com/office/powerpoint/2010/main" val="26301205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4F076F0-B3AF-4246-B166-963FAD0A6BC0}"/>
              </a:ext>
            </a:extLst>
          </p:cNvPr>
          <p:cNvSpPr txBox="1"/>
          <p:nvPr/>
        </p:nvSpPr>
        <p:spPr>
          <a:xfrm>
            <a:off x="628261" y="901959"/>
            <a:ext cx="1546770" cy="369332"/>
          </a:xfrm>
          <a:prstGeom prst="rect">
            <a:avLst/>
          </a:prstGeom>
          <a:noFill/>
        </p:spPr>
        <p:txBody>
          <a:bodyPr wrap="none" rtlCol="0">
            <a:spAutoFit/>
          </a:bodyPr>
          <a:lstStyle/>
          <a:p>
            <a:r>
              <a:rPr lang="da-DK" dirty="0"/>
              <a:t>Enzymgrupper</a:t>
            </a:r>
          </a:p>
        </p:txBody>
      </p:sp>
      <p:pic>
        <p:nvPicPr>
          <p:cNvPr id="4" name="Billede 3">
            <a:extLst>
              <a:ext uri="{FF2B5EF4-FFF2-40B4-BE49-F238E27FC236}">
                <a16:creationId xmlns:a16="http://schemas.microsoft.com/office/drawing/2014/main" id="{BBD9AC14-E186-4367-9BDD-B0E24B9D537D}"/>
              </a:ext>
            </a:extLst>
          </p:cNvPr>
          <p:cNvPicPr>
            <a:picLocks noChangeAspect="1"/>
          </p:cNvPicPr>
          <p:nvPr/>
        </p:nvPicPr>
        <p:blipFill>
          <a:blip r:embed="rId3"/>
          <a:stretch>
            <a:fillRect/>
          </a:stretch>
        </p:blipFill>
        <p:spPr>
          <a:xfrm>
            <a:off x="8196816" y="0"/>
            <a:ext cx="3995184" cy="6858000"/>
          </a:xfrm>
          <a:prstGeom prst="rect">
            <a:avLst/>
          </a:prstGeom>
        </p:spPr>
      </p:pic>
      <p:sp>
        <p:nvSpPr>
          <p:cNvPr id="9" name="Ellipse 8">
            <a:extLst>
              <a:ext uri="{FF2B5EF4-FFF2-40B4-BE49-F238E27FC236}">
                <a16:creationId xmlns:a16="http://schemas.microsoft.com/office/drawing/2014/main" id="{9B880F16-EBAD-47CA-A6A1-D07FC338EA83}"/>
              </a:ext>
            </a:extLst>
          </p:cNvPr>
          <p:cNvSpPr/>
          <p:nvPr/>
        </p:nvSpPr>
        <p:spPr>
          <a:xfrm>
            <a:off x="8248260" y="5626445"/>
            <a:ext cx="3427445" cy="1149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6" name="Billede 5">
            <a:extLst>
              <a:ext uri="{FF2B5EF4-FFF2-40B4-BE49-F238E27FC236}">
                <a16:creationId xmlns:a16="http://schemas.microsoft.com/office/drawing/2014/main" id="{A44A7058-AF38-4596-82C6-57657D719BB2}"/>
              </a:ext>
            </a:extLst>
          </p:cNvPr>
          <p:cNvPicPr>
            <a:picLocks noChangeAspect="1"/>
          </p:cNvPicPr>
          <p:nvPr/>
        </p:nvPicPr>
        <p:blipFill>
          <a:blip r:embed="rId4"/>
          <a:stretch>
            <a:fillRect/>
          </a:stretch>
        </p:blipFill>
        <p:spPr>
          <a:xfrm>
            <a:off x="3835111" y="1012941"/>
            <a:ext cx="4059395" cy="5499826"/>
          </a:xfrm>
          <a:prstGeom prst="rect">
            <a:avLst/>
          </a:prstGeom>
        </p:spPr>
      </p:pic>
    </p:spTree>
    <p:extLst>
      <p:ext uri="{BB962C8B-B14F-4D97-AF65-F5344CB8AC3E}">
        <p14:creationId xmlns:p14="http://schemas.microsoft.com/office/powerpoint/2010/main" val="329180517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DF411D6A-7CD3-41A0-9391-F6BA76A3DD74}"/>
              </a:ext>
            </a:extLst>
          </p:cNvPr>
          <p:cNvSpPr txBox="1"/>
          <p:nvPr/>
        </p:nvSpPr>
        <p:spPr>
          <a:xfrm>
            <a:off x="678025" y="852196"/>
            <a:ext cx="2540824" cy="1754326"/>
          </a:xfrm>
          <a:prstGeom prst="rect">
            <a:avLst/>
          </a:prstGeom>
          <a:noFill/>
        </p:spPr>
        <p:txBody>
          <a:bodyPr wrap="none" rtlCol="0">
            <a:spAutoFit/>
          </a:bodyPr>
          <a:lstStyle/>
          <a:p>
            <a:r>
              <a:rPr lang="da-DK" dirty="0"/>
              <a:t>Co-enzymer:</a:t>
            </a:r>
          </a:p>
          <a:p>
            <a:r>
              <a:rPr lang="da-DK" dirty="0"/>
              <a:t>3 hovedgrupper</a:t>
            </a:r>
          </a:p>
          <a:p>
            <a:pPr marL="285750" indent="-285750">
              <a:buFont typeface="Arial" panose="020B0604020202020204" pitchFamily="34" charset="0"/>
              <a:buChar char="•"/>
            </a:pPr>
            <a:r>
              <a:rPr lang="da-DK" dirty="0"/>
              <a:t>Hydrogenoverførende</a:t>
            </a:r>
          </a:p>
          <a:p>
            <a:pPr marL="285750" indent="-285750">
              <a:buFont typeface="Arial" panose="020B0604020202020204" pitchFamily="34" charset="0"/>
              <a:buChar char="•"/>
            </a:pPr>
            <a:r>
              <a:rPr lang="da-DK" dirty="0"/>
              <a:t>Gruppeoverførende</a:t>
            </a:r>
          </a:p>
          <a:p>
            <a:pPr marL="285750" indent="-285750">
              <a:buFont typeface="Arial" panose="020B0604020202020204" pitchFamily="34" charset="0"/>
              <a:buChar char="•"/>
            </a:pPr>
            <a:r>
              <a:rPr lang="da-DK" dirty="0"/>
              <a:t>Elektronoverførende</a:t>
            </a:r>
          </a:p>
          <a:p>
            <a:pPr marL="285750" indent="-285750">
              <a:buFont typeface="Arial" panose="020B0604020202020204" pitchFamily="34" charset="0"/>
              <a:buChar char="•"/>
            </a:pPr>
            <a:endParaRPr lang="da-DK" dirty="0"/>
          </a:p>
        </p:txBody>
      </p:sp>
      <p:pic>
        <p:nvPicPr>
          <p:cNvPr id="4" name="Billede 3">
            <a:extLst>
              <a:ext uri="{FF2B5EF4-FFF2-40B4-BE49-F238E27FC236}">
                <a16:creationId xmlns:a16="http://schemas.microsoft.com/office/drawing/2014/main" id="{25413E68-AE31-4201-8B8A-39C9B0E94DAA}"/>
              </a:ext>
            </a:extLst>
          </p:cNvPr>
          <p:cNvPicPr>
            <a:picLocks noChangeAspect="1"/>
          </p:cNvPicPr>
          <p:nvPr/>
        </p:nvPicPr>
        <p:blipFill>
          <a:blip r:embed="rId3"/>
          <a:stretch>
            <a:fillRect/>
          </a:stretch>
        </p:blipFill>
        <p:spPr>
          <a:xfrm>
            <a:off x="4796692" y="495881"/>
            <a:ext cx="5410240" cy="1857389"/>
          </a:xfrm>
          <a:prstGeom prst="rect">
            <a:avLst/>
          </a:prstGeom>
        </p:spPr>
      </p:pic>
      <p:pic>
        <p:nvPicPr>
          <p:cNvPr id="6" name="Billede 5">
            <a:extLst>
              <a:ext uri="{FF2B5EF4-FFF2-40B4-BE49-F238E27FC236}">
                <a16:creationId xmlns:a16="http://schemas.microsoft.com/office/drawing/2014/main" id="{29E7512B-AB88-4519-85DA-94555E637468}"/>
              </a:ext>
            </a:extLst>
          </p:cNvPr>
          <p:cNvPicPr>
            <a:picLocks noChangeAspect="1"/>
          </p:cNvPicPr>
          <p:nvPr/>
        </p:nvPicPr>
        <p:blipFill>
          <a:blip r:embed="rId4"/>
          <a:stretch>
            <a:fillRect/>
          </a:stretch>
        </p:blipFill>
        <p:spPr>
          <a:xfrm>
            <a:off x="3278154" y="2703414"/>
            <a:ext cx="5372139" cy="1695462"/>
          </a:xfrm>
          <a:prstGeom prst="rect">
            <a:avLst/>
          </a:prstGeom>
        </p:spPr>
      </p:pic>
      <p:pic>
        <p:nvPicPr>
          <p:cNvPr id="8" name="Billede 7">
            <a:extLst>
              <a:ext uri="{FF2B5EF4-FFF2-40B4-BE49-F238E27FC236}">
                <a16:creationId xmlns:a16="http://schemas.microsoft.com/office/drawing/2014/main" id="{93D3DC91-1747-4861-99F8-403ACBA14FE5}"/>
              </a:ext>
            </a:extLst>
          </p:cNvPr>
          <p:cNvPicPr>
            <a:picLocks noChangeAspect="1"/>
          </p:cNvPicPr>
          <p:nvPr/>
        </p:nvPicPr>
        <p:blipFill>
          <a:blip r:embed="rId5"/>
          <a:stretch>
            <a:fillRect/>
          </a:stretch>
        </p:blipFill>
        <p:spPr>
          <a:xfrm>
            <a:off x="219929" y="4870183"/>
            <a:ext cx="5419765" cy="1419235"/>
          </a:xfrm>
          <a:prstGeom prst="rect">
            <a:avLst/>
          </a:prstGeom>
        </p:spPr>
      </p:pic>
      <p:pic>
        <p:nvPicPr>
          <p:cNvPr id="10" name="Billede 9">
            <a:extLst>
              <a:ext uri="{FF2B5EF4-FFF2-40B4-BE49-F238E27FC236}">
                <a16:creationId xmlns:a16="http://schemas.microsoft.com/office/drawing/2014/main" id="{A10972FD-1E93-42B6-A370-EE0F2CA50B4F}"/>
              </a:ext>
            </a:extLst>
          </p:cNvPr>
          <p:cNvPicPr>
            <a:picLocks noChangeAspect="1"/>
          </p:cNvPicPr>
          <p:nvPr/>
        </p:nvPicPr>
        <p:blipFill>
          <a:blip r:embed="rId6"/>
          <a:stretch>
            <a:fillRect/>
          </a:stretch>
        </p:blipFill>
        <p:spPr>
          <a:xfrm>
            <a:off x="5785163" y="5094315"/>
            <a:ext cx="2724170" cy="1085858"/>
          </a:xfrm>
          <a:prstGeom prst="rect">
            <a:avLst/>
          </a:prstGeom>
        </p:spPr>
      </p:pic>
    </p:spTree>
    <p:extLst>
      <p:ext uri="{BB962C8B-B14F-4D97-AF65-F5344CB8AC3E}">
        <p14:creationId xmlns:p14="http://schemas.microsoft.com/office/powerpoint/2010/main" val="2449057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2BC26D8-82FB-445E-AA49-62A77D7C1EE0}"/>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883B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B44330D-EA18-4254-AA95-EB49948539B8}"/>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ladsholder til indhold 4">
            <a:extLst>
              <a:ext uri="{FF2B5EF4-FFF2-40B4-BE49-F238E27FC236}">
                <a16:creationId xmlns:a16="http://schemas.microsoft.com/office/drawing/2014/main" id="{8759578C-AABF-42D7-ACCF-C7900D4878F3}"/>
              </a:ext>
            </a:extLst>
          </p:cNvPr>
          <p:cNvPicPr>
            <a:picLocks noGrp="1" noChangeAspect="1"/>
          </p:cNvPicPr>
          <p:nvPr>
            <p:ph idx="1"/>
          </p:nvPr>
        </p:nvPicPr>
        <p:blipFill>
          <a:blip r:embed="rId3"/>
          <a:stretch>
            <a:fillRect/>
          </a:stretch>
        </p:blipFill>
        <p:spPr>
          <a:xfrm>
            <a:off x="2853198" y="643467"/>
            <a:ext cx="7846571" cy="5571066"/>
          </a:xfrm>
          <a:prstGeom prst="rect">
            <a:avLst/>
          </a:prstGeom>
        </p:spPr>
      </p:pic>
      <p:sp>
        <p:nvSpPr>
          <p:cNvPr id="6" name="Tekstfelt 5">
            <a:extLst>
              <a:ext uri="{FF2B5EF4-FFF2-40B4-BE49-F238E27FC236}">
                <a16:creationId xmlns:a16="http://schemas.microsoft.com/office/drawing/2014/main" id="{EFE26C18-E324-47C8-9A69-31418E2B4076}"/>
              </a:ext>
            </a:extLst>
          </p:cNvPr>
          <p:cNvSpPr txBox="1"/>
          <p:nvPr/>
        </p:nvSpPr>
        <p:spPr>
          <a:xfrm>
            <a:off x="8392044" y="1195961"/>
            <a:ext cx="2784737" cy="584775"/>
          </a:xfrm>
          <a:prstGeom prst="rect">
            <a:avLst/>
          </a:prstGeom>
          <a:noFill/>
          <a:ln w="38100">
            <a:solidFill>
              <a:srgbClr val="FF0000"/>
            </a:solidFill>
          </a:ln>
        </p:spPr>
        <p:txBody>
          <a:bodyPr wrap="none" rtlCol="0">
            <a:spAutoFit/>
          </a:bodyPr>
          <a:lstStyle/>
          <a:p>
            <a:r>
              <a:rPr lang="da-DK" sz="3200" dirty="0"/>
              <a:t>Gensplejsning!!</a:t>
            </a:r>
          </a:p>
        </p:txBody>
      </p:sp>
    </p:spTree>
    <p:extLst>
      <p:ext uri="{BB962C8B-B14F-4D97-AF65-F5344CB8AC3E}">
        <p14:creationId xmlns:p14="http://schemas.microsoft.com/office/powerpoint/2010/main" val="1396103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1000" fill="hold"/>
                                        <p:tgtEl>
                                          <p:spTgt spid="6"/>
                                        </p:tgtEl>
                                        <p:attrNameLst>
                                          <p:attrName>ppt_w</p:attrName>
                                        </p:attrNameLst>
                                      </p:cBhvr>
                                      <p:tavLst>
                                        <p:tav tm="0">
                                          <p:val>
                                            <p:fltVal val="0"/>
                                          </p:val>
                                        </p:tav>
                                        <p:tav tm="100000">
                                          <p:val>
                                            <p:strVal val="#ppt_w"/>
                                          </p:val>
                                        </p:tav>
                                      </p:tavLst>
                                    </p:anim>
                                    <p:anim calcmode="lin" valueType="num">
                                      <p:cBhvr>
                                        <p:cTn id="8" dur="1000" fill="hold"/>
                                        <p:tgtEl>
                                          <p:spTgt spid="6"/>
                                        </p:tgtEl>
                                        <p:attrNameLst>
                                          <p:attrName>ppt_h</p:attrName>
                                        </p:attrNameLst>
                                      </p:cBhvr>
                                      <p:tavLst>
                                        <p:tav tm="0">
                                          <p:val>
                                            <p:fltVal val="0"/>
                                          </p:val>
                                        </p:tav>
                                        <p:tav tm="100000">
                                          <p:val>
                                            <p:strVal val="#ppt_h"/>
                                          </p:val>
                                        </p:tav>
                                      </p:tavLst>
                                    </p:anim>
                                    <p:anim calcmode="lin" valueType="num">
                                      <p:cBhvr>
                                        <p:cTn id="9" dur="1000" fill="hold"/>
                                        <p:tgtEl>
                                          <p:spTgt spid="6"/>
                                        </p:tgtEl>
                                        <p:attrNameLst>
                                          <p:attrName>style.rotation</p:attrName>
                                        </p:attrNameLst>
                                      </p:cBhvr>
                                      <p:tavLst>
                                        <p:tav tm="0">
                                          <p:val>
                                            <p:fltVal val="90"/>
                                          </p:val>
                                        </p:tav>
                                        <p:tav tm="100000">
                                          <p:val>
                                            <p:fltVal val="0"/>
                                          </p:val>
                                        </p:tav>
                                      </p:tavLst>
                                    </p:anim>
                                    <p:animEffect transition="in" filter="fade">
                                      <p:cBhvr>
                                        <p:cTn id="10" dur="1000"/>
                                        <p:tgtEl>
                                          <p:spTgt spid="6"/>
                                        </p:tgtEl>
                                      </p:cBhvr>
                                    </p:animEffect>
                                  </p:childTnLst>
                                </p:cTn>
                              </p:par>
                              <p:par>
                                <p:cTn id="11" presetID="26" presetClass="entr" presetSubtype="0" fill="hold" grpId="1"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80">
                                          <p:stCondLst>
                                            <p:cond delay="0"/>
                                          </p:stCondLst>
                                        </p:cTn>
                                        <p:tgtEl>
                                          <p:spTgt spid="6"/>
                                        </p:tgtEl>
                                      </p:cBhvr>
                                    </p:animEffect>
                                    <p:anim calcmode="lin" valueType="num">
                                      <p:cBhvr>
                                        <p:cTn id="1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9" dur="26">
                                          <p:stCondLst>
                                            <p:cond delay="650"/>
                                          </p:stCondLst>
                                        </p:cTn>
                                        <p:tgtEl>
                                          <p:spTgt spid="6"/>
                                        </p:tgtEl>
                                      </p:cBhvr>
                                      <p:to x="100000" y="60000"/>
                                    </p:animScale>
                                    <p:animScale>
                                      <p:cBhvr>
                                        <p:cTn id="20" dur="166" decel="50000">
                                          <p:stCondLst>
                                            <p:cond delay="676"/>
                                          </p:stCondLst>
                                        </p:cTn>
                                        <p:tgtEl>
                                          <p:spTgt spid="6"/>
                                        </p:tgtEl>
                                      </p:cBhvr>
                                      <p:to x="100000" y="100000"/>
                                    </p:animScale>
                                    <p:animScale>
                                      <p:cBhvr>
                                        <p:cTn id="21" dur="26">
                                          <p:stCondLst>
                                            <p:cond delay="1312"/>
                                          </p:stCondLst>
                                        </p:cTn>
                                        <p:tgtEl>
                                          <p:spTgt spid="6"/>
                                        </p:tgtEl>
                                      </p:cBhvr>
                                      <p:to x="100000" y="80000"/>
                                    </p:animScale>
                                    <p:animScale>
                                      <p:cBhvr>
                                        <p:cTn id="22" dur="166" decel="50000">
                                          <p:stCondLst>
                                            <p:cond delay="1338"/>
                                          </p:stCondLst>
                                        </p:cTn>
                                        <p:tgtEl>
                                          <p:spTgt spid="6"/>
                                        </p:tgtEl>
                                      </p:cBhvr>
                                      <p:to x="100000" y="100000"/>
                                    </p:animScale>
                                    <p:animScale>
                                      <p:cBhvr>
                                        <p:cTn id="23" dur="26">
                                          <p:stCondLst>
                                            <p:cond delay="1642"/>
                                          </p:stCondLst>
                                        </p:cTn>
                                        <p:tgtEl>
                                          <p:spTgt spid="6"/>
                                        </p:tgtEl>
                                      </p:cBhvr>
                                      <p:to x="100000" y="90000"/>
                                    </p:animScale>
                                    <p:animScale>
                                      <p:cBhvr>
                                        <p:cTn id="24" dur="166" decel="50000">
                                          <p:stCondLst>
                                            <p:cond delay="1668"/>
                                          </p:stCondLst>
                                        </p:cTn>
                                        <p:tgtEl>
                                          <p:spTgt spid="6"/>
                                        </p:tgtEl>
                                      </p:cBhvr>
                                      <p:to x="100000" y="100000"/>
                                    </p:animScale>
                                    <p:animScale>
                                      <p:cBhvr>
                                        <p:cTn id="25" dur="26">
                                          <p:stCondLst>
                                            <p:cond delay="1808"/>
                                          </p:stCondLst>
                                        </p:cTn>
                                        <p:tgtEl>
                                          <p:spTgt spid="6"/>
                                        </p:tgtEl>
                                      </p:cBhvr>
                                      <p:to x="100000" y="95000"/>
                                    </p:animScale>
                                    <p:animScale>
                                      <p:cBhvr>
                                        <p:cTn id="26"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88E39CE-ACE3-401B-8CA1-7833D618C12A}"/>
              </a:ext>
            </a:extLst>
          </p:cNvPr>
          <p:cNvSpPr>
            <a:spLocks noGrp="1"/>
          </p:cNvSpPr>
          <p:nvPr>
            <p:ph type="title"/>
          </p:nvPr>
        </p:nvSpPr>
        <p:spPr>
          <a:xfrm>
            <a:off x="838200" y="365125"/>
            <a:ext cx="10515600" cy="351567"/>
          </a:xfrm>
        </p:spPr>
        <p:txBody>
          <a:bodyPr>
            <a:normAutofit fontScale="90000"/>
          </a:bodyPr>
          <a:lstStyle/>
          <a:p>
            <a:endParaRPr lang="da-DK" dirty="0"/>
          </a:p>
        </p:txBody>
      </p:sp>
      <p:sp>
        <p:nvSpPr>
          <p:cNvPr id="3" name="Pladsholder til indhold 2">
            <a:extLst>
              <a:ext uri="{FF2B5EF4-FFF2-40B4-BE49-F238E27FC236}">
                <a16:creationId xmlns:a16="http://schemas.microsoft.com/office/drawing/2014/main" id="{46ED9BBB-350E-4671-93AC-9259FFBB8B00}"/>
              </a:ext>
            </a:extLst>
          </p:cNvPr>
          <p:cNvSpPr>
            <a:spLocks noGrp="1"/>
          </p:cNvSpPr>
          <p:nvPr>
            <p:ph idx="1"/>
          </p:nvPr>
        </p:nvSpPr>
        <p:spPr>
          <a:xfrm>
            <a:off x="838200" y="816022"/>
            <a:ext cx="10515600" cy="5360941"/>
          </a:xfrm>
        </p:spPr>
        <p:txBody>
          <a:bodyPr/>
          <a:lstStyle/>
          <a:p>
            <a:r>
              <a:rPr lang="da-DK" dirty="0"/>
              <a:t>Enzymer er nødvendige for de kemiske processor der foregår i kroppen</a:t>
            </a:r>
          </a:p>
          <a:p>
            <a:r>
              <a:rPr lang="da-DK" dirty="0"/>
              <a:t>De kan sætte molekyler sammen….</a:t>
            </a:r>
          </a:p>
          <a:p>
            <a:r>
              <a:rPr lang="da-DK" dirty="0"/>
              <a:t>Og de kan adskille molekyler…</a:t>
            </a:r>
          </a:p>
        </p:txBody>
      </p:sp>
      <p:pic>
        <p:nvPicPr>
          <p:cNvPr id="4" name="Billede 3">
            <a:extLst>
              <a:ext uri="{FF2B5EF4-FFF2-40B4-BE49-F238E27FC236}">
                <a16:creationId xmlns:a16="http://schemas.microsoft.com/office/drawing/2014/main" id="{863E6878-C6D3-4356-A07B-D2DC9DBA2D30}"/>
              </a:ext>
            </a:extLst>
          </p:cNvPr>
          <p:cNvPicPr>
            <a:picLocks noChangeAspect="1"/>
          </p:cNvPicPr>
          <p:nvPr/>
        </p:nvPicPr>
        <p:blipFill>
          <a:blip r:embed="rId3"/>
          <a:stretch>
            <a:fillRect/>
          </a:stretch>
        </p:blipFill>
        <p:spPr>
          <a:xfrm>
            <a:off x="563295" y="3699034"/>
            <a:ext cx="1752600" cy="1619250"/>
          </a:xfrm>
          <a:prstGeom prst="rect">
            <a:avLst/>
          </a:prstGeom>
        </p:spPr>
      </p:pic>
      <p:pic>
        <p:nvPicPr>
          <p:cNvPr id="5" name="Billede 4">
            <a:extLst>
              <a:ext uri="{FF2B5EF4-FFF2-40B4-BE49-F238E27FC236}">
                <a16:creationId xmlns:a16="http://schemas.microsoft.com/office/drawing/2014/main" id="{DFDB0F77-C039-4896-BB41-E55D86246AB0}"/>
              </a:ext>
            </a:extLst>
          </p:cNvPr>
          <p:cNvPicPr>
            <a:picLocks noChangeAspect="1"/>
          </p:cNvPicPr>
          <p:nvPr/>
        </p:nvPicPr>
        <p:blipFill>
          <a:blip r:embed="rId4"/>
          <a:stretch>
            <a:fillRect/>
          </a:stretch>
        </p:blipFill>
        <p:spPr>
          <a:xfrm>
            <a:off x="3382333" y="3686805"/>
            <a:ext cx="1962875" cy="1643708"/>
          </a:xfrm>
          <a:prstGeom prst="rect">
            <a:avLst/>
          </a:prstGeom>
        </p:spPr>
      </p:pic>
      <p:pic>
        <p:nvPicPr>
          <p:cNvPr id="6" name="Billede 5">
            <a:extLst>
              <a:ext uri="{FF2B5EF4-FFF2-40B4-BE49-F238E27FC236}">
                <a16:creationId xmlns:a16="http://schemas.microsoft.com/office/drawing/2014/main" id="{15068D01-4DD9-4DDC-ACD2-A02FB5FFA5EE}"/>
              </a:ext>
            </a:extLst>
          </p:cNvPr>
          <p:cNvPicPr>
            <a:picLocks noChangeAspect="1"/>
          </p:cNvPicPr>
          <p:nvPr/>
        </p:nvPicPr>
        <p:blipFill>
          <a:blip r:embed="rId5"/>
          <a:stretch>
            <a:fillRect/>
          </a:stretch>
        </p:blipFill>
        <p:spPr>
          <a:xfrm>
            <a:off x="6452102" y="3755460"/>
            <a:ext cx="2132877" cy="1530855"/>
          </a:xfrm>
          <a:prstGeom prst="rect">
            <a:avLst/>
          </a:prstGeom>
        </p:spPr>
      </p:pic>
      <p:pic>
        <p:nvPicPr>
          <p:cNvPr id="7" name="Billede 6">
            <a:extLst>
              <a:ext uri="{FF2B5EF4-FFF2-40B4-BE49-F238E27FC236}">
                <a16:creationId xmlns:a16="http://schemas.microsoft.com/office/drawing/2014/main" id="{5F9E0F1F-C8E1-43F8-95D4-2CC464696800}"/>
              </a:ext>
            </a:extLst>
          </p:cNvPr>
          <p:cNvPicPr>
            <a:picLocks noChangeAspect="1"/>
          </p:cNvPicPr>
          <p:nvPr/>
        </p:nvPicPr>
        <p:blipFill>
          <a:blip r:embed="rId6"/>
          <a:stretch>
            <a:fillRect/>
          </a:stretch>
        </p:blipFill>
        <p:spPr>
          <a:xfrm>
            <a:off x="9531220" y="3411970"/>
            <a:ext cx="2132877" cy="1839810"/>
          </a:xfrm>
          <a:prstGeom prst="rect">
            <a:avLst/>
          </a:prstGeom>
        </p:spPr>
      </p:pic>
      <p:cxnSp>
        <p:nvCxnSpPr>
          <p:cNvPr id="9" name="Lige pilforbindelse 8">
            <a:extLst>
              <a:ext uri="{FF2B5EF4-FFF2-40B4-BE49-F238E27FC236}">
                <a16:creationId xmlns:a16="http://schemas.microsoft.com/office/drawing/2014/main" id="{AB4137E5-C64D-47A3-B716-4E2E20421530}"/>
              </a:ext>
            </a:extLst>
          </p:cNvPr>
          <p:cNvCxnSpPr>
            <a:cxnSpLocks/>
            <a:stCxn id="4" idx="3"/>
          </p:cNvCxnSpPr>
          <p:nvPr/>
        </p:nvCxnSpPr>
        <p:spPr>
          <a:xfrm>
            <a:off x="2315895" y="4508659"/>
            <a:ext cx="655905"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1" name="Lige pilforbindelse 10">
            <a:extLst>
              <a:ext uri="{FF2B5EF4-FFF2-40B4-BE49-F238E27FC236}">
                <a16:creationId xmlns:a16="http://schemas.microsoft.com/office/drawing/2014/main" id="{098BFD9E-CC39-41D5-867E-4881CE0CB23F}"/>
              </a:ext>
            </a:extLst>
          </p:cNvPr>
          <p:cNvCxnSpPr>
            <a:stCxn id="5" idx="3"/>
          </p:cNvCxnSpPr>
          <p:nvPr/>
        </p:nvCxnSpPr>
        <p:spPr>
          <a:xfrm>
            <a:off x="5345208" y="4508659"/>
            <a:ext cx="581851" cy="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EC3CFDC0-2807-4F87-BE73-D91AD60D65BE}"/>
              </a:ext>
            </a:extLst>
          </p:cNvPr>
          <p:cNvCxnSpPr>
            <a:stCxn id="6" idx="3"/>
          </p:cNvCxnSpPr>
          <p:nvPr/>
        </p:nvCxnSpPr>
        <p:spPr>
          <a:xfrm flipV="1">
            <a:off x="8584979" y="4520887"/>
            <a:ext cx="620595"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pic>
        <p:nvPicPr>
          <p:cNvPr id="10" name="Billede 9">
            <a:extLst>
              <a:ext uri="{FF2B5EF4-FFF2-40B4-BE49-F238E27FC236}">
                <a16:creationId xmlns:a16="http://schemas.microsoft.com/office/drawing/2014/main" id="{C34CC981-9F65-447D-BA87-ED1B393774BC}"/>
              </a:ext>
            </a:extLst>
          </p:cNvPr>
          <p:cNvPicPr>
            <a:picLocks noChangeAspect="1"/>
          </p:cNvPicPr>
          <p:nvPr/>
        </p:nvPicPr>
        <p:blipFill>
          <a:blip r:embed="rId7"/>
          <a:stretch>
            <a:fillRect/>
          </a:stretch>
        </p:blipFill>
        <p:spPr>
          <a:xfrm>
            <a:off x="638209" y="3511300"/>
            <a:ext cx="10813562" cy="2732048"/>
          </a:xfrm>
          <a:prstGeom prst="rect">
            <a:avLst/>
          </a:prstGeom>
        </p:spPr>
      </p:pic>
      <p:pic>
        <p:nvPicPr>
          <p:cNvPr id="14" name="Billede 13">
            <a:extLst>
              <a:ext uri="{FF2B5EF4-FFF2-40B4-BE49-F238E27FC236}">
                <a16:creationId xmlns:a16="http://schemas.microsoft.com/office/drawing/2014/main" id="{BEA2DAA0-982B-48E7-8431-E5CAB30242BD}"/>
              </a:ext>
            </a:extLst>
          </p:cNvPr>
          <p:cNvPicPr>
            <a:picLocks noChangeAspect="1"/>
          </p:cNvPicPr>
          <p:nvPr/>
        </p:nvPicPr>
        <p:blipFill>
          <a:blip r:embed="rId8"/>
          <a:stretch>
            <a:fillRect/>
          </a:stretch>
        </p:blipFill>
        <p:spPr>
          <a:xfrm>
            <a:off x="2641541" y="4184228"/>
            <a:ext cx="6554272" cy="1067552"/>
          </a:xfrm>
          <a:prstGeom prst="rect">
            <a:avLst/>
          </a:prstGeom>
        </p:spPr>
      </p:pic>
      <p:pic>
        <p:nvPicPr>
          <p:cNvPr id="16" name="Billede 15">
            <a:extLst>
              <a:ext uri="{FF2B5EF4-FFF2-40B4-BE49-F238E27FC236}">
                <a16:creationId xmlns:a16="http://schemas.microsoft.com/office/drawing/2014/main" id="{F968CCF9-915B-44C3-8E09-CABA10605E54}"/>
              </a:ext>
            </a:extLst>
          </p:cNvPr>
          <p:cNvPicPr>
            <a:picLocks noChangeAspect="1"/>
          </p:cNvPicPr>
          <p:nvPr/>
        </p:nvPicPr>
        <p:blipFill>
          <a:blip r:embed="rId9"/>
          <a:stretch>
            <a:fillRect/>
          </a:stretch>
        </p:blipFill>
        <p:spPr>
          <a:xfrm>
            <a:off x="1187474" y="2891023"/>
            <a:ext cx="9715031" cy="3653961"/>
          </a:xfrm>
          <a:prstGeom prst="rect">
            <a:avLst/>
          </a:prstGeom>
        </p:spPr>
      </p:pic>
    </p:spTree>
    <p:extLst>
      <p:ext uri="{BB962C8B-B14F-4D97-AF65-F5344CB8AC3E}">
        <p14:creationId xmlns:p14="http://schemas.microsoft.com/office/powerpoint/2010/main" val="4059895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par>
                                <p:cTn id="16" presetID="10" presetClass="entr" presetSubtype="0" fill="hold" nodeType="with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fade">
                                      <p:cBhvr>
                                        <p:cTn id="23" dur="500"/>
                                        <p:tgtEl>
                                          <p:spTgt spid="6"/>
                                        </p:tgtEl>
                                      </p:cBhvr>
                                    </p:animEffect>
                                  </p:childTnLst>
                                </p:cTn>
                              </p:par>
                              <p:par>
                                <p:cTn id="24" presetID="10" presetClass="entr" presetSubtype="0" fill="hold" nodeType="with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fade">
                                      <p:cBhvr>
                                        <p:cTn id="31" dur="500"/>
                                        <p:tgtEl>
                                          <p:spTgt spid="7"/>
                                        </p:tgtEl>
                                      </p:cBhvr>
                                    </p:animEffec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10"/>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4"/>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nodeType="clickEffect">
                                  <p:stCondLst>
                                    <p:cond delay="0"/>
                                  </p:stCondLst>
                                  <p:childTnLst>
                                    <p:set>
                                      <p:cBhvr>
                                        <p:cTn id="47"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43009C-9442-406E-B6B8-E60BFBCF9130}"/>
              </a:ext>
            </a:extLst>
          </p:cNvPr>
          <p:cNvSpPr>
            <a:spLocks noGrp="1"/>
          </p:cNvSpPr>
          <p:nvPr>
            <p:ph type="title"/>
          </p:nvPr>
        </p:nvSpPr>
        <p:spPr/>
        <p:txBody>
          <a:bodyPr/>
          <a:lstStyle/>
          <a:p>
            <a:r>
              <a:rPr lang="da-DK" dirty="0"/>
              <a:t>Polysakkarid klippes </a:t>
            </a:r>
            <a:r>
              <a:rPr lang="da-DK"/>
              <a:t>af amylase</a:t>
            </a:r>
            <a:endParaRPr lang="da-DK" dirty="0"/>
          </a:p>
        </p:txBody>
      </p:sp>
      <p:sp>
        <p:nvSpPr>
          <p:cNvPr id="3" name="Pladsholder til indhold 2">
            <a:extLst>
              <a:ext uri="{FF2B5EF4-FFF2-40B4-BE49-F238E27FC236}">
                <a16:creationId xmlns:a16="http://schemas.microsoft.com/office/drawing/2014/main" id="{77CDA6F4-A1AA-4AE7-A22F-1462218C836F}"/>
              </a:ext>
            </a:extLst>
          </p:cNvPr>
          <p:cNvSpPr>
            <a:spLocks noGrp="1"/>
          </p:cNvSpPr>
          <p:nvPr>
            <p:ph idx="1"/>
          </p:nvPr>
        </p:nvSpPr>
        <p:spPr/>
        <p:txBody>
          <a:bodyPr/>
          <a:lstStyle/>
          <a:p>
            <a:r>
              <a:rPr lang="da-DK" dirty="0"/>
              <a:t>…eksempel </a:t>
            </a:r>
            <a:r>
              <a:rPr lang="da-DK"/>
              <a:t>på enzym, der skiller </a:t>
            </a:r>
            <a:r>
              <a:rPr lang="da-DK" dirty="0"/>
              <a:t>dem ad</a:t>
            </a:r>
          </a:p>
        </p:txBody>
      </p:sp>
      <p:pic>
        <p:nvPicPr>
          <p:cNvPr id="4" name="Billede 3">
            <a:extLst>
              <a:ext uri="{FF2B5EF4-FFF2-40B4-BE49-F238E27FC236}">
                <a16:creationId xmlns:a16="http://schemas.microsoft.com/office/drawing/2014/main" id="{B90E1719-E554-469D-80F7-57EC229104F2}"/>
              </a:ext>
            </a:extLst>
          </p:cNvPr>
          <p:cNvPicPr>
            <a:picLocks noChangeAspect="1"/>
          </p:cNvPicPr>
          <p:nvPr/>
        </p:nvPicPr>
        <p:blipFill>
          <a:blip r:embed="rId3"/>
          <a:stretch>
            <a:fillRect/>
          </a:stretch>
        </p:blipFill>
        <p:spPr>
          <a:xfrm>
            <a:off x="176626" y="2218437"/>
            <a:ext cx="3793115" cy="1661636"/>
          </a:xfrm>
          <a:prstGeom prst="rect">
            <a:avLst/>
          </a:prstGeom>
        </p:spPr>
      </p:pic>
      <p:pic>
        <p:nvPicPr>
          <p:cNvPr id="5" name="Billede 4">
            <a:extLst>
              <a:ext uri="{FF2B5EF4-FFF2-40B4-BE49-F238E27FC236}">
                <a16:creationId xmlns:a16="http://schemas.microsoft.com/office/drawing/2014/main" id="{32AFE0E4-EDEF-4619-8E4B-6BC748C429CD}"/>
              </a:ext>
            </a:extLst>
          </p:cNvPr>
          <p:cNvPicPr>
            <a:picLocks noChangeAspect="1"/>
          </p:cNvPicPr>
          <p:nvPr/>
        </p:nvPicPr>
        <p:blipFill>
          <a:blip r:embed="rId4"/>
          <a:stretch>
            <a:fillRect/>
          </a:stretch>
        </p:blipFill>
        <p:spPr>
          <a:xfrm>
            <a:off x="3308167" y="3808745"/>
            <a:ext cx="4003964" cy="1413164"/>
          </a:xfrm>
          <a:prstGeom prst="rect">
            <a:avLst/>
          </a:prstGeom>
        </p:spPr>
      </p:pic>
      <p:pic>
        <p:nvPicPr>
          <p:cNvPr id="6" name="Billede 5">
            <a:extLst>
              <a:ext uri="{FF2B5EF4-FFF2-40B4-BE49-F238E27FC236}">
                <a16:creationId xmlns:a16="http://schemas.microsoft.com/office/drawing/2014/main" id="{AE9F2363-18D4-43C4-B9DD-4071700AF065}"/>
              </a:ext>
            </a:extLst>
          </p:cNvPr>
          <p:cNvPicPr>
            <a:picLocks noChangeAspect="1"/>
          </p:cNvPicPr>
          <p:nvPr/>
        </p:nvPicPr>
        <p:blipFill>
          <a:blip r:embed="rId5"/>
          <a:stretch>
            <a:fillRect/>
          </a:stretch>
        </p:blipFill>
        <p:spPr>
          <a:xfrm>
            <a:off x="7312131" y="4763799"/>
            <a:ext cx="4879869" cy="1692015"/>
          </a:xfrm>
          <a:prstGeom prst="rect">
            <a:avLst/>
          </a:prstGeom>
        </p:spPr>
      </p:pic>
      <p:cxnSp>
        <p:nvCxnSpPr>
          <p:cNvPr id="8" name="Forbindelse: buet 7">
            <a:extLst>
              <a:ext uri="{FF2B5EF4-FFF2-40B4-BE49-F238E27FC236}">
                <a16:creationId xmlns:a16="http://schemas.microsoft.com/office/drawing/2014/main" id="{894CD68B-AEFE-4179-94AD-994B0072A946}"/>
              </a:ext>
            </a:extLst>
          </p:cNvPr>
          <p:cNvCxnSpPr>
            <a:stCxn id="4" idx="2"/>
            <a:endCxn id="5" idx="1"/>
          </p:cNvCxnSpPr>
          <p:nvPr/>
        </p:nvCxnSpPr>
        <p:spPr>
          <a:xfrm rot="16200000" flipH="1">
            <a:off x="2373048" y="3580208"/>
            <a:ext cx="635254" cy="1234983"/>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Forbindelse: buet 9">
            <a:extLst>
              <a:ext uri="{FF2B5EF4-FFF2-40B4-BE49-F238E27FC236}">
                <a16:creationId xmlns:a16="http://schemas.microsoft.com/office/drawing/2014/main" id="{B1AA610B-5F1E-40C9-A040-C09631F26F68}"/>
              </a:ext>
            </a:extLst>
          </p:cNvPr>
          <p:cNvCxnSpPr>
            <a:stCxn id="5" idx="2"/>
          </p:cNvCxnSpPr>
          <p:nvPr/>
        </p:nvCxnSpPr>
        <p:spPr>
          <a:xfrm rot="16200000" flipH="1">
            <a:off x="5922714" y="4609344"/>
            <a:ext cx="776852" cy="2001982"/>
          </a:xfrm>
          <a:prstGeom prst="curvedConnector2">
            <a:avLst/>
          </a:prstGeom>
          <a:ln>
            <a:tailEnd type="triangle"/>
          </a:ln>
        </p:spPr>
        <p:style>
          <a:lnRef idx="1">
            <a:schemeClr val="accent1"/>
          </a:lnRef>
          <a:fillRef idx="0">
            <a:schemeClr val="accent1"/>
          </a:fillRef>
          <a:effectRef idx="0">
            <a:schemeClr val="accent1"/>
          </a:effectRef>
          <a:fontRef idx="minor">
            <a:schemeClr val="tx1"/>
          </a:fontRef>
        </p:style>
      </p:cxnSp>
      <p:pic>
        <p:nvPicPr>
          <p:cNvPr id="12" name="Billede 11">
            <a:extLst>
              <a:ext uri="{FF2B5EF4-FFF2-40B4-BE49-F238E27FC236}">
                <a16:creationId xmlns:a16="http://schemas.microsoft.com/office/drawing/2014/main" id="{E93167BD-1345-40E5-9819-E8ADAE2872BF}"/>
              </a:ext>
            </a:extLst>
          </p:cNvPr>
          <p:cNvPicPr>
            <a:picLocks noChangeAspect="1"/>
          </p:cNvPicPr>
          <p:nvPr/>
        </p:nvPicPr>
        <p:blipFill>
          <a:blip r:embed="rId6"/>
          <a:stretch>
            <a:fillRect/>
          </a:stretch>
        </p:blipFill>
        <p:spPr>
          <a:xfrm>
            <a:off x="2690675" y="3017785"/>
            <a:ext cx="6274479" cy="2115314"/>
          </a:xfrm>
          <a:prstGeom prst="rect">
            <a:avLst/>
          </a:prstGeom>
        </p:spPr>
      </p:pic>
    </p:spTree>
    <p:extLst>
      <p:ext uri="{BB962C8B-B14F-4D97-AF65-F5344CB8AC3E}">
        <p14:creationId xmlns:p14="http://schemas.microsoft.com/office/powerpoint/2010/main" val="1466200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4"/>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8"/>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5"/>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10"/>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A805259-BE23-48AB-8DE6-FF085DA07DF4}"/>
              </a:ext>
            </a:extLst>
          </p:cNvPr>
          <p:cNvSpPr>
            <a:spLocks noGrp="1"/>
          </p:cNvSpPr>
          <p:nvPr>
            <p:ph type="title"/>
          </p:nvPr>
        </p:nvSpPr>
        <p:spPr/>
        <p:txBody>
          <a:bodyPr/>
          <a:lstStyle/>
          <a:p>
            <a:r>
              <a:rPr lang="da-DK" dirty="0"/>
              <a:t>Peptid klippes af </a:t>
            </a:r>
            <a:r>
              <a:rPr lang="da-DK" dirty="0" err="1"/>
              <a:t>protease</a:t>
            </a:r>
            <a:endParaRPr lang="da-DK" dirty="0"/>
          </a:p>
        </p:txBody>
      </p:sp>
      <p:sp>
        <p:nvSpPr>
          <p:cNvPr id="3" name="Pladsholder til indhold 2">
            <a:extLst>
              <a:ext uri="{FF2B5EF4-FFF2-40B4-BE49-F238E27FC236}">
                <a16:creationId xmlns:a16="http://schemas.microsoft.com/office/drawing/2014/main" id="{2483800C-9076-448C-B4A5-57E84A010EF0}"/>
              </a:ext>
            </a:extLst>
          </p:cNvPr>
          <p:cNvSpPr>
            <a:spLocks noGrp="1"/>
          </p:cNvSpPr>
          <p:nvPr>
            <p:ph idx="1"/>
          </p:nvPr>
        </p:nvSpPr>
        <p:spPr/>
        <p:txBody>
          <a:bodyPr/>
          <a:lstStyle/>
          <a:p>
            <a:endParaRPr lang="da-DK" dirty="0"/>
          </a:p>
        </p:txBody>
      </p:sp>
      <p:pic>
        <p:nvPicPr>
          <p:cNvPr id="4" name="Billede 3">
            <a:extLst>
              <a:ext uri="{FF2B5EF4-FFF2-40B4-BE49-F238E27FC236}">
                <a16:creationId xmlns:a16="http://schemas.microsoft.com/office/drawing/2014/main" id="{4E75C321-7EC1-43E7-B3C7-C2EA5B8C1E3B}"/>
              </a:ext>
            </a:extLst>
          </p:cNvPr>
          <p:cNvPicPr>
            <a:picLocks noChangeAspect="1"/>
          </p:cNvPicPr>
          <p:nvPr/>
        </p:nvPicPr>
        <p:blipFill>
          <a:blip r:embed="rId2"/>
          <a:stretch>
            <a:fillRect/>
          </a:stretch>
        </p:blipFill>
        <p:spPr>
          <a:xfrm>
            <a:off x="0" y="2619537"/>
            <a:ext cx="3057525" cy="2663514"/>
          </a:xfrm>
          <a:prstGeom prst="rect">
            <a:avLst/>
          </a:prstGeom>
        </p:spPr>
      </p:pic>
      <p:pic>
        <p:nvPicPr>
          <p:cNvPr id="5" name="Billede 4">
            <a:extLst>
              <a:ext uri="{FF2B5EF4-FFF2-40B4-BE49-F238E27FC236}">
                <a16:creationId xmlns:a16="http://schemas.microsoft.com/office/drawing/2014/main" id="{6A3916F1-462C-4296-91EE-30CAE4422527}"/>
              </a:ext>
            </a:extLst>
          </p:cNvPr>
          <p:cNvPicPr>
            <a:picLocks noChangeAspect="1"/>
          </p:cNvPicPr>
          <p:nvPr/>
        </p:nvPicPr>
        <p:blipFill>
          <a:blip r:embed="rId3"/>
          <a:stretch>
            <a:fillRect/>
          </a:stretch>
        </p:blipFill>
        <p:spPr>
          <a:xfrm>
            <a:off x="3929019" y="2824313"/>
            <a:ext cx="3489008" cy="2253961"/>
          </a:xfrm>
          <a:prstGeom prst="rect">
            <a:avLst/>
          </a:prstGeom>
        </p:spPr>
      </p:pic>
      <p:pic>
        <p:nvPicPr>
          <p:cNvPr id="6" name="Billede 5">
            <a:extLst>
              <a:ext uri="{FF2B5EF4-FFF2-40B4-BE49-F238E27FC236}">
                <a16:creationId xmlns:a16="http://schemas.microsoft.com/office/drawing/2014/main" id="{F932AA89-3187-43DE-AB48-2136B15D083C}"/>
              </a:ext>
            </a:extLst>
          </p:cNvPr>
          <p:cNvPicPr>
            <a:picLocks noChangeAspect="1"/>
          </p:cNvPicPr>
          <p:nvPr/>
        </p:nvPicPr>
        <p:blipFill>
          <a:blip r:embed="rId4"/>
          <a:stretch>
            <a:fillRect/>
          </a:stretch>
        </p:blipFill>
        <p:spPr>
          <a:xfrm>
            <a:off x="7837127" y="2634950"/>
            <a:ext cx="4354873" cy="2253960"/>
          </a:xfrm>
          <a:prstGeom prst="rect">
            <a:avLst/>
          </a:prstGeom>
        </p:spPr>
      </p:pic>
      <p:cxnSp>
        <p:nvCxnSpPr>
          <p:cNvPr id="8" name="Lige pilforbindelse 7">
            <a:extLst>
              <a:ext uri="{FF2B5EF4-FFF2-40B4-BE49-F238E27FC236}">
                <a16:creationId xmlns:a16="http://schemas.microsoft.com/office/drawing/2014/main" id="{5DD9B5D1-4B09-4DAC-A69D-CFF133213456}"/>
              </a:ext>
            </a:extLst>
          </p:cNvPr>
          <p:cNvCxnSpPr>
            <a:stCxn id="4" idx="3"/>
          </p:cNvCxnSpPr>
          <p:nvPr/>
        </p:nvCxnSpPr>
        <p:spPr>
          <a:xfrm>
            <a:off x="3057525" y="3951294"/>
            <a:ext cx="516948"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10" name="Lige pilforbindelse 9">
            <a:extLst>
              <a:ext uri="{FF2B5EF4-FFF2-40B4-BE49-F238E27FC236}">
                <a16:creationId xmlns:a16="http://schemas.microsoft.com/office/drawing/2014/main" id="{FDD53918-1A30-4E28-BD62-CE6A67FD2F39}"/>
              </a:ext>
            </a:extLst>
          </p:cNvPr>
          <p:cNvCxnSpPr/>
          <p:nvPr/>
        </p:nvCxnSpPr>
        <p:spPr>
          <a:xfrm>
            <a:off x="7418027" y="3966706"/>
            <a:ext cx="419100" cy="0"/>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12855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09A46D9-C992-44DB-B702-CC0BB60D252E}"/>
              </a:ext>
            </a:extLst>
          </p:cNvPr>
          <p:cNvSpPr>
            <a:spLocks noGrp="1"/>
          </p:cNvSpPr>
          <p:nvPr>
            <p:ph type="title"/>
          </p:nvPr>
        </p:nvSpPr>
        <p:spPr/>
        <p:txBody>
          <a:bodyPr/>
          <a:lstStyle/>
          <a:p>
            <a:endParaRPr lang="da-DK"/>
          </a:p>
        </p:txBody>
      </p:sp>
      <p:sp>
        <p:nvSpPr>
          <p:cNvPr id="3" name="Pladsholder til indhold 2">
            <a:extLst>
              <a:ext uri="{FF2B5EF4-FFF2-40B4-BE49-F238E27FC236}">
                <a16:creationId xmlns:a16="http://schemas.microsoft.com/office/drawing/2014/main" id="{398F6DAD-B5B7-4D8D-ABD5-2B20EE989CA5}"/>
              </a:ext>
            </a:extLst>
          </p:cNvPr>
          <p:cNvSpPr>
            <a:spLocks noGrp="1"/>
          </p:cNvSpPr>
          <p:nvPr>
            <p:ph idx="1"/>
          </p:nvPr>
        </p:nvSpPr>
        <p:spPr/>
        <p:txBody>
          <a:bodyPr/>
          <a:lstStyle/>
          <a:p>
            <a:endParaRPr lang="da-DK" dirty="0"/>
          </a:p>
        </p:txBody>
      </p:sp>
      <p:pic>
        <p:nvPicPr>
          <p:cNvPr id="4" name="Billede 3">
            <a:extLst>
              <a:ext uri="{FF2B5EF4-FFF2-40B4-BE49-F238E27FC236}">
                <a16:creationId xmlns:a16="http://schemas.microsoft.com/office/drawing/2014/main" id="{5D8E83DA-F14A-46F7-A2EC-403B43D4717D}"/>
              </a:ext>
            </a:extLst>
          </p:cNvPr>
          <p:cNvPicPr>
            <a:picLocks noChangeAspect="1"/>
          </p:cNvPicPr>
          <p:nvPr/>
        </p:nvPicPr>
        <p:blipFill>
          <a:blip r:embed="rId2"/>
          <a:stretch>
            <a:fillRect/>
          </a:stretch>
        </p:blipFill>
        <p:spPr>
          <a:xfrm>
            <a:off x="292594" y="135510"/>
            <a:ext cx="5409671" cy="4480738"/>
          </a:xfrm>
          <a:prstGeom prst="rect">
            <a:avLst/>
          </a:prstGeom>
        </p:spPr>
      </p:pic>
      <p:pic>
        <p:nvPicPr>
          <p:cNvPr id="5" name="Billede 4">
            <a:extLst>
              <a:ext uri="{FF2B5EF4-FFF2-40B4-BE49-F238E27FC236}">
                <a16:creationId xmlns:a16="http://schemas.microsoft.com/office/drawing/2014/main" id="{758038EB-9199-4796-92EF-F76704B2C037}"/>
              </a:ext>
            </a:extLst>
          </p:cNvPr>
          <p:cNvPicPr>
            <a:picLocks noChangeAspect="1"/>
          </p:cNvPicPr>
          <p:nvPr/>
        </p:nvPicPr>
        <p:blipFill>
          <a:blip r:embed="rId3"/>
          <a:stretch>
            <a:fillRect/>
          </a:stretch>
        </p:blipFill>
        <p:spPr>
          <a:xfrm>
            <a:off x="6375943" y="-47625"/>
            <a:ext cx="5771114" cy="3287700"/>
          </a:xfrm>
          <a:prstGeom prst="rect">
            <a:avLst/>
          </a:prstGeom>
        </p:spPr>
      </p:pic>
      <p:pic>
        <p:nvPicPr>
          <p:cNvPr id="6" name="Billede 5">
            <a:extLst>
              <a:ext uri="{FF2B5EF4-FFF2-40B4-BE49-F238E27FC236}">
                <a16:creationId xmlns:a16="http://schemas.microsoft.com/office/drawing/2014/main" id="{62077898-902E-4731-8CC8-52F03481EA41}"/>
              </a:ext>
            </a:extLst>
          </p:cNvPr>
          <p:cNvPicPr>
            <a:picLocks noChangeAspect="1"/>
          </p:cNvPicPr>
          <p:nvPr/>
        </p:nvPicPr>
        <p:blipFill>
          <a:blip r:embed="rId4"/>
          <a:stretch>
            <a:fillRect/>
          </a:stretch>
        </p:blipFill>
        <p:spPr>
          <a:xfrm>
            <a:off x="5655448" y="2995516"/>
            <a:ext cx="5935415" cy="3811780"/>
          </a:xfrm>
          <a:prstGeom prst="rect">
            <a:avLst/>
          </a:prstGeom>
        </p:spPr>
      </p:pic>
      <p:cxnSp>
        <p:nvCxnSpPr>
          <p:cNvPr id="11" name="Lige pilforbindelse 10">
            <a:extLst>
              <a:ext uri="{FF2B5EF4-FFF2-40B4-BE49-F238E27FC236}">
                <a16:creationId xmlns:a16="http://schemas.microsoft.com/office/drawing/2014/main" id="{50AC5FAF-ED55-46FD-A5C8-770F7FB20FEA}"/>
              </a:ext>
            </a:extLst>
          </p:cNvPr>
          <p:cNvCxnSpPr>
            <a:cxnSpLocks/>
          </p:cNvCxnSpPr>
          <p:nvPr/>
        </p:nvCxnSpPr>
        <p:spPr>
          <a:xfrm flipV="1">
            <a:off x="5288972" y="990600"/>
            <a:ext cx="1207078" cy="483467"/>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3" name="Lige pilforbindelse 12">
            <a:extLst>
              <a:ext uri="{FF2B5EF4-FFF2-40B4-BE49-F238E27FC236}">
                <a16:creationId xmlns:a16="http://schemas.microsoft.com/office/drawing/2014/main" id="{A42B206C-CD23-4134-99F3-8E92B5C35F22}"/>
              </a:ext>
            </a:extLst>
          </p:cNvPr>
          <p:cNvCxnSpPr>
            <a:cxnSpLocks/>
          </p:cNvCxnSpPr>
          <p:nvPr/>
        </p:nvCxnSpPr>
        <p:spPr>
          <a:xfrm>
            <a:off x="9261500" y="2571750"/>
            <a:ext cx="0" cy="57386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7" name="Tekstfelt 6">
            <a:extLst>
              <a:ext uri="{FF2B5EF4-FFF2-40B4-BE49-F238E27FC236}">
                <a16:creationId xmlns:a16="http://schemas.microsoft.com/office/drawing/2014/main" id="{0C539CF8-ABDE-43A9-A3EC-5EA4E9841441}"/>
              </a:ext>
            </a:extLst>
          </p:cNvPr>
          <p:cNvSpPr txBox="1"/>
          <p:nvPr/>
        </p:nvSpPr>
        <p:spPr>
          <a:xfrm>
            <a:off x="482840" y="5250063"/>
            <a:ext cx="5409671" cy="646331"/>
          </a:xfrm>
          <a:prstGeom prst="rect">
            <a:avLst/>
          </a:prstGeom>
          <a:noFill/>
        </p:spPr>
        <p:txBody>
          <a:bodyPr wrap="square" rtlCol="0">
            <a:spAutoFit/>
          </a:bodyPr>
          <a:lstStyle/>
          <a:p>
            <a:r>
              <a:rPr lang="da-DK" sz="3600" dirty="0"/>
              <a:t>Triglycerid klippes af </a:t>
            </a:r>
            <a:r>
              <a:rPr lang="da-DK" sz="3600" dirty="0" err="1"/>
              <a:t>lipase</a:t>
            </a:r>
            <a:endParaRPr lang="da-DK" sz="3600" dirty="0"/>
          </a:p>
        </p:txBody>
      </p:sp>
    </p:spTree>
    <p:extLst>
      <p:ext uri="{BB962C8B-B14F-4D97-AF65-F5344CB8AC3E}">
        <p14:creationId xmlns:p14="http://schemas.microsoft.com/office/powerpoint/2010/main" val="2623115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F60FCA6E-0894-46CD-BD49-5955A51E0084}"/>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31955" y="5346696"/>
            <a:ext cx="5360045" cy="1511304"/>
          </a:xfrm>
          <a:custGeom>
            <a:avLst/>
            <a:gdLst>
              <a:gd name="connsiteX0" fmla="*/ 4545473 w 5360045"/>
              <a:gd name="connsiteY0" fmla="*/ 0 h 1511304"/>
              <a:gd name="connsiteX1" fmla="*/ 5360045 w 5360045"/>
              <a:gd name="connsiteY1" fmla="*/ 0 h 1511304"/>
              <a:gd name="connsiteX2" fmla="*/ 5360045 w 5360045"/>
              <a:gd name="connsiteY2" fmla="*/ 1046730 h 1511304"/>
              <a:gd name="connsiteX3" fmla="*/ 5360045 w 5360045"/>
              <a:gd name="connsiteY3" fmla="*/ 1508760 h 1511304"/>
              <a:gd name="connsiteX4" fmla="*/ 5360045 w 5360045"/>
              <a:gd name="connsiteY4" fmla="*/ 1511304 h 1511304"/>
              <a:gd name="connsiteX5" fmla="*/ 4545474 w 5360045"/>
              <a:gd name="connsiteY5" fmla="*/ 1511304 h 1511304"/>
              <a:gd name="connsiteX6" fmla="*/ 2525897 w 5360045"/>
              <a:gd name="connsiteY6" fmla="*/ 1511304 h 1511304"/>
              <a:gd name="connsiteX7" fmla="*/ 0 w 5360045"/>
              <a:gd name="connsiteY7" fmla="*/ 1511304 h 1511304"/>
              <a:gd name="connsiteX8" fmla="*/ 697617 w 5360045"/>
              <a:gd name="connsiteY8" fmla="*/ 3 h 1511304"/>
              <a:gd name="connsiteX9" fmla="*/ 4545473 w 5360045"/>
              <a:gd name="connsiteY9" fmla="*/ 3 h 15113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360045" h="1511304">
                <a:moveTo>
                  <a:pt x="4545473" y="0"/>
                </a:moveTo>
                <a:lnTo>
                  <a:pt x="5360045" y="0"/>
                </a:lnTo>
                <a:lnTo>
                  <a:pt x="5360045" y="1046730"/>
                </a:lnTo>
                <a:lnTo>
                  <a:pt x="5360045" y="1508760"/>
                </a:lnTo>
                <a:lnTo>
                  <a:pt x="5360045" y="1511304"/>
                </a:lnTo>
                <a:lnTo>
                  <a:pt x="4545474" y="1511304"/>
                </a:lnTo>
                <a:lnTo>
                  <a:pt x="2525897" y="1511304"/>
                </a:lnTo>
                <a:lnTo>
                  <a:pt x="0" y="1511304"/>
                </a:lnTo>
                <a:lnTo>
                  <a:pt x="697617" y="3"/>
                </a:lnTo>
                <a:lnTo>
                  <a:pt x="4545473" y="3"/>
                </a:lnTo>
                <a:close/>
              </a:path>
            </a:pathLst>
          </a:custGeom>
          <a:solidFill>
            <a:schemeClr val="tx1">
              <a:alpha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E78C6E4B-A1F1-4B6C-97EC-BE997495D6AC}"/>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346694"/>
            <a:ext cx="7346605" cy="1511306"/>
          </a:xfrm>
          <a:custGeom>
            <a:avLst/>
            <a:gdLst>
              <a:gd name="connsiteX0" fmla="*/ 0 w 7346605"/>
              <a:gd name="connsiteY0" fmla="*/ 0 h 1511306"/>
              <a:gd name="connsiteX1" fmla="*/ 239486 w 7346605"/>
              <a:gd name="connsiteY1" fmla="*/ 0 h 1511306"/>
              <a:gd name="connsiteX2" fmla="*/ 1209568 w 7346605"/>
              <a:gd name="connsiteY2" fmla="*/ 0 h 1511306"/>
              <a:gd name="connsiteX3" fmla="*/ 2405743 w 7346605"/>
              <a:gd name="connsiteY3" fmla="*/ 0 h 1511306"/>
              <a:gd name="connsiteX4" fmla="*/ 2405743 w 7346605"/>
              <a:gd name="connsiteY4" fmla="*/ 2544 h 1511306"/>
              <a:gd name="connsiteX5" fmla="*/ 2801131 w 7346605"/>
              <a:gd name="connsiteY5" fmla="*/ 2544 h 1511306"/>
              <a:gd name="connsiteX6" fmla="*/ 2801131 w 7346605"/>
              <a:gd name="connsiteY6" fmla="*/ 0 h 1511306"/>
              <a:gd name="connsiteX7" fmla="*/ 7346605 w 7346605"/>
              <a:gd name="connsiteY7" fmla="*/ 0 h 1511306"/>
              <a:gd name="connsiteX8" fmla="*/ 6648988 w 7346605"/>
              <a:gd name="connsiteY8" fmla="*/ 1511301 h 1511306"/>
              <a:gd name="connsiteX9" fmla="*/ 2801132 w 7346605"/>
              <a:gd name="connsiteY9" fmla="*/ 1511301 h 1511306"/>
              <a:gd name="connsiteX10" fmla="*/ 2801132 w 7346605"/>
              <a:gd name="connsiteY10" fmla="*/ 1511304 h 1511306"/>
              <a:gd name="connsiteX11" fmla="*/ 2405743 w 7346605"/>
              <a:gd name="connsiteY11" fmla="*/ 1511304 h 1511306"/>
              <a:gd name="connsiteX12" fmla="*/ 2405743 w 7346605"/>
              <a:gd name="connsiteY12" fmla="*/ 1511306 h 1511306"/>
              <a:gd name="connsiteX13" fmla="*/ 1333411 w 7346605"/>
              <a:gd name="connsiteY13" fmla="*/ 1511306 h 1511306"/>
              <a:gd name="connsiteX14" fmla="*/ 1219208 w 7346605"/>
              <a:gd name="connsiteY14" fmla="*/ 1511306 h 1511306"/>
              <a:gd name="connsiteX15" fmla="*/ 1209568 w 7346605"/>
              <a:gd name="connsiteY15" fmla="*/ 1511306 h 1511306"/>
              <a:gd name="connsiteX16" fmla="*/ 239486 w 7346605"/>
              <a:gd name="connsiteY16" fmla="*/ 1511306 h 1511306"/>
              <a:gd name="connsiteX17" fmla="*/ 0 w 7346605"/>
              <a:gd name="connsiteY17" fmla="*/ 1511306 h 15113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346605" h="1511306">
                <a:moveTo>
                  <a:pt x="0" y="0"/>
                </a:moveTo>
                <a:lnTo>
                  <a:pt x="239486" y="0"/>
                </a:lnTo>
                <a:lnTo>
                  <a:pt x="1209568" y="0"/>
                </a:lnTo>
                <a:lnTo>
                  <a:pt x="2405743" y="0"/>
                </a:lnTo>
                <a:lnTo>
                  <a:pt x="2405743" y="2544"/>
                </a:lnTo>
                <a:lnTo>
                  <a:pt x="2801131" y="2544"/>
                </a:lnTo>
                <a:lnTo>
                  <a:pt x="2801131" y="0"/>
                </a:lnTo>
                <a:lnTo>
                  <a:pt x="7346605" y="0"/>
                </a:lnTo>
                <a:lnTo>
                  <a:pt x="6648988" y="1511301"/>
                </a:lnTo>
                <a:lnTo>
                  <a:pt x="2801132" y="1511301"/>
                </a:lnTo>
                <a:lnTo>
                  <a:pt x="2801132" y="1511304"/>
                </a:lnTo>
                <a:lnTo>
                  <a:pt x="2405743" y="1511304"/>
                </a:lnTo>
                <a:lnTo>
                  <a:pt x="2405743" y="1511306"/>
                </a:lnTo>
                <a:lnTo>
                  <a:pt x="1333411" y="1511306"/>
                </a:lnTo>
                <a:lnTo>
                  <a:pt x="1219208" y="1511306"/>
                </a:lnTo>
                <a:lnTo>
                  <a:pt x="1209568" y="1511306"/>
                </a:lnTo>
                <a:lnTo>
                  <a:pt x="239486" y="1511306"/>
                </a:lnTo>
                <a:lnTo>
                  <a:pt x="0" y="1511306"/>
                </a:lnTo>
                <a:close/>
              </a:path>
            </a:pathLst>
          </a:cu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lede 3">
            <a:extLst>
              <a:ext uri="{FF2B5EF4-FFF2-40B4-BE49-F238E27FC236}">
                <a16:creationId xmlns:a16="http://schemas.microsoft.com/office/drawing/2014/main" id="{54053AA9-89C6-4939-AF3B-163DF5F51235}"/>
              </a:ext>
            </a:extLst>
          </p:cNvPr>
          <p:cNvPicPr>
            <a:picLocks noChangeAspect="1"/>
          </p:cNvPicPr>
          <p:nvPr/>
        </p:nvPicPr>
        <p:blipFill>
          <a:blip r:embed="rId3"/>
          <a:stretch>
            <a:fillRect/>
          </a:stretch>
        </p:blipFill>
        <p:spPr>
          <a:xfrm>
            <a:off x="358146" y="1773382"/>
            <a:ext cx="6782425" cy="2406666"/>
          </a:xfrm>
          <a:prstGeom prst="rect">
            <a:avLst/>
          </a:prstGeom>
        </p:spPr>
      </p:pic>
      <p:sp>
        <p:nvSpPr>
          <p:cNvPr id="2" name="Titel 1">
            <a:extLst>
              <a:ext uri="{FF2B5EF4-FFF2-40B4-BE49-F238E27FC236}">
                <a16:creationId xmlns:a16="http://schemas.microsoft.com/office/drawing/2014/main" id="{2ED798E2-CD88-4EA8-A03F-A019297A89D6}"/>
              </a:ext>
            </a:extLst>
          </p:cNvPr>
          <p:cNvSpPr>
            <a:spLocks noGrp="1"/>
          </p:cNvSpPr>
          <p:nvPr>
            <p:ph type="title"/>
          </p:nvPr>
        </p:nvSpPr>
        <p:spPr>
          <a:xfrm>
            <a:off x="950121" y="5529884"/>
            <a:ext cx="5693783" cy="1096331"/>
          </a:xfrm>
        </p:spPr>
        <p:txBody>
          <a:bodyPr>
            <a:normAutofit/>
          </a:bodyPr>
          <a:lstStyle/>
          <a:p>
            <a:r>
              <a:rPr lang="da-DK" sz="4000"/>
              <a:t>Reaktionshastighed</a:t>
            </a:r>
          </a:p>
        </p:txBody>
      </p:sp>
      <p:sp>
        <p:nvSpPr>
          <p:cNvPr id="3" name="Pladsholder til indhold 2">
            <a:extLst>
              <a:ext uri="{FF2B5EF4-FFF2-40B4-BE49-F238E27FC236}">
                <a16:creationId xmlns:a16="http://schemas.microsoft.com/office/drawing/2014/main" id="{429748BA-7267-47A3-B227-6FA830251C1E}"/>
              </a:ext>
            </a:extLst>
          </p:cNvPr>
          <p:cNvSpPr>
            <a:spLocks noGrp="1"/>
          </p:cNvSpPr>
          <p:nvPr>
            <p:ph idx="1"/>
          </p:nvPr>
        </p:nvSpPr>
        <p:spPr>
          <a:xfrm>
            <a:off x="7540801" y="965199"/>
            <a:ext cx="4008101" cy="4020458"/>
          </a:xfrm>
        </p:spPr>
        <p:txBody>
          <a:bodyPr anchor="ctr">
            <a:normAutofit/>
          </a:bodyPr>
          <a:lstStyle/>
          <a:p>
            <a:r>
              <a:rPr lang="da-DK" sz="2000" dirty="0"/>
              <a:t>Reaktion måles på antal substratmolekyler der omdannes pr tidsenhed</a:t>
            </a:r>
          </a:p>
          <a:p>
            <a:r>
              <a:rPr lang="da-DK" sz="2000" dirty="0"/>
              <a:t>Afhængig af mængde af enzymer</a:t>
            </a:r>
          </a:p>
          <a:p>
            <a:r>
              <a:rPr lang="da-DK" sz="2000" dirty="0"/>
              <a:t>Afhængig af mængde af substrat</a:t>
            </a:r>
          </a:p>
          <a:p>
            <a:r>
              <a:rPr lang="da-DK" sz="2000" dirty="0"/>
              <a:t>Derudover er pH og temperatur afgørende for hvor effektive enzymerne er</a:t>
            </a:r>
          </a:p>
        </p:txBody>
      </p:sp>
      <p:sp>
        <p:nvSpPr>
          <p:cNvPr id="5" name="Tekstfelt 4">
            <a:extLst>
              <a:ext uri="{FF2B5EF4-FFF2-40B4-BE49-F238E27FC236}">
                <a16:creationId xmlns:a16="http://schemas.microsoft.com/office/drawing/2014/main" id="{4DDE0017-5D0F-4BB7-BCAA-CE4A4EF0322C}"/>
              </a:ext>
            </a:extLst>
          </p:cNvPr>
          <p:cNvSpPr txBox="1"/>
          <p:nvPr/>
        </p:nvSpPr>
        <p:spPr>
          <a:xfrm>
            <a:off x="3004022" y="1172265"/>
            <a:ext cx="2931444" cy="369332"/>
          </a:xfrm>
          <a:prstGeom prst="rect">
            <a:avLst/>
          </a:prstGeom>
          <a:noFill/>
          <a:ln>
            <a:solidFill>
              <a:schemeClr val="tx1"/>
            </a:solidFill>
          </a:ln>
        </p:spPr>
        <p:txBody>
          <a:bodyPr wrap="none" rtlCol="0">
            <a:spAutoFit/>
          </a:bodyPr>
          <a:lstStyle/>
          <a:p>
            <a:r>
              <a:rPr lang="da-DK" dirty="0"/>
              <a:t>Reaktionshastighed optimum</a:t>
            </a:r>
          </a:p>
        </p:txBody>
      </p:sp>
      <p:cxnSp>
        <p:nvCxnSpPr>
          <p:cNvPr id="7" name="Lige pilforbindelse 6">
            <a:extLst>
              <a:ext uri="{FF2B5EF4-FFF2-40B4-BE49-F238E27FC236}">
                <a16:creationId xmlns:a16="http://schemas.microsoft.com/office/drawing/2014/main" id="{635245C1-D012-4D73-8A24-8939C57C4B9A}"/>
              </a:ext>
            </a:extLst>
          </p:cNvPr>
          <p:cNvCxnSpPr>
            <a:stCxn id="5" idx="2"/>
          </p:cNvCxnSpPr>
          <p:nvPr/>
        </p:nvCxnSpPr>
        <p:spPr>
          <a:xfrm flipH="1">
            <a:off x="4463143" y="1541597"/>
            <a:ext cx="6601" cy="42871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kstfelt 7">
            <a:extLst>
              <a:ext uri="{FF2B5EF4-FFF2-40B4-BE49-F238E27FC236}">
                <a16:creationId xmlns:a16="http://schemas.microsoft.com/office/drawing/2014/main" id="{3241544D-544B-4823-B11C-55508EB9FBE1}"/>
              </a:ext>
            </a:extLst>
          </p:cNvPr>
          <p:cNvSpPr txBox="1"/>
          <p:nvPr/>
        </p:nvSpPr>
        <p:spPr>
          <a:xfrm>
            <a:off x="3176537" y="422993"/>
            <a:ext cx="3964034" cy="646331"/>
          </a:xfrm>
          <a:prstGeom prst="rect">
            <a:avLst/>
          </a:prstGeom>
          <a:noFill/>
          <a:ln>
            <a:solidFill>
              <a:schemeClr val="tx1"/>
            </a:solidFill>
          </a:ln>
        </p:spPr>
        <p:txBody>
          <a:bodyPr wrap="none" rtlCol="0">
            <a:spAutoFit/>
          </a:bodyPr>
          <a:lstStyle/>
          <a:p>
            <a:r>
              <a:rPr lang="da-DK" dirty="0"/>
              <a:t>Ustabilt og proteinstrukturen ændrer sig</a:t>
            </a:r>
          </a:p>
          <a:p>
            <a:r>
              <a:rPr lang="da-DK" dirty="0"/>
              <a:t>For til sidst at være helt denatureret</a:t>
            </a:r>
          </a:p>
        </p:txBody>
      </p:sp>
      <p:pic>
        <p:nvPicPr>
          <p:cNvPr id="13" name="Billede 12">
            <a:extLst>
              <a:ext uri="{FF2B5EF4-FFF2-40B4-BE49-F238E27FC236}">
                <a16:creationId xmlns:a16="http://schemas.microsoft.com/office/drawing/2014/main" id="{D2B62A08-5E1C-4298-8EF5-0B84A06A6A02}"/>
              </a:ext>
            </a:extLst>
          </p:cNvPr>
          <p:cNvPicPr>
            <a:picLocks noChangeAspect="1"/>
          </p:cNvPicPr>
          <p:nvPr/>
        </p:nvPicPr>
        <p:blipFill>
          <a:blip r:embed="rId4"/>
          <a:stretch>
            <a:fillRect/>
          </a:stretch>
        </p:blipFill>
        <p:spPr>
          <a:xfrm>
            <a:off x="210288" y="1690159"/>
            <a:ext cx="6926503" cy="2406666"/>
          </a:xfrm>
          <a:prstGeom prst="rect">
            <a:avLst/>
          </a:prstGeom>
        </p:spPr>
      </p:pic>
      <p:sp>
        <p:nvSpPr>
          <p:cNvPr id="14" name="Tekstfelt 13">
            <a:extLst>
              <a:ext uri="{FF2B5EF4-FFF2-40B4-BE49-F238E27FC236}">
                <a16:creationId xmlns:a16="http://schemas.microsoft.com/office/drawing/2014/main" id="{08A728A8-0B76-4C15-8FC0-A9EFAB9E03BB}"/>
              </a:ext>
            </a:extLst>
          </p:cNvPr>
          <p:cNvSpPr txBox="1"/>
          <p:nvPr/>
        </p:nvSpPr>
        <p:spPr>
          <a:xfrm>
            <a:off x="358146" y="921653"/>
            <a:ext cx="2728952" cy="646331"/>
          </a:xfrm>
          <a:prstGeom prst="rect">
            <a:avLst/>
          </a:prstGeom>
          <a:noFill/>
          <a:ln>
            <a:solidFill>
              <a:schemeClr val="tx1"/>
            </a:solidFill>
          </a:ln>
        </p:spPr>
        <p:txBody>
          <a:bodyPr wrap="none" rtlCol="0">
            <a:spAutoFit/>
          </a:bodyPr>
          <a:lstStyle/>
          <a:p>
            <a:r>
              <a:rPr lang="da-DK" dirty="0"/>
              <a:t>Pepsin har pH optimum</a:t>
            </a:r>
            <a:br>
              <a:rPr lang="da-DK" dirty="0"/>
            </a:br>
            <a:r>
              <a:rPr lang="da-DK" dirty="0"/>
              <a:t>der passer med mavens pH</a:t>
            </a:r>
          </a:p>
        </p:txBody>
      </p:sp>
      <p:cxnSp>
        <p:nvCxnSpPr>
          <p:cNvPr id="16" name="Lige pilforbindelse 15">
            <a:extLst>
              <a:ext uri="{FF2B5EF4-FFF2-40B4-BE49-F238E27FC236}">
                <a16:creationId xmlns:a16="http://schemas.microsoft.com/office/drawing/2014/main" id="{CD16CBDD-86FE-4288-B269-E5C90FE3AD80}"/>
              </a:ext>
            </a:extLst>
          </p:cNvPr>
          <p:cNvCxnSpPr>
            <a:stCxn id="14" idx="2"/>
          </p:cNvCxnSpPr>
          <p:nvPr/>
        </p:nvCxnSpPr>
        <p:spPr>
          <a:xfrm flipH="1">
            <a:off x="1707614" y="1567984"/>
            <a:ext cx="15008" cy="579802"/>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7" name="Tekstfelt 16">
            <a:extLst>
              <a:ext uri="{FF2B5EF4-FFF2-40B4-BE49-F238E27FC236}">
                <a16:creationId xmlns:a16="http://schemas.microsoft.com/office/drawing/2014/main" id="{54B0ADE0-118E-4C4A-AB2A-CDB5866521AE}"/>
              </a:ext>
            </a:extLst>
          </p:cNvPr>
          <p:cNvSpPr txBox="1"/>
          <p:nvPr/>
        </p:nvSpPr>
        <p:spPr>
          <a:xfrm>
            <a:off x="3109214" y="1694964"/>
            <a:ext cx="4027577" cy="369332"/>
          </a:xfrm>
          <a:prstGeom prst="rect">
            <a:avLst/>
          </a:prstGeom>
          <a:noFill/>
          <a:ln>
            <a:solidFill>
              <a:schemeClr val="tx1"/>
            </a:solidFill>
          </a:ln>
        </p:spPr>
        <p:txBody>
          <a:bodyPr wrap="none" rtlCol="0">
            <a:spAutoFit/>
          </a:bodyPr>
          <a:lstStyle/>
          <a:p>
            <a:r>
              <a:rPr lang="da-DK" dirty="0"/>
              <a:t>Amylase har pH-optimum ved neutral pH</a:t>
            </a:r>
          </a:p>
        </p:txBody>
      </p:sp>
      <p:cxnSp>
        <p:nvCxnSpPr>
          <p:cNvPr id="19" name="Lige pilforbindelse 18">
            <a:extLst>
              <a:ext uri="{FF2B5EF4-FFF2-40B4-BE49-F238E27FC236}">
                <a16:creationId xmlns:a16="http://schemas.microsoft.com/office/drawing/2014/main" id="{63E0BB59-BFB7-4ABD-A270-A6E7991FF2BD}"/>
              </a:ext>
            </a:extLst>
          </p:cNvPr>
          <p:cNvCxnSpPr>
            <a:cxnSpLocks/>
          </p:cNvCxnSpPr>
          <p:nvPr/>
        </p:nvCxnSpPr>
        <p:spPr>
          <a:xfrm flipH="1">
            <a:off x="3749358" y="2069101"/>
            <a:ext cx="624667" cy="24172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2" name="Lige pilforbindelse 11">
            <a:extLst>
              <a:ext uri="{FF2B5EF4-FFF2-40B4-BE49-F238E27FC236}">
                <a16:creationId xmlns:a16="http://schemas.microsoft.com/office/drawing/2014/main" id="{44EC79CD-F7E4-4467-BA79-A15B2D687CB1}"/>
              </a:ext>
            </a:extLst>
          </p:cNvPr>
          <p:cNvCxnSpPr>
            <a:cxnSpLocks/>
          </p:cNvCxnSpPr>
          <p:nvPr/>
        </p:nvCxnSpPr>
        <p:spPr>
          <a:xfrm flipH="1">
            <a:off x="4230354" y="1062010"/>
            <a:ext cx="824857" cy="178997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10" name="Billede 9">
            <a:extLst>
              <a:ext uri="{FF2B5EF4-FFF2-40B4-BE49-F238E27FC236}">
                <a16:creationId xmlns:a16="http://schemas.microsoft.com/office/drawing/2014/main" id="{7FA9C515-7529-4B98-AD3E-AEEA9DCA3CD7}"/>
              </a:ext>
            </a:extLst>
          </p:cNvPr>
          <p:cNvPicPr>
            <a:picLocks noChangeAspect="1"/>
          </p:cNvPicPr>
          <p:nvPr/>
        </p:nvPicPr>
        <p:blipFill>
          <a:blip r:embed="rId5"/>
          <a:stretch>
            <a:fillRect/>
          </a:stretch>
        </p:blipFill>
        <p:spPr>
          <a:xfrm>
            <a:off x="997131" y="895864"/>
            <a:ext cx="4358812" cy="4588221"/>
          </a:xfrm>
          <a:prstGeom prst="rect">
            <a:avLst/>
          </a:prstGeom>
        </p:spPr>
      </p:pic>
      <p:pic>
        <p:nvPicPr>
          <p:cNvPr id="18" name="Billede 17">
            <a:extLst>
              <a:ext uri="{FF2B5EF4-FFF2-40B4-BE49-F238E27FC236}">
                <a16:creationId xmlns:a16="http://schemas.microsoft.com/office/drawing/2014/main" id="{02700B54-A5EE-4661-BDE8-A9A16B39EAA7}"/>
              </a:ext>
            </a:extLst>
          </p:cNvPr>
          <p:cNvPicPr>
            <a:picLocks noChangeAspect="1"/>
          </p:cNvPicPr>
          <p:nvPr/>
        </p:nvPicPr>
        <p:blipFill>
          <a:blip r:embed="rId6"/>
          <a:stretch>
            <a:fillRect/>
          </a:stretch>
        </p:blipFill>
        <p:spPr>
          <a:xfrm>
            <a:off x="1002929" y="895863"/>
            <a:ext cx="4435844" cy="4588221"/>
          </a:xfrm>
          <a:prstGeom prst="rect">
            <a:avLst/>
          </a:prstGeom>
        </p:spPr>
      </p:pic>
      <p:pic>
        <p:nvPicPr>
          <p:cNvPr id="21" name="Billede 20">
            <a:extLst>
              <a:ext uri="{FF2B5EF4-FFF2-40B4-BE49-F238E27FC236}">
                <a16:creationId xmlns:a16="http://schemas.microsoft.com/office/drawing/2014/main" id="{AA8F5D34-D8B2-477F-8389-E67438BEC034}"/>
              </a:ext>
            </a:extLst>
          </p:cNvPr>
          <p:cNvPicPr>
            <a:picLocks noChangeAspect="1"/>
          </p:cNvPicPr>
          <p:nvPr/>
        </p:nvPicPr>
        <p:blipFill>
          <a:blip r:embed="rId7"/>
          <a:stretch>
            <a:fillRect/>
          </a:stretch>
        </p:blipFill>
        <p:spPr>
          <a:xfrm>
            <a:off x="981051" y="900986"/>
            <a:ext cx="4374892" cy="4689753"/>
          </a:xfrm>
          <a:prstGeom prst="rect">
            <a:avLst/>
          </a:prstGeom>
        </p:spPr>
      </p:pic>
    </p:spTree>
    <p:extLst>
      <p:ext uri="{BB962C8B-B14F-4D97-AF65-F5344CB8AC3E}">
        <p14:creationId xmlns:p14="http://schemas.microsoft.com/office/powerpoint/2010/main" val="1045939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xit" presetSubtype="0" fill="hold" grpId="1" nodeType="withEffect">
                                  <p:stCondLst>
                                    <p:cond delay="0"/>
                                  </p:stCondLst>
                                  <p:childTnLst>
                                    <p:set>
                                      <p:cBhvr>
                                        <p:cTn id="14" dur="1" fill="hold">
                                          <p:stCondLst>
                                            <p:cond delay="0"/>
                                          </p:stCondLst>
                                        </p:cTn>
                                        <p:tgtEl>
                                          <p:spTgt spid="5"/>
                                        </p:tgtEl>
                                        <p:attrNameLst>
                                          <p:attrName>style.visibility</p:attrName>
                                        </p:attrNameLst>
                                      </p:cBhvr>
                                      <p:to>
                                        <p:strVal val="hidden"/>
                                      </p:to>
                                    </p:set>
                                  </p:childTnLst>
                                </p:cTn>
                              </p:par>
                              <p:par>
                                <p:cTn id="15" presetID="1" presetClass="exit" presetSubtype="0" fill="hold" nodeType="withEffect">
                                  <p:stCondLst>
                                    <p:cond delay="0"/>
                                  </p:stCondLst>
                                  <p:childTnLst>
                                    <p:set>
                                      <p:cBhvr>
                                        <p:cTn id="16" dur="1" fill="hold">
                                          <p:stCondLst>
                                            <p:cond delay="0"/>
                                          </p:stCondLst>
                                        </p:cTn>
                                        <p:tgtEl>
                                          <p:spTgt spid="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par>
                                <p:cTn id="23" presetID="1" presetClass="exit" presetSubtype="0" fill="hold" grpId="2" nodeType="withEffect">
                                  <p:stCondLst>
                                    <p:cond delay="0"/>
                                  </p:stCondLst>
                                  <p:childTnLst>
                                    <p:set>
                                      <p:cBhvr>
                                        <p:cTn id="24" dur="1" fill="hold">
                                          <p:stCondLst>
                                            <p:cond delay="0"/>
                                          </p:stCondLst>
                                        </p:cTn>
                                        <p:tgtEl>
                                          <p:spTgt spid="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7"/>
                                        </p:tgtEl>
                                        <p:attrNameLst>
                                          <p:attrName>style.visibility</p:attrName>
                                        </p:attrNameLst>
                                      </p:cBhvr>
                                      <p:to>
                                        <p:strVal val="hidden"/>
                                      </p:to>
                                    </p:set>
                                  </p:childTnLst>
                                </p:cTn>
                              </p:par>
                              <p:par>
                                <p:cTn id="27" presetID="1" presetClass="exit" presetSubtype="0" fill="hold" grpId="1" nodeType="withEffect">
                                  <p:stCondLst>
                                    <p:cond delay="0"/>
                                  </p:stCondLst>
                                  <p:childTnLst>
                                    <p:set>
                                      <p:cBhvr>
                                        <p:cTn id="28" dur="1" fill="hold">
                                          <p:stCondLst>
                                            <p:cond delay="0"/>
                                          </p:stCondLst>
                                        </p:cTn>
                                        <p:tgtEl>
                                          <p:spTgt spid="8"/>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12"/>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19"/>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0"/>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8"/>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5" grpId="2" animBg="1"/>
      <p:bldP spid="8" grpId="0" animBg="1"/>
      <p:bldP spid="8" grpId="1" animBg="1"/>
      <p:bldP spid="14" grpId="0" animBg="1"/>
      <p:bldP spid="1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39D0F1B4-C781-4B54-9257-99936F173F3F}"/>
              </a:ext>
            </a:extLst>
          </p:cNvPr>
          <p:cNvSpPr txBox="1"/>
          <p:nvPr/>
        </p:nvSpPr>
        <p:spPr>
          <a:xfrm>
            <a:off x="1069910" y="883298"/>
            <a:ext cx="1597425" cy="369332"/>
          </a:xfrm>
          <a:prstGeom prst="rect">
            <a:avLst/>
          </a:prstGeom>
          <a:noFill/>
        </p:spPr>
        <p:txBody>
          <a:bodyPr wrap="none" rtlCol="0">
            <a:spAutoFit/>
          </a:bodyPr>
          <a:lstStyle/>
          <a:p>
            <a:r>
              <a:rPr lang="da-DK" dirty="0"/>
              <a:t>Enzyminhibitor</a:t>
            </a:r>
          </a:p>
        </p:txBody>
      </p:sp>
      <p:pic>
        <p:nvPicPr>
          <p:cNvPr id="4" name="Billede 3">
            <a:extLst>
              <a:ext uri="{FF2B5EF4-FFF2-40B4-BE49-F238E27FC236}">
                <a16:creationId xmlns:a16="http://schemas.microsoft.com/office/drawing/2014/main" id="{1BE9481C-7953-47EF-92C2-93A0ECF97D20}"/>
              </a:ext>
            </a:extLst>
          </p:cNvPr>
          <p:cNvPicPr>
            <a:picLocks noChangeAspect="1"/>
          </p:cNvPicPr>
          <p:nvPr/>
        </p:nvPicPr>
        <p:blipFill>
          <a:blip r:embed="rId3"/>
          <a:stretch>
            <a:fillRect/>
          </a:stretch>
        </p:blipFill>
        <p:spPr>
          <a:xfrm>
            <a:off x="659441" y="1652385"/>
            <a:ext cx="5324514" cy="1333510"/>
          </a:xfrm>
          <a:prstGeom prst="rect">
            <a:avLst/>
          </a:prstGeom>
        </p:spPr>
      </p:pic>
      <p:sp>
        <p:nvSpPr>
          <p:cNvPr id="5" name="Tekstfelt 4">
            <a:extLst>
              <a:ext uri="{FF2B5EF4-FFF2-40B4-BE49-F238E27FC236}">
                <a16:creationId xmlns:a16="http://schemas.microsoft.com/office/drawing/2014/main" id="{94F28F00-33EE-4A71-89C0-49086C5B122A}"/>
              </a:ext>
            </a:extLst>
          </p:cNvPr>
          <p:cNvSpPr txBox="1"/>
          <p:nvPr/>
        </p:nvSpPr>
        <p:spPr>
          <a:xfrm>
            <a:off x="653610" y="1330385"/>
            <a:ext cx="1265603" cy="369332"/>
          </a:xfrm>
          <a:prstGeom prst="rect">
            <a:avLst/>
          </a:prstGeom>
          <a:noFill/>
        </p:spPr>
        <p:txBody>
          <a:bodyPr wrap="none" rtlCol="0">
            <a:spAutoFit/>
          </a:bodyPr>
          <a:lstStyle/>
          <a:p>
            <a:r>
              <a:rPr lang="da-DK" dirty="0" err="1"/>
              <a:t>Kompetetiv</a:t>
            </a:r>
            <a:endParaRPr lang="da-DK" dirty="0"/>
          </a:p>
        </p:txBody>
      </p:sp>
      <p:pic>
        <p:nvPicPr>
          <p:cNvPr id="7" name="Billede 6">
            <a:extLst>
              <a:ext uri="{FF2B5EF4-FFF2-40B4-BE49-F238E27FC236}">
                <a16:creationId xmlns:a16="http://schemas.microsoft.com/office/drawing/2014/main" id="{83E5D67E-D53F-45A6-A9D6-12351E98B9AF}"/>
              </a:ext>
            </a:extLst>
          </p:cNvPr>
          <p:cNvPicPr>
            <a:picLocks noChangeAspect="1"/>
          </p:cNvPicPr>
          <p:nvPr/>
        </p:nvPicPr>
        <p:blipFill>
          <a:blip r:embed="rId4"/>
          <a:stretch>
            <a:fillRect/>
          </a:stretch>
        </p:blipFill>
        <p:spPr>
          <a:xfrm>
            <a:off x="626103" y="3385650"/>
            <a:ext cx="5391189" cy="1333510"/>
          </a:xfrm>
          <a:prstGeom prst="rect">
            <a:avLst/>
          </a:prstGeom>
        </p:spPr>
      </p:pic>
      <p:sp>
        <p:nvSpPr>
          <p:cNvPr id="8" name="Tekstfelt 7">
            <a:extLst>
              <a:ext uri="{FF2B5EF4-FFF2-40B4-BE49-F238E27FC236}">
                <a16:creationId xmlns:a16="http://schemas.microsoft.com/office/drawing/2014/main" id="{2820F33A-C376-4E83-882B-2714D13672DA}"/>
              </a:ext>
            </a:extLst>
          </p:cNvPr>
          <p:cNvSpPr txBox="1"/>
          <p:nvPr/>
        </p:nvSpPr>
        <p:spPr>
          <a:xfrm>
            <a:off x="653610" y="3055196"/>
            <a:ext cx="1692579" cy="369332"/>
          </a:xfrm>
          <a:prstGeom prst="rect">
            <a:avLst/>
          </a:prstGeom>
          <a:noFill/>
        </p:spPr>
        <p:txBody>
          <a:bodyPr wrap="none" rtlCol="0">
            <a:spAutoFit/>
          </a:bodyPr>
          <a:lstStyle/>
          <a:p>
            <a:r>
              <a:rPr lang="da-DK" dirty="0"/>
              <a:t>Ikke </a:t>
            </a:r>
            <a:r>
              <a:rPr lang="da-DK" dirty="0" err="1"/>
              <a:t>Kompetetiv</a:t>
            </a:r>
            <a:endParaRPr lang="da-DK" dirty="0"/>
          </a:p>
        </p:txBody>
      </p:sp>
      <p:pic>
        <p:nvPicPr>
          <p:cNvPr id="10" name="Billede 9">
            <a:extLst>
              <a:ext uri="{FF2B5EF4-FFF2-40B4-BE49-F238E27FC236}">
                <a16:creationId xmlns:a16="http://schemas.microsoft.com/office/drawing/2014/main" id="{72ADDF46-D0A3-4CD0-9F75-BDAFDE15C30C}"/>
              </a:ext>
            </a:extLst>
          </p:cNvPr>
          <p:cNvPicPr>
            <a:picLocks noChangeAspect="1"/>
          </p:cNvPicPr>
          <p:nvPr/>
        </p:nvPicPr>
        <p:blipFill>
          <a:blip r:embed="rId5"/>
          <a:stretch>
            <a:fillRect/>
          </a:stretch>
        </p:blipFill>
        <p:spPr>
          <a:xfrm>
            <a:off x="626103" y="5110461"/>
            <a:ext cx="5343564" cy="1457336"/>
          </a:xfrm>
          <a:prstGeom prst="rect">
            <a:avLst/>
          </a:prstGeom>
        </p:spPr>
      </p:pic>
      <p:sp>
        <p:nvSpPr>
          <p:cNvPr id="11" name="Tekstfelt 10">
            <a:extLst>
              <a:ext uri="{FF2B5EF4-FFF2-40B4-BE49-F238E27FC236}">
                <a16:creationId xmlns:a16="http://schemas.microsoft.com/office/drawing/2014/main" id="{332A5F95-B001-4921-959E-A15D235A4298}"/>
              </a:ext>
            </a:extLst>
          </p:cNvPr>
          <p:cNvSpPr txBox="1"/>
          <p:nvPr/>
        </p:nvSpPr>
        <p:spPr>
          <a:xfrm>
            <a:off x="578498" y="4780007"/>
            <a:ext cx="1185389" cy="369332"/>
          </a:xfrm>
          <a:prstGeom prst="rect">
            <a:avLst/>
          </a:prstGeom>
          <a:noFill/>
        </p:spPr>
        <p:txBody>
          <a:bodyPr wrap="none" rtlCol="0">
            <a:spAutoFit/>
          </a:bodyPr>
          <a:lstStyle/>
          <a:p>
            <a:r>
              <a:rPr lang="da-DK" dirty="0" err="1"/>
              <a:t>Modulator</a:t>
            </a:r>
            <a:endParaRPr lang="da-DK" dirty="0"/>
          </a:p>
        </p:txBody>
      </p:sp>
      <p:pic>
        <p:nvPicPr>
          <p:cNvPr id="13" name="Billede 12">
            <a:extLst>
              <a:ext uri="{FF2B5EF4-FFF2-40B4-BE49-F238E27FC236}">
                <a16:creationId xmlns:a16="http://schemas.microsoft.com/office/drawing/2014/main" id="{866CBF5B-4783-408C-9C3E-132D52AF467C}"/>
              </a:ext>
            </a:extLst>
          </p:cNvPr>
          <p:cNvPicPr>
            <a:picLocks noChangeAspect="1"/>
          </p:cNvPicPr>
          <p:nvPr/>
        </p:nvPicPr>
        <p:blipFill>
          <a:blip r:embed="rId6"/>
          <a:stretch>
            <a:fillRect/>
          </a:stretch>
        </p:blipFill>
        <p:spPr>
          <a:xfrm>
            <a:off x="7289531" y="509852"/>
            <a:ext cx="3172297" cy="5803862"/>
          </a:xfrm>
          <a:prstGeom prst="rect">
            <a:avLst/>
          </a:prstGeom>
        </p:spPr>
      </p:pic>
    </p:spTree>
    <p:extLst>
      <p:ext uri="{BB962C8B-B14F-4D97-AF65-F5344CB8AC3E}">
        <p14:creationId xmlns:p14="http://schemas.microsoft.com/office/powerpoint/2010/main" val="3904091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4F076F0-B3AF-4246-B166-963FAD0A6BC0}"/>
              </a:ext>
            </a:extLst>
          </p:cNvPr>
          <p:cNvSpPr txBox="1"/>
          <p:nvPr/>
        </p:nvSpPr>
        <p:spPr>
          <a:xfrm>
            <a:off x="628261" y="901959"/>
            <a:ext cx="1546770" cy="369332"/>
          </a:xfrm>
          <a:prstGeom prst="rect">
            <a:avLst/>
          </a:prstGeom>
          <a:noFill/>
        </p:spPr>
        <p:txBody>
          <a:bodyPr wrap="none" rtlCol="0">
            <a:spAutoFit/>
          </a:bodyPr>
          <a:lstStyle/>
          <a:p>
            <a:r>
              <a:rPr lang="da-DK" dirty="0"/>
              <a:t>Enzymgrupper</a:t>
            </a:r>
          </a:p>
        </p:txBody>
      </p:sp>
      <p:pic>
        <p:nvPicPr>
          <p:cNvPr id="4" name="Billede 3">
            <a:extLst>
              <a:ext uri="{FF2B5EF4-FFF2-40B4-BE49-F238E27FC236}">
                <a16:creationId xmlns:a16="http://schemas.microsoft.com/office/drawing/2014/main" id="{BBD9AC14-E186-4367-9BDD-B0E24B9D537D}"/>
              </a:ext>
            </a:extLst>
          </p:cNvPr>
          <p:cNvPicPr>
            <a:picLocks noChangeAspect="1"/>
          </p:cNvPicPr>
          <p:nvPr/>
        </p:nvPicPr>
        <p:blipFill>
          <a:blip r:embed="rId3"/>
          <a:stretch>
            <a:fillRect/>
          </a:stretch>
        </p:blipFill>
        <p:spPr>
          <a:xfrm>
            <a:off x="8196816" y="0"/>
            <a:ext cx="3995184" cy="6858000"/>
          </a:xfrm>
          <a:prstGeom prst="rect">
            <a:avLst/>
          </a:prstGeom>
        </p:spPr>
      </p:pic>
      <p:pic>
        <p:nvPicPr>
          <p:cNvPr id="6" name="Billede 5">
            <a:extLst>
              <a:ext uri="{FF2B5EF4-FFF2-40B4-BE49-F238E27FC236}">
                <a16:creationId xmlns:a16="http://schemas.microsoft.com/office/drawing/2014/main" id="{231CAD23-2A53-4C78-9D78-A0B6C6600FEE}"/>
              </a:ext>
            </a:extLst>
          </p:cNvPr>
          <p:cNvPicPr>
            <a:picLocks noChangeAspect="1"/>
          </p:cNvPicPr>
          <p:nvPr/>
        </p:nvPicPr>
        <p:blipFill>
          <a:blip r:embed="rId4"/>
          <a:stretch>
            <a:fillRect/>
          </a:stretch>
        </p:blipFill>
        <p:spPr>
          <a:xfrm>
            <a:off x="3145414" y="290107"/>
            <a:ext cx="3466277" cy="5830774"/>
          </a:xfrm>
          <a:prstGeom prst="rect">
            <a:avLst/>
          </a:prstGeom>
        </p:spPr>
      </p:pic>
      <p:sp>
        <p:nvSpPr>
          <p:cNvPr id="9" name="Ellipse 8">
            <a:extLst>
              <a:ext uri="{FF2B5EF4-FFF2-40B4-BE49-F238E27FC236}">
                <a16:creationId xmlns:a16="http://schemas.microsoft.com/office/drawing/2014/main" id="{9B880F16-EBAD-47CA-A6A1-D07FC338EA83}"/>
              </a:ext>
            </a:extLst>
          </p:cNvPr>
          <p:cNvSpPr/>
          <p:nvPr/>
        </p:nvSpPr>
        <p:spPr>
          <a:xfrm>
            <a:off x="8403771" y="107462"/>
            <a:ext cx="3427445" cy="1149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614538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04F076F0-B3AF-4246-B166-963FAD0A6BC0}"/>
              </a:ext>
            </a:extLst>
          </p:cNvPr>
          <p:cNvSpPr txBox="1"/>
          <p:nvPr/>
        </p:nvSpPr>
        <p:spPr>
          <a:xfrm>
            <a:off x="628261" y="901959"/>
            <a:ext cx="1546770" cy="369332"/>
          </a:xfrm>
          <a:prstGeom prst="rect">
            <a:avLst/>
          </a:prstGeom>
          <a:noFill/>
        </p:spPr>
        <p:txBody>
          <a:bodyPr wrap="none" rtlCol="0">
            <a:spAutoFit/>
          </a:bodyPr>
          <a:lstStyle/>
          <a:p>
            <a:r>
              <a:rPr lang="da-DK" dirty="0"/>
              <a:t>Enzymgrupper</a:t>
            </a:r>
          </a:p>
        </p:txBody>
      </p:sp>
      <p:pic>
        <p:nvPicPr>
          <p:cNvPr id="4" name="Billede 3">
            <a:extLst>
              <a:ext uri="{FF2B5EF4-FFF2-40B4-BE49-F238E27FC236}">
                <a16:creationId xmlns:a16="http://schemas.microsoft.com/office/drawing/2014/main" id="{BBD9AC14-E186-4367-9BDD-B0E24B9D537D}"/>
              </a:ext>
            </a:extLst>
          </p:cNvPr>
          <p:cNvPicPr>
            <a:picLocks noChangeAspect="1"/>
          </p:cNvPicPr>
          <p:nvPr/>
        </p:nvPicPr>
        <p:blipFill>
          <a:blip r:embed="rId3"/>
          <a:stretch>
            <a:fillRect/>
          </a:stretch>
        </p:blipFill>
        <p:spPr>
          <a:xfrm>
            <a:off x="8196816" y="0"/>
            <a:ext cx="3995184" cy="6858000"/>
          </a:xfrm>
          <a:prstGeom prst="rect">
            <a:avLst/>
          </a:prstGeom>
        </p:spPr>
      </p:pic>
      <p:sp>
        <p:nvSpPr>
          <p:cNvPr id="9" name="Ellipse 8">
            <a:extLst>
              <a:ext uri="{FF2B5EF4-FFF2-40B4-BE49-F238E27FC236}">
                <a16:creationId xmlns:a16="http://schemas.microsoft.com/office/drawing/2014/main" id="{9B880F16-EBAD-47CA-A6A1-D07FC338EA83}"/>
              </a:ext>
            </a:extLst>
          </p:cNvPr>
          <p:cNvSpPr/>
          <p:nvPr/>
        </p:nvSpPr>
        <p:spPr>
          <a:xfrm>
            <a:off x="8385109" y="1185845"/>
            <a:ext cx="3427445" cy="114913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pic>
        <p:nvPicPr>
          <p:cNvPr id="5" name="Billede 4">
            <a:extLst>
              <a:ext uri="{FF2B5EF4-FFF2-40B4-BE49-F238E27FC236}">
                <a16:creationId xmlns:a16="http://schemas.microsoft.com/office/drawing/2014/main" id="{DF642A68-F8B8-4E98-86CE-7806897CE741}"/>
              </a:ext>
            </a:extLst>
          </p:cNvPr>
          <p:cNvPicPr>
            <a:picLocks noChangeAspect="1"/>
          </p:cNvPicPr>
          <p:nvPr/>
        </p:nvPicPr>
        <p:blipFill>
          <a:blip r:embed="rId4"/>
          <a:stretch>
            <a:fillRect/>
          </a:stretch>
        </p:blipFill>
        <p:spPr>
          <a:xfrm>
            <a:off x="719268" y="2806696"/>
            <a:ext cx="10865432" cy="2694325"/>
          </a:xfrm>
          <a:prstGeom prst="rect">
            <a:avLst/>
          </a:prstGeom>
        </p:spPr>
      </p:pic>
    </p:spTree>
    <p:extLst>
      <p:ext uri="{BB962C8B-B14F-4D97-AF65-F5344CB8AC3E}">
        <p14:creationId xmlns:p14="http://schemas.microsoft.com/office/powerpoint/2010/main" val="1765400085"/>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85DD0085887CDE498D9A5432E42298B8" ma:contentTypeVersion="11" ma:contentTypeDescription="Opret et nyt dokument." ma:contentTypeScope="" ma:versionID="022cac7a610a060f32b29443866d91e9">
  <xsd:schema xmlns:xsd="http://www.w3.org/2001/XMLSchema" xmlns:xs="http://www.w3.org/2001/XMLSchema" xmlns:p="http://schemas.microsoft.com/office/2006/metadata/properties" xmlns:ns2="d099eb4a-1b7a-487f-8987-bc58d3eb7457" xmlns:ns3="52507055-e370-4ddf-9ac7-a019298cb66c" targetNamespace="http://schemas.microsoft.com/office/2006/metadata/properties" ma:root="true" ma:fieldsID="6e5d81c87a8b8caa5221415cdcddafd6" ns2:_="" ns3:_="">
    <xsd:import namespace="d099eb4a-1b7a-487f-8987-bc58d3eb7457"/>
    <xsd:import namespace="52507055-e370-4ddf-9ac7-a019298cb6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Tags" minOccurs="0"/>
                <xsd:element ref="ns2:MediaServiceGenerationTime" minOccurs="0"/>
                <xsd:element ref="ns2:MediaServiceEventHashCode" minOccurs="0"/>
                <xsd:element ref="ns2:MediaServiceOCR" minOccurs="0"/>
                <xsd:element ref="ns2:MediaLengthInSecond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99eb4a-1b7a-487f-8987-bc58d3eb745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LengthInSeconds" ma:index="17" nillable="true" ma:displayName="MediaLengthInSeconds" ma:hidden="true" ma:internalName="MediaLengthInSeconds" ma:readOnly="true">
      <xsd:simpleType>
        <xsd:restriction base="dms:Unknown"/>
      </xsd:simple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2507055-e370-4ddf-9ac7-a019298cb66c" elementFormDefault="qualified">
    <xsd:import namespace="http://schemas.microsoft.com/office/2006/documentManagement/types"/>
    <xsd:import namespace="http://schemas.microsoft.com/office/infopath/2007/PartnerControls"/>
    <xsd:element name="SharedWithUsers" ma:index="11" nillable="true" ma:displayName="Del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Delt med detaljer"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30DA5D1-22F0-4D0E-96C5-D632EA8DAF7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99eb4a-1b7a-487f-8987-bc58d3eb7457"/>
    <ds:schemaRef ds:uri="52507055-e370-4ddf-9ac7-a019298cb6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8CA5100-FE79-40DB-B845-61161ACB76DF}">
  <ds:schemaRefs>
    <ds:schemaRef ds:uri="http://schemas.microsoft.com/sharepoint/v3/contenttype/forms"/>
  </ds:schemaRefs>
</ds:datastoreItem>
</file>

<file path=customXml/itemProps3.xml><?xml version="1.0" encoding="utf-8"?>
<ds:datastoreItem xmlns:ds="http://schemas.openxmlformats.org/officeDocument/2006/customXml" ds:itemID="{2B05041E-13A8-4207-8951-C0A5309729B8}">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198</TotalTime>
  <Words>1547</Words>
  <Application>Microsoft Office PowerPoint</Application>
  <PresentationFormat>Widescreen</PresentationFormat>
  <Paragraphs>117</Paragraphs>
  <Slides>15</Slides>
  <Notes>12</Notes>
  <HiddenSlides>0</HiddenSlides>
  <MMClips>0</MMClips>
  <ScaleCrop>false</ScaleCrop>
  <HeadingPairs>
    <vt:vector size="6" baseType="variant">
      <vt:variant>
        <vt:lpstr>Benyttede skrifttyper</vt:lpstr>
      </vt:variant>
      <vt:variant>
        <vt:i4>3</vt:i4>
      </vt:variant>
      <vt:variant>
        <vt:lpstr>Tema</vt:lpstr>
      </vt:variant>
      <vt:variant>
        <vt:i4>1</vt:i4>
      </vt:variant>
      <vt:variant>
        <vt:lpstr>Slidetitler</vt:lpstr>
      </vt:variant>
      <vt:variant>
        <vt:i4>15</vt:i4>
      </vt:variant>
    </vt:vector>
  </HeadingPairs>
  <TitlesOfParts>
    <vt:vector size="19" baseType="lpstr">
      <vt:lpstr>Arial</vt:lpstr>
      <vt:lpstr>Calibri</vt:lpstr>
      <vt:lpstr>Calibri Light</vt:lpstr>
      <vt:lpstr>Office-tema</vt:lpstr>
      <vt:lpstr>Enzymer</vt:lpstr>
      <vt:lpstr>PowerPoint-præsentation</vt:lpstr>
      <vt:lpstr>Polysakkarid klippes af amylase</vt:lpstr>
      <vt:lpstr>Peptid klippes af protease</vt:lpstr>
      <vt:lpstr>PowerPoint-præsentation</vt:lpstr>
      <vt:lpstr>Reaktionshastighed</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Enzymer</dc:title>
  <dc:creator>Rasmus Højer Jensen</dc:creator>
  <cp:lastModifiedBy>Thøger Dith Dige</cp:lastModifiedBy>
  <cp:revision>11</cp:revision>
  <dcterms:created xsi:type="dcterms:W3CDTF">2017-11-26T15:02:40Z</dcterms:created>
  <dcterms:modified xsi:type="dcterms:W3CDTF">2025-03-13T18:11:01Z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0x01010085DD0085887CDE498D9A5432E42298B8</vt:lpwstr>
  </property>
</Properties>
</file>