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21"/>
  </p:notesMasterIdLst>
  <p:sldIdLst>
    <p:sldId id="256" r:id="rId5"/>
    <p:sldId id="257" r:id="rId6"/>
    <p:sldId id="258" r:id="rId7"/>
    <p:sldId id="259" r:id="rId8"/>
    <p:sldId id="263" r:id="rId9"/>
    <p:sldId id="264" r:id="rId10"/>
    <p:sldId id="260" r:id="rId11"/>
    <p:sldId id="262" r:id="rId12"/>
    <p:sldId id="265" r:id="rId13"/>
    <p:sldId id="261" r:id="rId14"/>
    <p:sldId id="266" r:id="rId15"/>
    <p:sldId id="267" r:id="rId16"/>
    <p:sldId id="270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llemlayout 2 - Markerin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Mellemlayout 4 - Markering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80912" autoAdjust="0"/>
  </p:normalViewPr>
  <p:slideViewPr>
    <p:cSldViewPr snapToGrid="0">
      <p:cViewPr>
        <p:scale>
          <a:sx n="51" d="100"/>
          <a:sy n="51" d="100"/>
        </p:scale>
        <p:origin x="125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962E86-A1DB-43EB-81CE-956065A2E675}" type="datetimeFigureOut">
              <a:rPr lang="da-DK" smtClean="0"/>
              <a:t>24-04-2025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6E152D-E9DC-4FD7-B4D6-70C52E90FC8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63178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Ufuldstændig dominans: </a:t>
            </a:r>
            <a:r>
              <a:rPr lang="da-DK" dirty="0" err="1"/>
              <a:t>heterozygotten</a:t>
            </a:r>
            <a:r>
              <a:rPr lang="da-DK" dirty="0"/>
              <a:t> er en mellemting mellem de to </a:t>
            </a:r>
            <a:r>
              <a:rPr lang="da-DK" dirty="0" err="1"/>
              <a:t>homozygote</a:t>
            </a:r>
            <a:r>
              <a:rPr lang="da-DK" dirty="0"/>
              <a:t> fænotype. RR: Ærter med meget stivelse, </a:t>
            </a:r>
            <a:r>
              <a:rPr lang="da-DK" dirty="0" err="1"/>
              <a:t>Rr</a:t>
            </a:r>
            <a:r>
              <a:rPr lang="da-DK" dirty="0"/>
              <a:t>: lidt stivelse, </a:t>
            </a:r>
            <a:r>
              <a:rPr lang="da-DK" dirty="0" err="1"/>
              <a:t>rr</a:t>
            </a:r>
            <a:r>
              <a:rPr lang="da-DK" dirty="0"/>
              <a:t>: ingen stivelse. Hvis den dominante Allel i heterozygoten kan danne nok produkt (protein) til at matche fænotypen hos den </a:t>
            </a:r>
            <a:r>
              <a:rPr lang="da-DK" dirty="0" err="1"/>
              <a:t>homozygote</a:t>
            </a:r>
            <a:r>
              <a:rPr lang="da-DK" dirty="0"/>
              <a:t> der har to udgaver af genet, er der tale om normal dominans. Hvis den ikke kan er det ufuldstændig dominans</a:t>
            </a:r>
          </a:p>
          <a:p>
            <a:r>
              <a:rPr lang="da-DK" dirty="0" err="1"/>
              <a:t>Codominans</a:t>
            </a:r>
            <a:r>
              <a:rPr lang="da-DK" dirty="0"/>
              <a:t>: Heterozygoten bliver en mellemting mellem de to homozygoter. Begge gener danner dog et aktivt protein. Tænk AB blodtype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E152D-E9DC-4FD7-B4D6-70C52E90FC81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86027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- Betyder der er mere end 2 alleler for 1 gen, </a:t>
            </a:r>
            <a:r>
              <a:rPr lang="da-DK" dirty="0" err="1"/>
              <a:t>f.eks</a:t>
            </a:r>
            <a:r>
              <a:rPr lang="da-DK" dirty="0"/>
              <a:t> vores blodtype AB0 systemet.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E152D-E9DC-4FD7-B4D6-70C52E90FC81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65625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Analysekrydsning bruges til at finde ud af forældrenes genotype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E152D-E9DC-4FD7-B4D6-70C52E90FC81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88968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a-DK"/>
              <a:t>Rediger teksttypografien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 med citat og nav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a-DK"/>
              <a:t>Rediger teksttypografien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dt eller fal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a-DK"/>
              <a:t>Rediger teksttypografien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74B6F29-4A84-4B93-81EE-C479BD8FAC3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6C8ED49-B5B6-4FFA-908A-3D67B27EE5A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047" y="935646"/>
            <a:ext cx="4851190" cy="4968016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D31B43E-14D8-49D6-8A74-155B6F965ECB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87364" y="228600"/>
            <a:ext cx="2851523" cy="6638625"/>
            <a:chOff x="2487613" y="285750"/>
            <a:chExt cx="2428875" cy="5654676"/>
          </a:xfrm>
        </p:grpSpPr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4EE596F5-C49E-442C-96B1-D8E81C134A1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6D2E5024-F563-4BDB-A456-DF93C6AB0DA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7CF83C6C-0CE4-4A91-A960-2C7417D6814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77D64E65-E73C-4F2A-A7C5-0F89E9507E1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BE45B67B-A961-4F4F-9C79-DEF19F54786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33B76422-F50E-461E-B806-7EA7B056E48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6139CA2B-F96B-4560-B62E-8627BEAE3A4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962B66FE-B8C4-4595-AD04-78389BA060A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BAFED7D8-F53E-43E6-80C2-8DB4EE31659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AE3DA1AA-AC40-4385-9594-47D11FDFECB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ADF3EB4E-E45C-4076-99A6-2716F88FB71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51" name="Freeform 22">
              <a:extLst>
                <a:ext uri="{FF2B5EF4-FFF2-40B4-BE49-F238E27FC236}">
                  <a16:creationId xmlns:a16="http://schemas.microsoft.com/office/drawing/2014/main" id="{5BA0016D-B39E-4FFC-8C13-0A766D45300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3D064BE-68E3-4CC5-B57C-BA6A65106A3C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14579" y="-786"/>
            <a:ext cx="2356675" cy="6854040"/>
            <a:chOff x="6627813" y="194833"/>
            <a:chExt cx="1952625" cy="5678918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C11D9C32-9A0D-40D2-A51D-6FAE6E52F46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2A2977EF-829B-4437-A11D-D7067040BB3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5D1B18C4-909B-4B51-AE9E-F593533E9D1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6A0933FB-8B06-4F6F-8A48-9E4DBF0B3D1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14889E6C-E7DD-498B-A6B1-0B164AC4A9D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E61CA63D-C3FC-4DDE-B4D8-DCF94A9E89D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4C9F2517-1B43-4C45-9425-C89C3E57EFE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8BDBE04C-E279-4537-AE1A-CDB84AEEDDD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C323EB0A-EA25-475F-B460-847C9C077EE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0015CF64-E765-4912-94E6-9E4994DCBFF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641E494D-BD00-4870-A56E-3A5B0B9276A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52" name="Freeform 38">
              <a:extLst>
                <a:ext uri="{FF2B5EF4-FFF2-40B4-BE49-F238E27FC236}">
                  <a16:creationId xmlns:a16="http://schemas.microsoft.com/office/drawing/2014/main" id="{030A020E-6417-45D0-9E3E-E4776BB2F78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9A2B6FDB-5181-44FE-981E-401DD6DED43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7355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43" name="Freeform 33">
            <a:extLst>
              <a:ext uri="{FF2B5EF4-FFF2-40B4-BE49-F238E27FC236}">
                <a16:creationId xmlns:a16="http://schemas.microsoft.com/office/drawing/2014/main" id="{C3389666-1B7F-496F-A541-289F8A73CE1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087355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da-DK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D96C02EC-E8AF-41AD-8202-94537DB622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240" b="1"/>
          <a:stretch/>
        </p:blipFill>
        <p:spPr>
          <a:xfrm>
            <a:off x="929675" y="1250067"/>
            <a:ext cx="4213521" cy="432659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7558F5F-06E6-4ACA-BD3F-404373665E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24602" y="935646"/>
            <a:ext cx="3181597" cy="3841735"/>
          </a:xfrm>
        </p:spPr>
        <p:txBody>
          <a:bodyPr>
            <a:normAutofit/>
          </a:bodyPr>
          <a:lstStyle/>
          <a:p>
            <a:r>
              <a:rPr lang="da-DK" sz="3700"/>
              <a:t>Genetik og genetiske egenskaber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6882851D-E356-4CBC-B1DE-FA4EF0F30E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24602" y="4777379"/>
            <a:ext cx="3181598" cy="1126283"/>
          </a:xfrm>
        </p:spPr>
        <p:txBody>
          <a:bodyPr>
            <a:normAutofit/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60601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C92DD2-A5D8-4279-9D25-E40614019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Krydsningsskema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9B9227A4-E00B-4269-8660-0F9E50F59A69}"/>
              </a:ext>
            </a:extLst>
          </p:cNvPr>
          <p:cNvSpPr txBox="1"/>
          <p:nvPr/>
        </p:nvSpPr>
        <p:spPr>
          <a:xfrm>
            <a:off x="1165297" y="2117862"/>
            <a:ext cx="5024132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a-DK" dirty="0"/>
              <a:t>Lav et krydsningsskema over mine forældre</a:t>
            </a:r>
            <a:br>
              <a:rPr lang="da-DK" dirty="0"/>
            </a:br>
            <a:r>
              <a:rPr lang="da-DK" dirty="0"/>
              <a:t>Find det genotypiske udspaltningsforhold</a:t>
            </a:r>
            <a:br>
              <a:rPr lang="da-DK" dirty="0"/>
            </a:br>
            <a:r>
              <a:rPr lang="da-DK" dirty="0"/>
              <a:t>og det </a:t>
            </a:r>
            <a:r>
              <a:rPr lang="da-DK" dirty="0" err="1"/>
              <a:t>fænotypiske</a:t>
            </a:r>
            <a:r>
              <a:rPr lang="da-DK" dirty="0"/>
              <a:t> udspaltningsforhold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5F63E92F-5314-4713-8319-0377BCC0BB9D}"/>
              </a:ext>
            </a:extLst>
          </p:cNvPr>
          <p:cNvSpPr txBox="1"/>
          <p:nvPr/>
        </p:nvSpPr>
        <p:spPr>
          <a:xfrm>
            <a:off x="2145011" y="4146299"/>
            <a:ext cx="220445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a-DK" dirty="0"/>
              <a:t>Facts:</a:t>
            </a:r>
            <a:br>
              <a:rPr lang="da-DK" dirty="0"/>
            </a:br>
            <a:r>
              <a:rPr lang="da-DK" dirty="0"/>
              <a:t>Fader: brune øjne</a:t>
            </a:r>
            <a:br>
              <a:rPr lang="da-DK" dirty="0"/>
            </a:br>
            <a:r>
              <a:rPr lang="da-DK" dirty="0"/>
              <a:t>Moder: Blå øjne</a:t>
            </a:r>
            <a:br>
              <a:rPr lang="da-DK" dirty="0"/>
            </a:br>
            <a:r>
              <a:rPr lang="da-DK" dirty="0"/>
              <a:t>Søster: Brune Øjne</a:t>
            </a:r>
          </a:p>
        </p:txBody>
      </p:sp>
      <p:pic>
        <p:nvPicPr>
          <p:cNvPr id="4098" name="Picture 2" descr="Billedresultat for punnett square">
            <a:extLst>
              <a:ext uri="{FF2B5EF4-FFF2-40B4-BE49-F238E27FC236}">
                <a16:creationId xmlns:a16="http://schemas.microsoft.com/office/drawing/2014/main" id="{B6CA1239-501C-41DA-B825-B46557608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028" y="2579527"/>
            <a:ext cx="4257675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464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13F5BF-EE0B-41EE-B062-67ED0B928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6239" y="482596"/>
            <a:ext cx="8911687" cy="1280890"/>
          </a:xfrm>
        </p:spPr>
        <p:txBody>
          <a:bodyPr/>
          <a:lstStyle/>
          <a:p>
            <a:r>
              <a:rPr lang="da-DK" dirty="0"/>
              <a:t>Stamtavler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A3F1DA7-6A8B-4808-869A-7C8DAA2F82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441" y="1763486"/>
            <a:ext cx="8915400" cy="3777622"/>
          </a:xfrm>
        </p:spPr>
        <p:txBody>
          <a:bodyPr/>
          <a:lstStyle/>
          <a:p>
            <a:r>
              <a:rPr lang="da-DK" dirty="0"/>
              <a:t>Metode til at undersøge genetiske</a:t>
            </a:r>
            <a:br>
              <a:rPr lang="da-DK" dirty="0"/>
            </a:br>
            <a:r>
              <a:rPr lang="da-DK" dirty="0"/>
              <a:t>egenskaber og deres nedarvning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21B6FCA8-DA89-4E2D-8A8B-1A35D2837209}"/>
              </a:ext>
            </a:extLst>
          </p:cNvPr>
          <p:cNvSpPr/>
          <p:nvPr/>
        </p:nvSpPr>
        <p:spPr>
          <a:xfrm>
            <a:off x="10633754" y="303888"/>
            <a:ext cx="348343" cy="357416"/>
          </a:xfrm>
          <a:prstGeom prst="rect">
            <a:avLst/>
          </a:prstGeom>
          <a:solidFill>
            <a:schemeClr val="bg1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C8B134D-2309-47E7-8307-2A878CAF386B}"/>
              </a:ext>
            </a:extLst>
          </p:cNvPr>
          <p:cNvSpPr txBox="1"/>
          <p:nvPr/>
        </p:nvSpPr>
        <p:spPr>
          <a:xfrm>
            <a:off x="11059886" y="303888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=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ED504852-47B8-410F-9548-FF0C7FDF4B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1803" y="181434"/>
            <a:ext cx="348343" cy="639813"/>
          </a:xfrm>
          <a:prstGeom prst="rect">
            <a:avLst/>
          </a:prstGeo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8FAE93E1-50CE-49B6-98B7-61A1DC32580E}"/>
              </a:ext>
            </a:extLst>
          </p:cNvPr>
          <p:cNvSpPr/>
          <p:nvPr/>
        </p:nvSpPr>
        <p:spPr>
          <a:xfrm>
            <a:off x="10594859" y="995587"/>
            <a:ext cx="426132" cy="433616"/>
          </a:xfrm>
          <a:prstGeom prst="ellipse">
            <a:avLst/>
          </a:prstGeom>
          <a:solidFill>
            <a:schemeClr val="bg1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790551A4-9C1A-406A-A6D1-AB29F7E4ABC2}"/>
              </a:ext>
            </a:extLst>
          </p:cNvPr>
          <p:cNvSpPr txBox="1"/>
          <p:nvPr/>
        </p:nvSpPr>
        <p:spPr>
          <a:xfrm>
            <a:off x="11059886" y="1027729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=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B8AA1B5F-938C-4761-BA7D-C7FBAC4050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1803" y="917999"/>
            <a:ext cx="348343" cy="588792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009AC3BB-84EE-4778-8DDF-7C23A6382D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8696" y="2485406"/>
            <a:ext cx="4640427" cy="358578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16" name="Tekstfelt 15">
            <a:extLst>
              <a:ext uri="{FF2B5EF4-FFF2-40B4-BE49-F238E27FC236}">
                <a16:creationId xmlns:a16="http://schemas.microsoft.com/office/drawing/2014/main" id="{78AFA3BD-C6A0-4D6F-B423-8F6D79CDC85B}"/>
              </a:ext>
            </a:extLst>
          </p:cNvPr>
          <p:cNvSpPr txBox="1"/>
          <p:nvPr/>
        </p:nvSpPr>
        <p:spPr>
          <a:xfrm>
            <a:off x="610620" y="2928108"/>
            <a:ext cx="4892686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a-DK" dirty="0"/>
              <a:t>Nedarvningsmønstre for </a:t>
            </a:r>
            <a:br>
              <a:rPr lang="da-DK" dirty="0"/>
            </a:br>
            <a:r>
              <a:rPr lang="da-DK" dirty="0" err="1"/>
              <a:t>autosomal</a:t>
            </a:r>
            <a:r>
              <a:rPr lang="da-DK" dirty="0"/>
              <a:t> dominant:</a:t>
            </a:r>
          </a:p>
          <a:p>
            <a:r>
              <a:rPr lang="da-DK" dirty="0" err="1"/>
              <a:t>Ca</a:t>
            </a:r>
            <a:r>
              <a:rPr lang="da-DK" dirty="0"/>
              <a:t> halvdelen af alle syges</a:t>
            </a:r>
            <a:br>
              <a:rPr lang="da-DK" dirty="0"/>
            </a:br>
            <a:r>
              <a:rPr lang="da-DK" dirty="0"/>
              <a:t>børn har arvet sygdommen</a:t>
            </a:r>
            <a:br>
              <a:rPr lang="da-DK" dirty="0"/>
            </a:br>
            <a:r>
              <a:rPr lang="da-DK" dirty="0"/>
              <a:t>Begge køn arver sygdommen lige hyppigt</a:t>
            </a:r>
            <a:br>
              <a:rPr lang="da-DK" dirty="0"/>
            </a:br>
            <a:r>
              <a:rPr lang="da-DK" dirty="0"/>
              <a:t>Man har en syg forældre</a:t>
            </a:r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8F28EC1F-927B-44F2-95F5-ED93DDACE90F}"/>
              </a:ext>
            </a:extLst>
          </p:cNvPr>
          <p:cNvSpPr txBox="1"/>
          <p:nvPr/>
        </p:nvSpPr>
        <p:spPr>
          <a:xfrm>
            <a:off x="459051" y="4943166"/>
            <a:ext cx="5444119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a-DK" dirty="0"/>
              <a:t>Nedarvningsmønster for </a:t>
            </a:r>
            <a:r>
              <a:rPr lang="da-DK" dirty="0" err="1"/>
              <a:t>autosomal</a:t>
            </a:r>
            <a:r>
              <a:rPr lang="da-DK" dirty="0"/>
              <a:t> recessiv</a:t>
            </a:r>
            <a:br>
              <a:rPr lang="da-DK" dirty="0"/>
            </a:br>
            <a:r>
              <a:rPr lang="da-DK" dirty="0"/>
              <a:t>En syg persons forældre er ofte </a:t>
            </a:r>
            <a:r>
              <a:rPr lang="da-DK" dirty="0" err="1"/>
              <a:t>fænotypisk</a:t>
            </a:r>
            <a:r>
              <a:rPr lang="da-DK" dirty="0"/>
              <a:t> rask</a:t>
            </a:r>
          </a:p>
          <a:p>
            <a:r>
              <a:rPr lang="da-DK" dirty="0" err="1"/>
              <a:t>Ca</a:t>
            </a:r>
            <a:r>
              <a:rPr lang="da-DK" dirty="0"/>
              <a:t> ¼ af børn har sygdommen</a:t>
            </a:r>
            <a:br>
              <a:rPr lang="da-DK" dirty="0"/>
            </a:br>
            <a:r>
              <a:rPr lang="da-DK" dirty="0"/>
              <a:t>Begge køn arver lige hyppigt</a:t>
            </a:r>
            <a:br>
              <a:rPr lang="da-DK" dirty="0"/>
            </a:br>
            <a:r>
              <a:rPr lang="da-DK" dirty="0"/>
              <a:t>Forældre kan være beslægtede</a:t>
            </a: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2C6C8F6E-58AF-45AD-AA01-BA0B426AFA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4545" y="1485283"/>
            <a:ext cx="9390396" cy="3946688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1E2E9C16-7712-4597-A03A-21C2DB0E87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4464" y="1349251"/>
            <a:ext cx="9390396" cy="3454814"/>
          </a:xfrm>
          <a:prstGeom prst="rect">
            <a:avLst/>
          </a:prstGeom>
        </p:spPr>
      </p:pic>
      <p:pic>
        <p:nvPicPr>
          <p:cNvPr id="20" name="Billede 19">
            <a:extLst>
              <a:ext uri="{FF2B5EF4-FFF2-40B4-BE49-F238E27FC236}">
                <a16:creationId xmlns:a16="http://schemas.microsoft.com/office/drawing/2014/main" id="{4FB30CE8-BD19-42D1-B382-18F80033E0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5247" y="1383224"/>
            <a:ext cx="9560163" cy="3306288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A1B6D22B-4400-AFA2-548A-8AB9902E72E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31153" y="34000"/>
            <a:ext cx="3821301" cy="6790000"/>
          </a:xfrm>
          <a:prstGeom prst="rect">
            <a:avLst/>
          </a:prstGeom>
        </p:spPr>
      </p:pic>
      <p:sp>
        <p:nvSpPr>
          <p:cNvPr id="15" name="Tekstfelt 14">
            <a:extLst>
              <a:ext uri="{FF2B5EF4-FFF2-40B4-BE49-F238E27FC236}">
                <a16:creationId xmlns:a16="http://schemas.microsoft.com/office/drawing/2014/main" id="{71E75B81-3274-9B4E-145D-E99C03804EA0}"/>
              </a:ext>
            </a:extLst>
          </p:cNvPr>
          <p:cNvSpPr txBox="1"/>
          <p:nvPr/>
        </p:nvSpPr>
        <p:spPr>
          <a:xfrm>
            <a:off x="8259989" y="3686832"/>
            <a:ext cx="3939545" cy="31393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a-DK" b="1" dirty="0" err="1"/>
              <a:t>Haplo</a:t>
            </a:r>
            <a:r>
              <a:rPr lang="da-DK" b="1" dirty="0"/>
              <a:t>-insufficiens:</a:t>
            </a:r>
          </a:p>
          <a:p>
            <a:endParaRPr lang="da-DK" dirty="0"/>
          </a:p>
          <a:p>
            <a:r>
              <a:rPr lang="da-DK" dirty="0"/>
              <a:t>Det er dette der er i spil ved </a:t>
            </a:r>
            <a:r>
              <a:rPr lang="da-DK" dirty="0" err="1"/>
              <a:t>chondrodystrof</a:t>
            </a:r>
            <a:r>
              <a:rPr lang="da-DK" dirty="0"/>
              <a:t> dværgvækst.</a:t>
            </a:r>
          </a:p>
          <a:p>
            <a:endParaRPr lang="da-DK" dirty="0"/>
          </a:p>
          <a:p>
            <a:r>
              <a:rPr lang="da-DK" dirty="0"/>
              <a:t>Selvom egenskaben udtrykkes dominant skyldes det et defekt gen.</a:t>
            </a:r>
          </a:p>
          <a:p>
            <a:endParaRPr lang="da-DK" dirty="0"/>
          </a:p>
          <a:p>
            <a:r>
              <a:rPr lang="da-DK" dirty="0"/>
              <a:t>Det er derfor </a:t>
            </a:r>
            <a:r>
              <a:rPr lang="da-DK" dirty="0" err="1"/>
              <a:t>homozygote</a:t>
            </a:r>
            <a:r>
              <a:rPr lang="da-DK" dirty="0"/>
              <a:t> med dværgvækst-genet dør.</a:t>
            </a:r>
          </a:p>
        </p:txBody>
      </p:sp>
    </p:spTree>
    <p:extLst>
      <p:ext uri="{BB962C8B-B14F-4D97-AF65-F5344CB8AC3E}">
        <p14:creationId xmlns:p14="http://schemas.microsoft.com/office/powerpoint/2010/main" val="2607898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  <p:bldP spid="8" grpId="0"/>
      <p:bldP spid="16" grpId="0" animBg="1"/>
      <p:bldP spid="17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roup 10">
            <a:extLst>
              <a:ext uri="{FF2B5EF4-FFF2-40B4-BE49-F238E27FC236}">
                <a16:creationId xmlns:a16="http://schemas.microsoft.com/office/drawing/2014/main" id="{2BFDEBE4-6D0B-4E32-A69A-1079C7FEFCC7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FB518B7F-CF48-433C-AA57-157C34E0A7E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FB9EFC3A-D719-4FB9-87E7-57474CF3787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769DD491-3671-490F-9667-07966605EB9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413D25D0-2024-4EDB-89BC-FA05840FC4C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A78977A8-2616-4955-9EEA-492AF32729E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78792ECD-F490-4F4E-8689-08022983BC7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DAD6871B-0976-4ED8-A9FD-F7991F8AE45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77FAA8B-359C-4F5E-820A-E288A290B0D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99321D8C-E7E5-414A-9567-99134586B83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1561177-2C59-4E28-A7B2-FA020FC6B78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CA379383-3FCE-468C-BE8C-F7A0AC443B8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600C78B7-5559-45D1-8AE1-D738BD5F604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</p:grpSp>
      <p:grpSp>
        <p:nvGrpSpPr>
          <p:cNvPr id="92" name="Group 24">
            <a:extLst>
              <a:ext uri="{FF2B5EF4-FFF2-40B4-BE49-F238E27FC236}">
                <a16:creationId xmlns:a16="http://schemas.microsoft.com/office/drawing/2014/main" id="{5FFD28A6-B7DD-492C-9E44-04298154A67C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157"/>
            <a:ext cx="2356675" cy="6853096"/>
            <a:chOff x="6627813" y="195610"/>
            <a:chExt cx="1952625" cy="5678141"/>
          </a:xfrm>
        </p:grpSpPr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92DEDB78-8E53-46D3-B73D-7295C24312E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9ADA7734-AC5B-484F-B69D-5BDD9FC16DD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33FC58F8-ABC3-4351-A1A0-42D73D3A38A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DA14CDF0-30C6-412F-9A45-97B22D9116A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86C395E9-5522-4CCC-84DA-CEDB0DFBE00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C7521959-0DFD-4BD9-A1F6-2045C0FEBC0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2A6FFD27-E352-40A7-A517-F6A6E5BE6E4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F3D6C508-E830-43F2-A588-D0E739753E6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3C7FB8AA-F34F-4A6D-BFD9-1AC5FEF687F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30475DE6-8AFA-4C6C-9A13-529845D4E99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5DA0DA49-B8A7-4D74-B566-415AF761AEB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F28724B4-2FDD-43D2-9E97-2A7CAC846D8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93" name="Rectangle 38">
            <a:extLst>
              <a:ext uri="{FF2B5EF4-FFF2-40B4-BE49-F238E27FC236}">
                <a16:creationId xmlns:a16="http://schemas.microsoft.com/office/drawing/2014/main" id="{1AA71026-F7BC-4FE2-AE4B-AAF2AD4F059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94" name="Freeform 6">
            <a:extLst>
              <a:ext uri="{FF2B5EF4-FFF2-40B4-BE49-F238E27FC236}">
                <a16:creationId xmlns:a16="http://schemas.microsoft.com/office/drawing/2014/main" id="{FEBEBF89-2FC1-49E2-9E54-44A210A25E1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da-DK"/>
          </a:p>
        </p:txBody>
      </p:sp>
      <p:sp>
        <p:nvSpPr>
          <p:cNvPr id="95" name="Rectangle 42">
            <a:extLst>
              <a:ext uri="{FF2B5EF4-FFF2-40B4-BE49-F238E27FC236}">
                <a16:creationId xmlns:a16="http://schemas.microsoft.com/office/drawing/2014/main" id="{6ED5668C-BAA1-4694-92EA-37AFE5EFA5F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89212" y="634963"/>
            <a:ext cx="2837744" cy="3851831"/>
          </a:xfrm>
          <a:prstGeom prst="rect">
            <a:avLst/>
          </a:prstGeom>
          <a:solidFill>
            <a:srgbClr val="FFFFFE"/>
          </a:solidFill>
          <a:ln w="1270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EE30261F-004A-4747-B5B6-A8DA6A55A8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0522" y="1452844"/>
            <a:ext cx="2483064" cy="2216067"/>
          </a:xfrm>
          <a:prstGeom prst="rect">
            <a:avLst/>
          </a:prstGeom>
        </p:spPr>
      </p:pic>
      <p:sp>
        <p:nvSpPr>
          <p:cNvPr id="96" name="Rectangle 44">
            <a:extLst>
              <a:ext uri="{FF2B5EF4-FFF2-40B4-BE49-F238E27FC236}">
                <a16:creationId xmlns:a16="http://schemas.microsoft.com/office/drawing/2014/main" id="{EEBD5E40-EB12-421A-A5FE-92A09E50996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7822" y="634963"/>
            <a:ext cx="2837744" cy="3851831"/>
          </a:xfrm>
          <a:prstGeom prst="rect">
            <a:avLst/>
          </a:prstGeom>
          <a:solidFill>
            <a:srgbClr val="FFFFFE"/>
          </a:solidFill>
          <a:ln w="1270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9B952C33-D119-473F-8C0E-9CB61B34DA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131" y="1827375"/>
            <a:ext cx="2483065" cy="1467006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9C2BE25C-84D9-4973-B87C-FCE1B524D8A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16875" y="634963"/>
            <a:ext cx="2837744" cy="3851831"/>
          </a:xfrm>
          <a:prstGeom prst="rect">
            <a:avLst/>
          </a:prstGeom>
          <a:solidFill>
            <a:srgbClr val="FFFFFE"/>
          </a:solidFill>
          <a:ln w="1270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9185AA55-DC11-476C-8E02-0EB97CD0EB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8184" y="1828374"/>
            <a:ext cx="2483065" cy="146500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3C87C98-DAB3-4A83-890C-2298A592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3428" y="6144255"/>
            <a:ext cx="8915399" cy="82344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da-DK" sz="4400" dirty="0"/>
              <a:t>Stamtavler fortsat..</a:t>
            </a:r>
            <a:br>
              <a:rPr lang="da-DK" sz="4400" dirty="0"/>
            </a:br>
            <a:r>
              <a:rPr lang="da-DK" sz="4400" dirty="0"/>
              <a:t>Find arveforhold og skriv genotyperne ned på alle individerne</a:t>
            </a:r>
          </a:p>
        </p:txBody>
      </p:sp>
    </p:spTree>
    <p:extLst>
      <p:ext uri="{BB962C8B-B14F-4D97-AF65-F5344CB8AC3E}">
        <p14:creationId xmlns:p14="http://schemas.microsoft.com/office/powerpoint/2010/main" val="3321187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05AD9473-49F4-420A-88DD-204C1E96E4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9883" y="2411186"/>
            <a:ext cx="3450052" cy="3355531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AF17082D-19AF-4489-9A22-56EC608FA5E1}"/>
              </a:ext>
            </a:extLst>
          </p:cNvPr>
          <p:cNvSpPr txBox="1"/>
          <p:nvPr/>
        </p:nvSpPr>
        <p:spPr>
          <a:xfrm>
            <a:off x="3494314" y="705622"/>
            <a:ext cx="469231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a-DK" dirty="0"/>
              <a:t>Ufuldstændig dominans og </a:t>
            </a:r>
            <a:r>
              <a:rPr lang="da-DK" dirty="0" err="1"/>
              <a:t>codominans</a:t>
            </a:r>
            <a:endParaRPr lang="da-DK" dirty="0"/>
          </a:p>
        </p:txBody>
      </p:sp>
      <p:cxnSp>
        <p:nvCxnSpPr>
          <p:cNvPr id="6" name="Lige pilforbindelse 5">
            <a:extLst>
              <a:ext uri="{FF2B5EF4-FFF2-40B4-BE49-F238E27FC236}">
                <a16:creationId xmlns:a16="http://schemas.microsoft.com/office/drawing/2014/main" id="{07B78270-1B64-4CB4-9153-948B1FBE88F2}"/>
              </a:ext>
            </a:extLst>
          </p:cNvPr>
          <p:cNvCxnSpPr>
            <a:cxnSpLocks/>
          </p:cNvCxnSpPr>
          <p:nvPr/>
        </p:nvCxnSpPr>
        <p:spPr>
          <a:xfrm flipH="1">
            <a:off x="2862943" y="1333500"/>
            <a:ext cx="1328057" cy="91984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Lige pilforbindelse 7">
            <a:extLst>
              <a:ext uri="{FF2B5EF4-FFF2-40B4-BE49-F238E27FC236}">
                <a16:creationId xmlns:a16="http://schemas.microsoft.com/office/drawing/2014/main" id="{174C5856-5715-4D3C-B485-15C771D3EF6D}"/>
              </a:ext>
            </a:extLst>
          </p:cNvPr>
          <p:cNvCxnSpPr>
            <a:cxnSpLocks/>
          </p:cNvCxnSpPr>
          <p:nvPr/>
        </p:nvCxnSpPr>
        <p:spPr>
          <a:xfrm>
            <a:off x="7440385" y="1333500"/>
            <a:ext cx="0" cy="86541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Billede 14">
            <a:extLst>
              <a:ext uri="{FF2B5EF4-FFF2-40B4-BE49-F238E27FC236}">
                <a16:creationId xmlns:a16="http://schemas.microsoft.com/office/drawing/2014/main" id="{ED26C8EB-949D-4BA9-B5D5-410CEADD0F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8404" y="2411186"/>
            <a:ext cx="6677966" cy="299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7329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 descr="Et billede, der indeholder kort&#10;&#10;Automatisk genereret beskrivelse">
            <a:extLst>
              <a:ext uri="{FF2B5EF4-FFF2-40B4-BE49-F238E27FC236}">
                <a16:creationId xmlns:a16="http://schemas.microsoft.com/office/drawing/2014/main" id="{7BDEFBB9-012C-4E84-9399-AA5A86D52F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84720"/>
            <a:ext cx="6014357" cy="3352800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7E8756D0-8970-4E86-A57B-9AEFF1D76C61}"/>
              </a:ext>
            </a:extLst>
          </p:cNvPr>
          <p:cNvSpPr txBox="1"/>
          <p:nvPr/>
        </p:nvSpPr>
        <p:spPr>
          <a:xfrm>
            <a:off x="1943100" y="762000"/>
            <a:ext cx="179408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a-DK" dirty="0"/>
              <a:t>Multiple alleler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80E51593-72C6-4F6E-B915-7F8166F220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7671" y="762000"/>
            <a:ext cx="6274276" cy="5358849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E442C437-EF79-499D-8FE2-9A4A7853DC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023" y="3268080"/>
            <a:ext cx="4069958" cy="2827920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D47F853C-FCF6-46FE-9865-063D7CBAD5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415" y="3268080"/>
            <a:ext cx="4967174" cy="2852769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D425C8C5-A8FD-41FB-B3F2-F1B732F57D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1958" y="1208737"/>
            <a:ext cx="7176428" cy="406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80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742F0045-A093-42F5-BA6F-39B5A813B764}"/>
              </a:ext>
            </a:extLst>
          </p:cNvPr>
          <p:cNvSpPr txBox="1"/>
          <p:nvPr/>
        </p:nvSpPr>
        <p:spPr>
          <a:xfrm>
            <a:off x="2024743" y="800099"/>
            <a:ext cx="210506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a-DK" dirty="0"/>
              <a:t>Analysekrydsning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195E3DE2-BF46-4516-9CF4-0B3A404881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2598" y="671494"/>
            <a:ext cx="6207487" cy="530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4081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E50CC787-370D-4E44-A6A9-6B23AD9A1F75}"/>
              </a:ext>
            </a:extLst>
          </p:cNvPr>
          <p:cNvSpPr txBox="1"/>
          <p:nvPr/>
        </p:nvSpPr>
        <p:spPr>
          <a:xfrm>
            <a:off x="1948543" y="832757"/>
            <a:ext cx="583685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a-DK" dirty="0"/>
              <a:t>Opsummering af </a:t>
            </a:r>
            <a:r>
              <a:rPr lang="da-DK" dirty="0" err="1"/>
              <a:t>autosomal</a:t>
            </a:r>
            <a:r>
              <a:rPr lang="da-DK" dirty="0"/>
              <a:t> monogen nedarvning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28860BD0-8FFA-4646-A2CB-E9EA5A6460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669" y="2285313"/>
            <a:ext cx="6582468" cy="3827016"/>
          </a:xfrm>
          <a:prstGeom prst="rect">
            <a:avLst/>
          </a:prstGeom>
        </p:spPr>
      </p:pic>
      <p:pic>
        <p:nvPicPr>
          <p:cNvPr id="1026" name="Picture 2" descr="Garfield Photo: Garfield | Garfield cartoon, Garfield comics, Garfield">
            <a:extLst>
              <a:ext uri="{FF2B5EF4-FFF2-40B4-BE49-F238E27FC236}">
                <a16:creationId xmlns:a16="http://schemas.microsoft.com/office/drawing/2014/main" id="{D100D8BE-48B6-4F49-81EE-2EF14E42C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8" y="4540704"/>
            <a:ext cx="2295525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24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664F2B6-8638-446A-8D56-CA659EC09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4740" y="1838445"/>
            <a:ext cx="9039482" cy="3785915"/>
          </a:xfrm>
        </p:spPr>
        <p:txBody>
          <a:bodyPr/>
          <a:lstStyle/>
          <a:p>
            <a:r>
              <a:rPr lang="da-DK" dirty="0"/>
              <a:t>Det vi skal, er at kigge på simple modeller der forudsiger hvordan egenskaber nedarves… simpelt.. ”host”  ;)</a:t>
            </a:r>
          </a:p>
          <a:p>
            <a:r>
              <a:rPr lang="da-DK" dirty="0"/>
              <a:t>Husk! 2 udgaver af alle vores gener… eller halvdelen af os har det..</a:t>
            </a:r>
          </a:p>
          <a:p>
            <a:endParaRPr lang="da-DK" dirty="0"/>
          </a:p>
        </p:txBody>
      </p:sp>
      <p:pic>
        <p:nvPicPr>
          <p:cNvPr id="1026" name="Picture 2" descr="Relateret billede">
            <a:extLst>
              <a:ext uri="{FF2B5EF4-FFF2-40B4-BE49-F238E27FC236}">
                <a16:creationId xmlns:a16="http://schemas.microsoft.com/office/drawing/2014/main" id="{6E7007E2-6266-429C-BD05-391CDABC1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66" y="3429000"/>
            <a:ext cx="4819723" cy="3051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95C6FFDC-97B2-4B8A-8F21-54D8905582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4924" y="3169502"/>
            <a:ext cx="4819723" cy="331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67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5C81AF-3F8E-4A4F-8242-6F5634C61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Karyotype</a:t>
            </a:r>
            <a:r>
              <a:rPr lang="da-DK" dirty="0"/>
              <a:t> eller kromosomkort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F13CC5D-AD69-4DBC-8B0B-BC054DDE71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63B276BE-C17D-4418-8C17-99068E394804}"/>
              </a:ext>
            </a:extLst>
          </p:cNvPr>
          <p:cNvSpPr txBox="1"/>
          <p:nvPr/>
        </p:nvSpPr>
        <p:spPr>
          <a:xfrm>
            <a:off x="8998994" y="1832999"/>
            <a:ext cx="3129383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22 par </a:t>
            </a:r>
            <a:r>
              <a:rPr lang="da-DK" dirty="0" err="1"/>
              <a:t>autosomer</a:t>
            </a: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De er Homologe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Egenskaber herpå</a:t>
            </a:r>
            <a:br>
              <a:rPr lang="da-DK" dirty="0"/>
            </a:br>
            <a:r>
              <a:rPr lang="da-DK" dirty="0"/>
              <a:t>nedarves </a:t>
            </a:r>
            <a:r>
              <a:rPr lang="da-DK" dirty="0" err="1"/>
              <a:t>autosomalt</a:t>
            </a: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2 udgaver af hvert gen!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5D8491AC-1E36-40D2-AA10-F738513E9B9F}"/>
              </a:ext>
            </a:extLst>
          </p:cNvPr>
          <p:cNvSpPr txBox="1"/>
          <p:nvPr/>
        </p:nvSpPr>
        <p:spPr>
          <a:xfrm>
            <a:off x="9150268" y="4835038"/>
            <a:ext cx="3026791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Kønskromosomer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1 par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Egenskaber herpå </a:t>
            </a:r>
            <a:br>
              <a:rPr lang="da-DK" dirty="0"/>
            </a:br>
            <a:r>
              <a:rPr lang="da-DK" dirty="0"/>
              <a:t>nedarves kønsbundet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Homologe hos kvinder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Heterologe hos mænd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5592BD06-BFB9-8C9B-5902-302795E7A8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097" y="1825571"/>
            <a:ext cx="8612171" cy="4831574"/>
          </a:xfrm>
          <a:prstGeom prst="rect">
            <a:avLst/>
          </a:prstGeom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E742C7BA-501C-4B19-A385-C55B06461DB7}"/>
              </a:ext>
            </a:extLst>
          </p:cNvPr>
          <p:cNvSpPr/>
          <p:nvPr/>
        </p:nvSpPr>
        <p:spPr>
          <a:xfrm>
            <a:off x="6455228" y="4793276"/>
            <a:ext cx="2329543" cy="186386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8" name="Lige pilforbindelse 7">
            <a:extLst>
              <a:ext uri="{FF2B5EF4-FFF2-40B4-BE49-F238E27FC236}">
                <a16:creationId xmlns:a16="http://schemas.microsoft.com/office/drawing/2014/main" id="{C9581190-246E-496C-9A2E-C3D99C1AD6A3}"/>
              </a:ext>
            </a:extLst>
          </p:cNvPr>
          <p:cNvCxnSpPr>
            <a:cxnSpLocks/>
          </p:cNvCxnSpPr>
          <p:nvPr/>
        </p:nvCxnSpPr>
        <p:spPr>
          <a:xfrm>
            <a:off x="5268686" y="1709057"/>
            <a:ext cx="1666599" cy="22192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felt 12">
            <a:extLst>
              <a:ext uri="{FF2B5EF4-FFF2-40B4-BE49-F238E27FC236}">
                <a16:creationId xmlns:a16="http://schemas.microsoft.com/office/drawing/2014/main" id="{8E0B8F3B-4B4C-5D4C-2D8D-530A5E185DC8}"/>
              </a:ext>
            </a:extLst>
          </p:cNvPr>
          <p:cNvSpPr txBox="1"/>
          <p:nvPr/>
        </p:nvSpPr>
        <p:spPr>
          <a:xfrm>
            <a:off x="3701144" y="1387677"/>
            <a:ext cx="3690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/>
              <a:t>Locus</a:t>
            </a:r>
            <a:r>
              <a:rPr lang="da-DK" dirty="0"/>
              <a:t> for brun/blå øjenfarve</a:t>
            </a:r>
          </a:p>
        </p:txBody>
      </p:sp>
    </p:spTree>
    <p:extLst>
      <p:ext uri="{BB962C8B-B14F-4D97-AF65-F5344CB8AC3E}">
        <p14:creationId xmlns:p14="http://schemas.microsoft.com/office/powerpoint/2010/main" val="1738591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1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3262980-E907-4930-9E6E-3DC2025CE75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AFD53EBD-B361-45AD-8ABF-9270B20B4AF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id="{DA1A4CE7-6399-4B37-ACE2-CFC4B4077B5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Relateret billede">
            <a:extLst>
              <a:ext uri="{FF2B5EF4-FFF2-40B4-BE49-F238E27FC236}">
                <a16:creationId xmlns:a16="http://schemas.microsoft.com/office/drawing/2014/main" id="{4D61B7D9-0E8D-436E-8644-EB75E2B9F9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7" r="11958" b="1"/>
          <a:stretch/>
        </p:blipFill>
        <p:spPr bwMode="auto">
          <a:xfrm>
            <a:off x="3450773" y="736568"/>
            <a:ext cx="7676034" cy="579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8C4361E-4682-4DA1-8C85-0D2EE4294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r>
              <a:rPr lang="da-DK" dirty="0"/>
              <a:t>Lidt flere detaljer..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B35A3BC-D086-4C33-9250-1F5BAB92A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3650278" cy="3759253"/>
          </a:xfrm>
        </p:spPr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C046F149-5F90-492E-8D22-7D3B4C1321F6}"/>
              </a:ext>
            </a:extLst>
          </p:cNvPr>
          <p:cNvSpPr/>
          <p:nvPr/>
        </p:nvSpPr>
        <p:spPr>
          <a:xfrm>
            <a:off x="5676537" y="4158343"/>
            <a:ext cx="1357745" cy="11083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9F8AB0C3-4AA1-4F78-B444-BCC282C788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847" y="1275053"/>
            <a:ext cx="7172864" cy="432230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7AAB9406-8856-4CA5-B258-68C2E9199DFD}"/>
              </a:ext>
            </a:extLst>
          </p:cNvPr>
          <p:cNvSpPr txBox="1"/>
          <p:nvPr/>
        </p:nvSpPr>
        <p:spPr>
          <a:xfrm>
            <a:off x="182881" y="2009106"/>
            <a:ext cx="4428464" cy="42473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En variant af et gen kaldes</a:t>
            </a:r>
            <a:br>
              <a:rPr lang="da-DK" dirty="0"/>
            </a:br>
            <a:r>
              <a:rPr lang="da-DK" dirty="0"/>
              <a:t>for en allel – og de sidder på et </a:t>
            </a:r>
            <a:r>
              <a:rPr lang="da-DK" dirty="0" err="1"/>
              <a:t>locus</a:t>
            </a: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Da man jo har to af alle gener</a:t>
            </a:r>
            <a:br>
              <a:rPr lang="da-DK" dirty="0"/>
            </a:br>
            <a:r>
              <a:rPr lang="da-DK" dirty="0"/>
              <a:t>har man 2 alleler i hvert </a:t>
            </a:r>
            <a:r>
              <a:rPr lang="da-DK" dirty="0" err="1"/>
              <a:t>genpar</a:t>
            </a:r>
            <a:r>
              <a:rPr lang="da-DK" dirty="0"/>
              <a:t> (undtagen X,Y)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Hvis allelerne er ens er man</a:t>
            </a:r>
            <a:br>
              <a:rPr lang="da-DK" dirty="0"/>
            </a:br>
            <a:r>
              <a:rPr lang="da-DK" dirty="0" err="1"/>
              <a:t>homozygote</a:t>
            </a:r>
            <a:r>
              <a:rPr lang="da-DK" dirty="0"/>
              <a:t>, hvis de er forskellige</a:t>
            </a:r>
            <a:br>
              <a:rPr lang="da-DK" dirty="0"/>
            </a:br>
            <a:r>
              <a:rPr lang="da-DK" dirty="0"/>
              <a:t>er man </a:t>
            </a:r>
            <a:r>
              <a:rPr lang="da-DK" dirty="0" err="1"/>
              <a:t>heterozygote</a:t>
            </a: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Kombinationen af alleler i en given</a:t>
            </a:r>
            <a:br>
              <a:rPr lang="da-DK" dirty="0"/>
            </a:br>
            <a:r>
              <a:rPr lang="da-DK" dirty="0"/>
              <a:t>egenskab er ens genotype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Udtrykket af en given egenskab er ens fænotype (genotype + miljøfaktorer)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7D3F4884-BAEB-4829-B197-20C3F1CB5616}"/>
              </a:ext>
            </a:extLst>
          </p:cNvPr>
          <p:cNvSpPr/>
          <p:nvPr/>
        </p:nvSpPr>
        <p:spPr>
          <a:xfrm>
            <a:off x="5007429" y="4946623"/>
            <a:ext cx="372792" cy="31370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F7844A1D-3FE6-4C3E-9C1C-39AF58B1A9AA}"/>
              </a:ext>
            </a:extLst>
          </p:cNvPr>
          <p:cNvSpPr/>
          <p:nvPr/>
        </p:nvSpPr>
        <p:spPr>
          <a:xfrm>
            <a:off x="5380221" y="4953001"/>
            <a:ext cx="372792" cy="31370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C648402F-5002-4676-A155-EC2843535805}"/>
              </a:ext>
            </a:extLst>
          </p:cNvPr>
          <p:cNvSpPr/>
          <p:nvPr/>
        </p:nvSpPr>
        <p:spPr>
          <a:xfrm>
            <a:off x="4969892" y="4855029"/>
            <a:ext cx="811193" cy="50313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DC18216E-9CC1-4D30-AFD6-1E79EE976562}"/>
              </a:ext>
            </a:extLst>
          </p:cNvPr>
          <p:cNvSpPr/>
          <p:nvPr/>
        </p:nvSpPr>
        <p:spPr>
          <a:xfrm>
            <a:off x="8554561" y="4890214"/>
            <a:ext cx="811193" cy="50313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8C0438-A572-4592-89FB-2650754F9C4C}"/>
              </a:ext>
            </a:extLst>
          </p:cNvPr>
          <p:cNvSpPr/>
          <p:nvPr/>
        </p:nvSpPr>
        <p:spPr>
          <a:xfrm>
            <a:off x="7288790" y="4946623"/>
            <a:ext cx="811193" cy="4115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0400AF71-6DF7-4173-89C9-C01B81484B1C}"/>
              </a:ext>
            </a:extLst>
          </p:cNvPr>
          <p:cNvSpPr/>
          <p:nvPr/>
        </p:nvSpPr>
        <p:spPr>
          <a:xfrm>
            <a:off x="6485784" y="3200400"/>
            <a:ext cx="947057" cy="5619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07D0B08C-7483-4D42-BF09-1EF22D342008}"/>
              </a:ext>
            </a:extLst>
          </p:cNvPr>
          <p:cNvSpPr/>
          <p:nvPr/>
        </p:nvSpPr>
        <p:spPr>
          <a:xfrm>
            <a:off x="10071103" y="3238923"/>
            <a:ext cx="326571" cy="3746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54070BA6-2591-40DD-B691-9D4130C034C3}"/>
              </a:ext>
            </a:extLst>
          </p:cNvPr>
          <p:cNvSpPr/>
          <p:nvPr/>
        </p:nvSpPr>
        <p:spPr>
          <a:xfrm>
            <a:off x="5584371" y="1905000"/>
            <a:ext cx="2144486" cy="120393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B4CC48FE-5BDB-4A02-B939-79DAF48E3F35}"/>
              </a:ext>
            </a:extLst>
          </p:cNvPr>
          <p:cNvSpPr/>
          <p:nvPr/>
        </p:nvSpPr>
        <p:spPr>
          <a:xfrm>
            <a:off x="9117020" y="1859269"/>
            <a:ext cx="2234736" cy="1295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8547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8" grpId="0" animBg="1"/>
      <p:bldP spid="8" grpId="1" animBg="1"/>
      <p:bldP spid="10" grpId="0" animBg="1"/>
      <p:bldP spid="10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A2F47AF4-E666-4AE5-B63E-37DF74559FB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0F296D0A-0622-4956-85A1-ED7926A01F1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9543" y="645106"/>
            <a:ext cx="6953577" cy="5247747"/>
          </a:xfrm>
          <a:prstGeom prst="rect">
            <a:avLst/>
          </a:prstGeom>
          <a:solidFill>
            <a:srgbClr val="FFFFFE"/>
          </a:solidFill>
          <a:ln w="1270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9797DC57-E172-4A3D-9AC7-F5BB0A3244D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84" name="Freeform 11">
            <a:extLst>
              <a:ext uri="{FF2B5EF4-FFF2-40B4-BE49-F238E27FC236}">
                <a16:creationId xmlns:a16="http://schemas.microsoft.com/office/drawing/2014/main" id="{2CFEB577-4DCF-409D-A11B-0CFF8047942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3" name="Picture 2" descr="Billedresultat for woman with whip cartoon">
            <a:extLst>
              <a:ext uri="{FF2B5EF4-FFF2-40B4-BE49-F238E27FC236}">
                <a16:creationId xmlns:a16="http://schemas.microsoft.com/office/drawing/2014/main" id="{0C1E62FF-8A94-46C0-91A2-9E4CAFE47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269" y="1750316"/>
            <a:ext cx="3231199" cy="3037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illedresultat for woman with whip cartoon">
            <a:extLst>
              <a:ext uri="{FF2B5EF4-FFF2-40B4-BE49-F238E27FC236}">
                <a16:creationId xmlns:a16="http://schemas.microsoft.com/office/drawing/2014/main" id="{15E28ACD-E42A-4A7F-98B2-A030459BD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194" y="2087217"/>
            <a:ext cx="3231200" cy="235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E3801BC-4270-4BC7-A698-3459F7C0A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r>
              <a:rPr lang="da-DK" dirty="0"/>
              <a:t>Dominant vs. recessiv</a:t>
            </a:r>
          </a:p>
        </p:txBody>
      </p:sp>
      <p:sp>
        <p:nvSpPr>
          <p:cNvPr id="1035" name="Content Placeholder 1034"/>
          <p:cNvSpPr>
            <a:spLocks noGrp="1"/>
          </p:cNvSpPr>
          <p:nvPr>
            <p:ph idx="1"/>
          </p:nvPr>
        </p:nvSpPr>
        <p:spPr>
          <a:xfrm>
            <a:off x="649225" y="2133600"/>
            <a:ext cx="3650278" cy="3759253"/>
          </a:xfrm>
        </p:spPr>
        <p:txBody>
          <a:bodyPr>
            <a:normAutofit/>
          </a:bodyPr>
          <a:lstStyle/>
          <a:p>
            <a:r>
              <a:rPr lang="da-DK" dirty="0"/>
              <a:t>Gener koder for specifikke proteiner</a:t>
            </a:r>
          </a:p>
          <a:p>
            <a:r>
              <a:rPr lang="da-DK" dirty="0"/>
              <a:t>En </a:t>
            </a:r>
            <a:r>
              <a:rPr lang="da-DK" dirty="0" err="1"/>
              <a:t>heterezygote</a:t>
            </a:r>
            <a:r>
              <a:rPr lang="da-DK" dirty="0"/>
              <a:t> har derfor to forskellige udgaver af samme protein</a:t>
            </a:r>
          </a:p>
          <a:p>
            <a:r>
              <a:rPr lang="da-DK" dirty="0"/>
              <a:t>Den ene allel vil derfor ofte dominere over den anden allel</a:t>
            </a:r>
          </a:p>
          <a:p>
            <a:r>
              <a:rPr lang="da-DK" dirty="0"/>
              <a:t>Den dominerende allel vil derfor bestemme fænotypen.</a:t>
            </a:r>
          </a:p>
        </p:txBody>
      </p:sp>
    </p:spTree>
    <p:extLst>
      <p:ext uri="{BB962C8B-B14F-4D97-AF65-F5344CB8AC3E}">
        <p14:creationId xmlns:p14="http://schemas.microsoft.com/office/powerpoint/2010/main" val="3107005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lateret billede">
            <a:extLst>
              <a:ext uri="{FF2B5EF4-FFF2-40B4-BE49-F238E27FC236}">
                <a16:creationId xmlns:a16="http://schemas.microsoft.com/office/drawing/2014/main" id="{A9C3E7B8-D9D0-47C0-BB2D-85C6F15F0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562" y="1659089"/>
            <a:ext cx="5302333" cy="2996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Relateret billede">
            <a:extLst>
              <a:ext uri="{FF2B5EF4-FFF2-40B4-BE49-F238E27FC236}">
                <a16:creationId xmlns:a16="http://schemas.microsoft.com/office/drawing/2014/main" id="{5AFA8E19-6E13-4259-85D2-653CE9F18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39" y="1463316"/>
            <a:ext cx="4953000" cy="3388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2870BC2C-DB22-4727-A3C9-99709424000D}"/>
              </a:ext>
            </a:extLst>
          </p:cNvPr>
          <p:cNvSpPr txBox="1"/>
          <p:nvPr/>
        </p:nvSpPr>
        <p:spPr>
          <a:xfrm>
            <a:off x="1817914" y="685800"/>
            <a:ext cx="4958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>
                <a:latin typeface="Arial Black" panose="020B0A04020102020204" pitchFamily="34" charset="0"/>
              </a:rPr>
              <a:t>Et eksempel på dominant og recessiv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C97CE61A-3F8E-4462-B1C9-1BBCF624D31F}"/>
              </a:ext>
            </a:extLst>
          </p:cNvPr>
          <p:cNvSpPr txBox="1"/>
          <p:nvPr/>
        </p:nvSpPr>
        <p:spPr>
          <a:xfrm>
            <a:off x="685439" y="5198911"/>
            <a:ext cx="492955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a-DK" dirty="0"/>
              <a:t>Der findes 2 forskellige alleler for øjenfarve </a:t>
            </a:r>
          </a:p>
          <a:p>
            <a:r>
              <a:rPr lang="da-DK" dirty="0"/>
              <a:t>(på det her niveau…)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698C36CB-458C-4532-8FF7-4D457DB5202D}"/>
              </a:ext>
            </a:extLst>
          </p:cNvPr>
          <p:cNvSpPr txBox="1"/>
          <p:nvPr/>
        </p:nvSpPr>
        <p:spPr>
          <a:xfrm>
            <a:off x="247220" y="6064924"/>
            <a:ext cx="6106159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a-DK" dirty="0"/>
              <a:t>B = producerer man normal mængde melanin, brunt</a:t>
            </a:r>
            <a:br>
              <a:rPr lang="da-DK" dirty="0"/>
            </a:br>
            <a:r>
              <a:rPr lang="da-DK" dirty="0"/>
              <a:t>b = producerer man lidt melanin, blåt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76845D5A-D919-482E-B1CE-D292BCB2D651}"/>
              </a:ext>
            </a:extLst>
          </p:cNvPr>
          <p:cNvSpPr txBox="1"/>
          <p:nvPr/>
        </p:nvSpPr>
        <p:spPr>
          <a:xfrm>
            <a:off x="6507956" y="4921912"/>
            <a:ext cx="5347939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a-DK" dirty="0"/>
              <a:t>Store bogstaver bruges til dominant egenskab</a:t>
            </a:r>
            <a:br>
              <a:rPr lang="da-DK" dirty="0"/>
            </a:br>
            <a:r>
              <a:rPr lang="da-DK" dirty="0"/>
              <a:t>små til recessive. Så i dette tilfælde dominere</a:t>
            </a:r>
            <a:br>
              <a:rPr lang="da-DK" dirty="0"/>
            </a:br>
            <a:r>
              <a:rPr lang="da-DK" dirty="0"/>
              <a:t>brun over blå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922D2CE4-3296-4924-B8EF-002FD95BC471}"/>
              </a:ext>
            </a:extLst>
          </p:cNvPr>
          <p:cNvSpPr txBox="1"/>
          <p:nvPr/>
        </p:nvSpPr>
        <p:spPr>
          <a:xfrm>
            <a:off x="6713140" y="6044735"/>
            <a:ext cx="514275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a-DK" dirty="0"/>
              <a:t>3 mulige genotyper og 2 mulige fænotyper i</a:t>
            </a:r>
            <a:br>
              <a:rPr lang="da-DK" dirty="0"/>
            </a:br>
            <a:r>
              <a:rPr lang="da-DK" dirty="0"/>
              <a:t>dette tilfælde, kan nogen regne dem ud?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98C7C8C4-0598-475E-81A2-E619F9DFBA34}"/>
              </a:ext>
            </a:extLst>
          </p:cNvPr>
          <p:cNvSpPr txBox="1"/>
          <p:nvPr/>
        </p:nvSpPr>
        <p:spPr>
          <a:xfrm>
            <a:off x="11007706" y="4021290"/>
            <a:ext cx="498855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a-DK" dirty="0" err="1"/>
              <a:t>bb</a:t>
            </a:r>
            <a:endParaRPr lang="da-DK" dirty="0"/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E7954BAE-8387-4ABD-99ED-3B8608DBD74B}"/>
              </a:ext>
            </a:extLst>
          </p:cNvPr>
          <p:cNvSpPr txBox="1"/>
          <p:nvPr/>
        </p:nvSpPr>
        <p:spPr>
          <a:xfrm>
            <a:off x="881350" y="4164643"/>
            <a:ext cx="450764" cy="369332"/>
          </a:xfrm>
          <a:prstGeom prst="rect">
            <a:avLst/>
          </a:prstGeom>
          <a:solidFill>
            <a:srgbClr val="663300"/>
          </a:solidFill>
        </p:spPr>
        <p:txBody>
          <a:bodyPr wrap="none" rtlCol="0">
            <a:spAutoFit/>
          </a:bodyPr>
          <a:lstStyle/>
          <a:p>
            <a:r>
              <a:rPr lang="da-DK" dirty="0">
                <a:solidFill>
                  <a:schemeClr val="bg1"/>
                </a:solidFill>
              </a:rPr>
              <a:t>BB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E70C98C1-4D14-4564-9110-7532BE0F8B0F}"/>
              </a:ext>
            </a:extLst>
          </p:cNvPr>
          <p:cNvSpPr txBox="1"/>
          <p:nvPr/>
        </p:nvSpPr>
        <p:spPr>
          <a:xfrm>
            <a:off x="4880473" y="4124794"/>
            <a:ext cx="474810" cy="369332"/>
          </a:xfrm>
          <a:prstGeom prst="rect">
            <a:avLst/>
          </a:prstGeom>
          <a:solidFill>
            <a:srgbClr val="663300"/>
          </a:solidFill>
        </p:spPr>
        <p:txBody>
          <a:bodyPr wrap="none" rtlCol="0">
            <a:spAutoFit/>
          </a:bodyPr>
          <a:lstStyle/>
          <a:p>
            <a:r>
              <a:rPr lang="da-DK" dirty="0" err="1">
                <a:solidFill>
                  <a:schemeClr val="bg1"/>
                </a:solidFill>
              </a:rPr>
              <a:t>Bb</a:t>
            </a:r>
            <a:endParaRPr lang="da-D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936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3262980-E907-4930-9E6E-3DC2025CE75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FD53EBD-B361-45AD-8ABF-9270B20B4AF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75" name="Freeform 11">
            <a:extLst>
              <a:ext uri="{FF2B5EF4-FFF2-40B4-BE49-F238E27FC236}">
                <a16:creationId xmlns:a16="http://schemas.microsoft.com/office/drawing/2014/main" id="{DA1A4CE7-6399-4B37-ACE2-CFC4B4077B5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EDB27C5-436F-4FD6-88BF-A3168128E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r>
              <a:rPr lang="da-DK" dirty="0"/>
              <a:t>Hvad er?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D22DFA4-A8EF-4B64-A611-A74A33D00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3650278" cy="375925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da-DK" sz="1500" dirty="0" err="1"/>
              <a:t>Karyotype</a:t>
            </a:r>
            <a:endParaRPr lang="da-DK" sz="1500" dirty="0"/>
          </a:p>
          <a:p>
            <a:pPr>
              <a:lnSpc>
                <a:spcPct val="90000"/>
              </a:lnSpc>
            </a:pPr>
            <a:r>
              <a:rPr lang="da-DK" sz="1500" dirty="0" err="1"/>
              <a:t>Autosom</a:t>
            </a:r>
            <a:endParaRPr lang="da-DK" sz="1500" dirty="0"/>
          </a:p>
          <a:p>
            <a:pPr>
              <a:lnSpc>
                <a:spcPct val="90000"/>
              </a:lnSpc>
            </a:pPr>
            <a:r>
              <a:rPr lang="da-DK" sz="1500" dirty="0"/>
              <a:t>Kromosom</a:t>
            </a:r>
          </a:p>
          <a:p>
            <a:pPr>
              <a:lnSpc>
                <a:spcPct val="90000"/>
              </a:lnSpc>
            </a:pPr>
            <a:r>
              <a:rPr lang="da-DK" sz="1500" dirty="0"/>
              <a:t>Allel</a:t>
            </a:r>
          </a:p>
          <a:p>
            <a:pPr>
              <a:lnSpc>
                <a:spcPct val="90000"/>
              </a:lnSpc>
            </a:pPr>
            <a:r>
              <a:rPr lang="da-DK" sz="1500" dirty="0"/>
              <a:t>Homolog kromosom</a:t>
            </a:r>
          </a:p>
          <a:p>
            <a:pPr>
              <a:lnSpc>
                <a:spcPct val="90000"/>
              </a:lnSpc>
            </a:pPr>
            <a:r>
              <a:rPr lang="da-DK" sz="1500" dirty="0"/>
              <a:t>Heterolog kromosom</a:t>
            </a:r>
          </a:p>
          <a:p>
            <a:pPr>
              <a:lnSpc>
                <a:spcPct val="90000"/>
              </a:lnSpc>
            </a:pPr>
            <a:r>
              <a:rPr lang="da-DK" sz="1500" dirty="0"/>
              <a:t>Kønskromosom</a:t>
            </a:r>
          </a:p>
          <a:p>
            <a:pPr>
              <a:lnSpc>
                <a:spcPct val="90000"/>
              </a:lnSpc>
            </a:pPr>
            <a:r>
              <a:rPr lang="da-DK" sz="1500" dirty="0"/>
              <a:t>Fænotype</a:t>
            </a:r>
          </a:p>
          <a:p>
            <a:pPr>
              <a:lnSpc>
                <a:spcPct val="90000"/>
              </a:lnSpc>
            </a:pPr>
            <a:r>
              <a:rPr lang="da-DK" sz="1500" dirty="0"/>
              <a:t>Genotype</a:t>
            </a:r>
          </a:p>
          <a:p>
            <a:pPr>
              <a:lnSpc>
                <a:spcPct val="90000"/>
              </a:lnSpc>
            </a:pPr>
            <a:r>
              <a:rPr lang="da-DK" sz="1500" dirty="0"/>
              <a:t>Dominant</a:t>
            </a:r>
          </a:p>
          <a:p>
            <a:pPr>
              <a:lnSpc>
                <a:spcPct val="90000"/>
              </a:lnSpc>
            </a:pPr>
            <a:r>
              <a:rPr lang="da-DK" sz="1500" dirty="0"/>
              <a:t>recessiv</a:t>
            </a:r>
          </a:p>
          <a:p>
            <a:pPr>
              <a:lnSpc>
                <a:spcPct val="90000"/>
              </a:lnSpc>
            </a:pPr>
            <a:endParaRPr lang="da-DK" sz="1500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28ECFA1F-C4B5-4815-A4F9-675A905377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478" y="1523566"/>
            <a:ext cx="2011940" cy="4236909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2A029443-D187-43DE-B387-29A266512FAD}"/>
              </a:ext>
            </a:extLst>
          </p:cNvPr>
          <p:cNvSpPr txBox="1"/>
          <p:nvPr/>
        </p:nvSpPr>
        <p:spPr>
          <a:xfrm>
            <a:off x="6230580" y="1871990"/>
            <a:ext cx="32721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a-DK" sz="2800" dirty="0">
                <a:latin typeface="Arial Rounded MT Bold" panose="020F07040305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62974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9D11FD5-487C-4A6B-836F-3831DC830FB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765169-F70D-4841-BE65-62E10CBED84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0609E3F9-7427-41C7-8662-676EB9AD3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1057" y="2684935"/>
            <a:ext cx="6953577" cy="2033921"/>
          </a:xfrm>
          <a:prstGeom prst="rect">
            <a:avLst/>
          </a:prstGeom>
        </p:spPr>
      </p:pic>
      <p:sp>
        <p:nvSpPr>
          <p:cNvPr id="13" name="Freeform 14">
            <a:extLst>
              <a:ext uri="{FF2B5EF4-FFF2-40B4-BE49-F238E27FC236}">
                <a16:creationId xmlns:a16="http://schemas.microsoft.com/office/drawing/2014/main" id="{2A2CC818-8106-45C0-93D5-7051F99F2C8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F1697AE-945F-4384-A3D9-6DC189C0F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4456176" cy="1259894"/>
          </a:xfrm>
        </p:spPr>
        <p:txBody>
          <a:bodyPr>
            <a:normAutofit fontScale="90000"/>
          </a:bodyPr>
          <a:lstStyle/>
          <a:p>
            <a:r>
              <a:rPr lang="da-DK" dirty="0"/>
              <a:t>Regler for monogen nedarvning…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B951F4D-34F2-4B71-A54B-26FA3B6907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3970318" cy="3759253"/>
          </a:xfrm>
        </p:spPr>
        <p:txBody>
          <a:bodyPr>
            <a:normAutofit lnSpcReduction="10000"/>
          </a:bodyPr>
          <a:lstStyle/>
          <a:p>
            <a:r>
              <a:rPr lang="da-DK" dirty="0" err="1"/>
              <a:t>Mendel’s</a:t>
            </a:r>
            <a:r>
              <a:rPr lang="da-DK" dirty="0"/>
              <a:t> 1 </a:t>
            </a:r>
            <a:r>
              <a:rPr lang="da-DK" dirty="0" err="1"/>
              <a:t>lov..Kønscelleloven</a:t>
            </a:r>
            <a:br>
              <a:rPr lang="da-DK" dirty="0"/>
            </a:br>
            <a:r>
              <a:rPr lang="da-DK" dirty="0"/>
              <a:t>eller udspaltningsloven</a:t>
            </a:r>
            <a:br>
              <a:rPr lang="da-DK" dirty="0"/>
            </a:br>
            <a:br>
              <a:rPr lang="da-DK" dirty="0"/>
            </a:br>
            <a:r>
              <a:rPr lang="da-DK" dirty="0"/>
              <a:t>Ethvert individ har to </a:t>
            </a:r>
            <a:r>
              <a:rPr lang="da-DK" dirty="0" err="1"/>
              <a:t>allele</a:t>
            </a:r>
            <a:r>
              <a:rPr lang="da-DK" dirty="0"/>
              <a:t> gener for hver egenskab som adskilles ved dannelse af kønsceller. Ved denne adskillelse dannes der lige mange kønsceller med hver allel</a:t>
            </a:r>
            <a:br>
              <a:rPr lang="da-DK" dirty="0"/>
            </a:br>
            <a:br>
              <a:rPr lang="da-DK" dirty="0"/>
            </a:br>
            <a:r>
              <a:rPr lang="da-DK" dirty="0"/>
              <a:t>Hunlige og hanlige kønsceller forenes tilfældigt ved befrugtning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6A07731E-7252-4F2A-B243-5D5C500B56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9543" y="1905000"/>
            <a:ext cx="7473450" cy="311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278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Relateret billede">
            <a:extLst>
              <a:ext uri="{FF2B5EF4-FFF2-40B4-BE49-F238E27FC236}">
                <a16:creationId xmlns:a16="http://schemas.microsoft.com/office/drawing/2014/main" id="{F62772DF-A726-4848-9DCB-5FA1FDB61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627" y="920872"/>
            <a:ext cx="1806744" cy="123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2627D70A-6CAC-4A8F-B5EC-5388F425A80C}"/>
              </a:ext>
            </a:extLst>
          </p:cNvPr>
          <p:cNvSpPr txBox="1"/>
          <p:nvPr/>
        </p:nvSpPr>
        <p:spPr>
          <a:xfrm>
            <a:off x="370115" y="141514"/>
            <a:ext cx="4346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/>
              <a:t>Krydsningsskema eller </a:t>
            </a:r>
            <a:r>
              <a:rPr lang="da-DK" b="1" dirty="0" err="1"/>
              <a:t>punnet</a:t>
            </a:r>
            <a:r>
              <a:rPr lang="da-DK" b="1" dirty="0"/>
              <a:t> </a:t>
            </a:r>
            <a:r>
              <a:rPr lang="da-DK" b="1" dirty="0" err="1"/>
              <a:t>square</a:t>
            </a:r>
            <a:endParaRPr lang="da-DK" b="1" dirty="0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B2C5B61D-CDDF-4F65-966B-761A96043831}"/>
              </a:ext>
            </a:extLst>
          </p:cNvPr>
          <p:cNvSpPr txBox="1"/>
          <p:nvPr/>
        </p:nvSpPr>
        <p:spPr>
          <a:xfrm>
            <a:off x="5866040" y="1374769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x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CCE14534-BDC5-46FD-A503-0132CF8A49ED}"/>
              </a:ext>
            </a:extLst>
          </p:cNvPr>
          <p:cNvSpPr txBox="1"/>
          <p:nvPr/>
        </p:nvSpPr>
        <p:spPr>
          <a:xfrm>
            <a:off x="4154524" y="2441961"/>
            <a:ext cx="474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/>
              <a:t>Bb</a:t>
            </a:r>
            <a:endParaRPr lang="da-DK" dirty="0"/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0332E361-B5C6-4FA9-BCA5-ED49BFC54F9B}"/>
              </a:ext>
            </a:extLst>
          </p:cNvPr>
          <p:cNvSpPr txBox="1"/>
          <p:nvPr/>
        </p:nvSpPr>
        <p:spPr>
          <a:xfrm>
            <a:off x="7241780" y="2441961"/>
            <a:ext cx="474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/>
              <a:t>Bb</a:t>
            </a:r>
            <a:endParaRPr lang="da-DK" dirty="0"/>
          </a:p>
        </p:txBody>
      </p:sp>
      <p:graphicFrame>
        <p:nvGraphicFramePr>
          <p:cNvPr id="10" name="Tabel 9">
            <a:extLst>
              <a:ext uri="{FF2B5EF4-FFF2-40B4-BE49-F238E27FC236}">
                <a16:creationId xmlns:a16="http://schemas.microsoft.com/office/drawing/2014/main" id="{1499AF27-4F53-4251-AAC9-620E00D156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2262590"/>
              </p:ext>
            </p:extLst>
          </p:nvPr>
        </p:nvGraphicFramePr>
        <p:xfrm>
          <a:off x="4092236" y="4046706"/>
          <a:ext cx="3547608" cy="1251857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773804">
                  <a:extLst>
                    <a:ext uri="{9D8B030D-6E8A-4147-A177-3AD203B41FA5}">
                      <a16:colId xmlns:a16="http://schemas.microsoft.com/office/drawing/2014/main" val="2769364520"/>
                    </a:ext>
                  </a:extLst>
                </a:gridCol>
                <a:gridCol w="1773804">
                  <a:extLst>
                    <a:ext uri="{9D8B030D-6E8A-4147-A177-3AD203B41FA5}">
                      <a16:colId xmlns:a16="http://schemas.microsoft.com/office/drawing/2014/main" val="1287538665"/>
                    </a:ext>
                  </a:extLst>
                </a:gridCol>
              </a:tblGrid>
              <a:tr h="642257">
                <a:tc>
                  <a:txBody>
                    <a:bodyPr/>
                    <a:lstStyle/>
                    <a:p>
                      <a:endParaRPr lang="da-DK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5003425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842583"/>
                  </a:ext>
                </a:extLst>
              </a:tr>
            </a:tbl>
          </a:graphicData>
        </a:graphic>
      </p:graphicFrame>
      <p:sp>
        <p:nvSpPr>
          <p:cNvPr id="11" name="Ellipse 10">
            <a:extLst>
              <a:ext uri="{FF2B5EF4-FFF2-40B4-BE49-F238E27FC236}">
                <a16:creationId xmlns:a16="http://schemas.microsoft.com/office/drawing/2014/main" id="{E4A254BA-F983-4A19-800D-3F4A9AC28003}"/>
              </a:ext>
            </a:extLst>
          </p:cNvPr>
          <p:cNvSpPr/>
          <p:nvPr/>
        </p:nvSpPr>
        <p:spPr>
          <a:xfrm>
            <a:off x="7173623" y="2395396"/>
            <a:ext cx="635167" cy="5878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087A2F9A-E3CD-4F59-AA10-03F5C7FB1E17}"/>
              </a:ext>
            </a:extLst>
          </p:cNvPr>
          <p:cNvSpPr/>
          <p:nvPr/>
        </p:nvSpPr>
        <p:spPr>
          <a:xfrm>
            <a:off x="4081010" y="2395397"/>
            <a:ext cx="635167" cy="58782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60F676C4-44E2-4DAF-BF5D-B28EC72BFCFE}"/>
              </a:ext>
            </a:extLst>
          </p:cNvPr>
          <p:cNvSpPr txBox="1"/>
          <p:nvPr/>
        </p:nvSpPr>
        <p:spPr>
          <a:xfrm>
            <a:off x="6740168" y="3677375"/>
            <a:ext cx="34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b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298DB62C-ABAC-4A94-804E-D21E12F723CC}"/>
              </a:ext>
            </a:extLst>
          </p:cNvPr>
          <p:cNvSpPr txBox="1"/>
          <p:nvPr/>
        </p:nvSpPr>
        <p:spPr>
          <a:xfrm>
            <a:off x="4939194" y="3677375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B</a:t>
            </a: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C88D9BA4-7239-422F-BCE1-06BC434CE335}"/>
              </a:ext>
            </a:extLst>
          </p:cNvPr>
          <p:cNvSpPr txBox="1"/>
          <p:nvPr/>
        </p:nvSpPr>
        <p:spPr>
          <a:xfrm>
            <a:off x="3836808" y="4148472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B</a:t>
            </a:r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5F7C1E03-9651-4FE9-8F08-DDA3CFFACB33}"/>
              </a:ext>
            </a:extLst>
          </p:cNvPr>
          <p:cNvSpPr txBox="1"/>
          <p:nvPr/>
        </p:nvSpPr>
        <p:spPr>
          <a:xfrm>
            <a:off x="3833403" y="4790105"/>
            <a:ext cx="34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b</a:t>
            </a:r>
          </a:p>
        </p:txBody>
      </p:sp>
      <p:pic>
        <p:nvPicPr>
          <p:cNvPr id="17" name="Picture 10" descr="Relateret billede">
            <a:extLst>
              <a:ext uri="{FF2B5EF4-FFF2-40B4-BE49-F238E27FC236}">
                <a16:creationId xmlns:a16="http://schemas.microsoft.com/office/drawing/2014/main" id="{53F8A17A-D5E8-4260-9CE2-DE225775A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408" y="920871"/>
            <a:ext cx="1806744" cy="123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Ellipse 17">
            <a:extLst>
              <a:ext uri="{FF2B5EF4-FFF2-40B4-BE49-F238E27FC236}">
                <a16:creationId xmlns:a16="http://schemas.microsoft.com/office/drawing/2014/main" id="{EDD74BE8-F9F0-46E8-92B6-5D1A9635E1F4}"/>
              </a:ext>
            </a:extLst>
          </p:cNvPr>
          <p:cNvSpPr/>
          <p:nvPr/>
        </p:nvSpPr>
        <p:spPr>
          <a:xfrm>
            <a:off x="4716177" y="3677374"/>
            <a:ext cx="2525603" cy="3693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9" name="Kombinationstegning: figur 18">
            <a:extLst>
              <a:ext uri="{FF2B5EF4-FFF2-40B4-BE49-F238E27FC236}">
                <a16:creationId xmlns:a16="http://schemas.microsoft.com/office/drawing/2014/main" id="{FB6CE2F8-561E-400D-830C-193DCAD05DBA}"/>
              </a:ext>
            </a:extLst>
          </p:cNvPr>
          <p:cNvSpPr/>
          <p:nvPr/>
        </p:nvSpPr>
        <p:spPr>
          <a:xfrm>
            <a:off x="7380318" y="2721429"/>
            <a:ext cx="816625" cy="1197428"/>
          </a:xfrm>
          <a:custGeom>
            <a:avLst/>
            <a:gdLst>
              <a:gd name="connsiteX0" fmla="*/ 468282 w 816625"/>
              <a:gd name="connsiteY0" fmla="*/ 0 h 1197428"/>
              <a:gd name="connsiteX1" fmla="*/ 566253 w 816625"/>
              <a:gd name="connsiteY1" fmla="*/ 76200 h 1197428"/>
              <a:gd name="connsiteX2" fmla="*/ 642453 w 816625"/>
              <a:gd name="connsiteY2" fmla="*/ 141514 h 1197428"/>
              <a:gd name="connsiteX3" fmla="*/ 675111 w 816625"/>
              <a:gd name="connsiteY3" fmla="*/ 195942 h 1197428"/>
              <a:gd name="connsiteX4" fmla="*/ 707768 w 816625"/>
              <a:gd name="connsiteY4" fmla="*/ 239485 h 1197428"/>
              <a:gd name="connsiteX5" fmla="*/ 729539 w 816625"/>
              <a:gd name="connsiteY5" fmla="*/ 272142 h 1197428"/>
              <a:gd name="connsiteX6" fmla="*/ 740425 w 816625"/>
              <a:gd name="connsiteY6" fmla="*/ 326571 h 1197428"/>
              <a:gd name="connsiteX7" fmla="*/ 762196 w 816625"/>
              <a:gd name="connsiteY7" fmla="*/ 391885 h 1197428"/>
              <a:gd name="connsiteX8" fmla="*/ 773082 w 816625"/>
              <a:gd name="connsiteY8" fmla="*/ 468085 h 1197428"/>
              <a:gd name="connsiteX9" fmla="*/ 794853 w 816625"/>
              <a:gd name="connsiteY9" fmla="*/ 511628 h 1197428"/>
              <a:gd name="connsiteX10" fmla="*/ 816625 w 816625"/>
              <a:gd name="connsiteY10" fmla="*/ 566057 h 1197428"/>
              <a:gd name="connsiteX11" fmla="*/ 794853 w 816625"/>
              <a:gd name="connsiteY11" fmla="*/ 783771 h 1197428"/>
              <a:gd name="connsiteX12" fmla="*/ 783968 w 816625"/>
              <a:gd name="connsiteY12" fmla="*/ 816428 h 1197428"/>
              <a:gd name="connsiteX13" fmla="*/ 762196 w 816625"/>
              <a:gd name="connsiteY13" fmla="*/ 849085 h 1197428"/>
              <a:gd name="connsiteX14" fmla="*/ 718653 w 816625"/>
              <a:gd name="connsiteY14" fmla="*/ 892628 h 1197428"/>
              <a:gd name="connsiteX15" fmla="*/ 675111 w 816625"/>
              <a:gd name="connsiteY15" fmla="*/ 947057 h 1197428"/>
              <a:gd name="connsiteX16" fmla="*/ 642453 w 816625"/>
              <a:gd name="connsiteY16" fmla="*/ 957942 h 1197428"/>
              <a:gd name="connsiteX17" fmla="*/ 577139 w 816625"/>
              <a:gd name="connsiteY17" fmla="*/ 1001485 h 1197428"/>
              <a:gd name="connsiteX18" fmla="*/ 511825 w 816625"/>
              <a:gd name="connsiteY18" fmla="*/ 1023257 h 1197428"/>
              <a:gd name="connsiteX19" fmla="*/ 435625 w 816625"/>
              <a:gd name="connsiteY19" fmla="*/ 1045028 h 1197428"/>
              <a:gd name="connsiteX20" fmla="*/ 348539 w 816625"/>
              <a:gd name="connsiteY20" fmla="*/ 1088571 h 1197428"/>
              <a:gd name="connsiteX21" fmla="*/ 315882 w 816625"/>
              <a:gd name="connsiteY21" fmla="*/ 1099457 h 1197428"/>
              <a:gd name="connsiteX22" fmla="*/ 283225 w 816625"/>
              <a:gd name="connsiteY22" fmla="*/ 1110342 h 1197428"/>
              <a:gd name="connsiteX23" fmla="*/ 87282 w 816625"/>
              <a:gd name="connsiteY23" fmla="*/ 1099457 h 1197428"/>
              <a:gd name="connsiteX24" fmla="*/ 11082 w 816625"/>
              <a:gd name="connsiteY24" fmla="*/ 1121228 h 1197428"/>
              <a:gd name="connsiteX25" fmla="*/ 196 w 816625"/>
              <a:gd name="connsiteY25" fmla="*/ 1088571 h 1197428"/>
              <a:gd name="connsiteX26" fmla="*/ 32853 w 816625"/>
              <a:gd name="connsiteY26" fmla="*/ 1077685 h 1197428"/>
              <a:gd name="connsiteX27" fmla="*/ 11082 w 816625"/>
              <a:gd name="connsiteY27" fmla="*/ 1099457 h 1197428"/>
              <a:gd name="connsiteX28" fmla="*/ 11082 w 816625"/>
              <a:gd name="connsiteY28" fmla="*/ 1164771 h 1197428"/>
              <a:gd name="connsiteX29" fmla="*/ 43739 w 816625"/>
              <a:gd name="connsiteY29" fmla="*/ 1186542 h 1197428"/>
              <a:gd name="connsiteX30" fmla="*/ 76396 w 816625"/>
              <a:gd name="connsiteY30" fmla="*/ 1197428 h 1197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816625" h="1197428">
                <a:moveTo>
                  <a:pt x="468282" y="0"/>
                </a:moveTo>
                <a:cubicBezTo>
                  <a:pt x="563511" y="57137"/>
                  <a:pt x="485244" y="4192"/>
                  <a:pt x="566253" y="76200"/>
                </a:cubicBezTo>
                <a:cubicBezTo>
                  <a:pt x="571889" y="81210"/>
                  <a:pt x="629347" y="123165"/>
                  <a:pt x="642453" y="141514"/>
                </a:cubicBezTo>
                <a:cubicBezTo>
                  <a:pt x="654751" y="158731"/>
                  <a:pt x="663375" y="178338"/>
                  <a:pt x="675111" y="195942"/>
                </a:cubicBezTo>
                <a:cubicBezTo>
                  <a:pt x="685175" y="211038"/>
                  <a:pt x="697223" y="224721"/>
                  <a:pt x="707768" y="239485"/>
                </a:cubicBezTo>
                <a:cubicBezTo>
                  <a:pt x="715372" y="250131"/>
                  <a:pt x="722282" y="261256"/>
                  <a:pt x="729539" y="272142"/>
                </a:cubicBezTo>
                <a:cubicBezTo>
                  <a:pt x="733168" y="290285"/>
                  <a:pt x="735557" y="308721"/>
                  <a:pt x="740425" y="326571"/>
                </a:cubicBezTo>
                <a:cubicBezTo>
                  <a:pt x="746463" y="348711"/>
                  <a:pt x="757036" y="369524"/>
                  <a:pt x="762196" y="391885"/>
                </a:cubicBezTo>
                <a:cubicBezTo>
                  <a:pt x="767965" y="416886"/>
                  <a:pt x="766331" y="443331"/>
                  <a:pt x="773082" y="468085"/>
                </a:cubicBezTo>
                <a:cubicBezTo>
                  <a:pt x="777352" y="483741"/>
                  <a:pt x="788262" y="496799"/>
                  <a:pt x="794853" y="511628"/>
                </a:cubicBezTo>
                <a:cubicBezTo>
                  <a:pt x="802789" y="529484"/>
                  <a:pt x="809368" y="547914"/>
                  <a:pt x="816625" y="566057"/>
                </a:cubicBezTo>
                <a:cubicBezTo>
                  <a:pt x="809368" y="638628"/>
                  <a:pt x="804286" y="711450"/>
                  <a:pt x="794853" y="783771"/>
                </a:cubicBezTo>
                <a:cubicBezTo>
                  <a:pt x="793369" y="795149"/>
                  <a:pt x="789100" y="806165"/>
                  <a:pt x="783968" y="816428"/>
                </a:cubicBezTo>
                <a:cubicBezTo>
                  <a:pt x="778117" y="828130"/>
                  <a:pt x="770710" y="839152"/>
                  <a:pt x="762196" y="849085"/>
                </a:cubicBezTo>
                <a:cubicBezTo>
                  <a:pt x="748838" y="864670"/>
                  <a:pt x="730039" y="875549"/>
                  <a:pt x="718653" y="892628"/>
                </a:cubicBezTo>
                <a:cubicBezTo>
                  <a:pt x="708766" y="907458"/>
                  <a:pt x="692344" y="936717"/>
                  <a:pt x="675111" y="947057"/>
                </a:cubicBezTo>
                <a:cubicBezTo>
                  <a:pt x="665271" y="952961"/>
                  <a:pt x="653339" y="954314"/>
                  <a:pt x="642453" y="957942"/>
                </a:cubicBezTo>
                <a:cubicBezTo>
                  <a:pt x="620682" y="972456"/>
                  <a:pt x="601962" y="993210"/>
                  <a:pt x="577139" y="1001485"/>
                </a:cubicBezTo>
                <a:cubicBezTo>
                  <a:pt x="555368" y="1008742"/>
                  <a:pt x="534089" y="1017691"/>
                  <a:pt x="511825" y="1023257"/>
                </a:cubicBezTo>
                <a:cubicBezTo>
                  <a:pt x="457150" y="1036925"/>
                  <a:pt x="482475" y="1029411"/>
                  <a:pt x="435625" y="1045028"/>
                </a:cubicBezTo>
                <a:cubicBezTo>
                  <a:pt x="397625" y="1083028"/>
                  <a:pt x="423590" y="1063554"/>
                  <a:pt x="348539" y="1088571"/>
                </a:cubicBezTo>
                <a:lnTo>
                  <a:pt x="315882" y="1099457"/>
                </a:lnTo>
                <a:lnTo>
                  <a:pt x="283225" y="1110342"/>
                </a:lnTo>
                <a:cubicBezTo>
                  <a:pt x="217911" y="1106714"/>
                  <a:pt x="152697" y="1099457"/>
                  <a:pt x="87282" y="1099457"/>
                </a:cubicBezTo>
                <a:cubicBezTo>
                  <a:pt x="73609" y="1099457"/>
                  <a:pt x="26485" y="1116094"/>
                  <a:pt x="11082" y="1121228"/>
                </a:cubicBezTo>
                <a:cubicBezTo>
                  <a:pt x="7453" y="1110342"/>
                  <a:pt x="-1427" y="1099930"/>
                  <a:pt x="196" y="1088571"/>
                </a:cubicBezTo>
                <a:cubicBezTo>
                  <a:pt x="13648" y="994408"/>
                  <a:pt x="26348" y="1058169"/>
                  <a:pt x="32853" y="1077685"/>
                </a:cubicBezTo>
                <a:cubicBezTo>
                  <a:pt x="25596" y="1084942"/>
                  <a:pt x="16362" y="1090656"/>
                  <a:pt x="11082" y="1099457"/>
                </a:cubicBezTo>
                <a:cubicBezTo>
                  <a:pt x="-1359" y="1120192"/>
                  <a:pt x="-5506" y="1144036"/>
                  <a:pt x="11082" y="1164771"/>
                </a:cubicBezTo>
                <a:cubicBezTo>
                  <a:pt x="19255" y="1174987"/>
                  <a:pt x="32037" y="1180691"/>
                  <a:pt x="43739" y="1186542"/>
                </a:cubicBezTo>
                <a:cubicBezTo>
                  <a:pt x="54002" y="1191674"/>
                  <a:pt x="76396" y="1197428"/>
                  <a:pt x="76396" y="1197428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36666DAB-1B0A-4D10-9953-E8D94844D4C4}"/>
              </a:ext>
            </a:extLst>
          </p:cNvPr>
          <p:cNvSpPr/>
          <p:nvPr/>
        </p:nvSpPr>
        <p:spPr>
          <a:xfrm>
            <a:off x="3833403" y="4148472"/>
            <a:ext cx="310235" cy="101096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1" name="Kombinationstegning: figur 20">
            <a:extLst>
              <a:ext uri="{FF2B5EF4-FFF2-40B4-BE49-F238E27FC236}">
                <a16:creationId xmlns:a16="http://schemas.microsoft.com/office/drawing/2014/main" id="{01BC4116-5C5B-4F8D-921C-59280468C49B}"/>
              </a:ext>
            </a:extLst>
          </p:cNvPr>
          <p:cNvSpPr/>
          <p:nvPr/>
        </p:nvSpPr>
        <p:spPr>
          <a:xfrm>
            <a:off x="3154657" y="2699657"/>
            <a:ext cx="862172" cy="2231572"/>
          </a:xfrm>
          <a:custGeom>
            <a:avLst/>
            <a:gdLst>
              <a:gd name="connsiteX0" fmla="*/ 862172 w 862172"/>
              <a:gd name="connsiteY0" fmla="*/ 0 h 2231572"/>
              <a:gd name="connsiteX1" fmla="*/ 785972 w 862172"/>
              <a:gd name="connsiteY1" fmla="*/ 43543 h 2231572"/>
              <a:gd name="connsiteX2" fmla="*/ 775086 w 862172"/>
              <a:gd name="connsiteY2" fmla="*/ 87086 h 2231572"/>
              <a:gd name="connsiteX3" fmla="*/ 731543 w 862172"/>
              <a:gd name="connsiteY3" fmla="*/ 119743 h 2231572"/>
              <a:gd name="connsiteX4" fmla="*/ 666229 w 862172"/>
              <a:gd name="connsiteY4" fmla="*/ 195943 h 2231572"/>
              <a:gd name="connsiteX5" fmla="*/ 633572 w 862172"/>
              <a:gd name="connsiteY5" fmla="*/ 239486 h 2231572"/>
              <a:gd name="connsiteX6" fmla="*/ 568257 w 862172"/>
              <a:gd name="connsiteY6" fmla="*/ 304800 h 2231572"/>
              <a:gd name="connsiteX7" fmla="*/ 513829 w 862172"/>
              <a:gd name="connsiteY7" fmla="*/ 370114 h 2231572"/>
              <a:gd name="connsiteX8" fmla="*/ 448514 w 862172"/>
              <a:gd name="connsiteY8" fmla="*/ 424543 h 2231572"/>
              <a:gd name="connsiteX9" fmla="*/ 339657 w 862172"/>
              <a:gd name="connsiteY9" fmla="*/ 555172 h 2231572"/>
              <a:gd name="connsiteX10" fmla="*/ 307000 w 862172"/>
              <a:gd name="connsiteY10" fmla="*/ 587829 h 2231572"/>
              <a:gd name="connsiteX11" fmla="*/ 285229 w 862172"/>
              <a:gd name="connsiteY11" fmla="*/ 631372 h 2231572"/>
              <a:gd name="connsiteX12" fmla="*/ 198143 w 862172"/>
              <a:gd name="connsiteY12" fmla="*/ 740229 h 2231572"/>
              <a:gd name="connsiteX13" fmla="*/ 176372 w 862172"/>
              <a:gd name="connsiteY13" fmla="*/ 794657 h 2231572"/>
              <a:gd name="connsiteX14" fmla="*/ 143714 w 862172"/>
              <a:gd name="connsiteY14" fmla="*/ 849086 h 2231572"/>
              <a:gd name="connsiteX15" fmla="*/ 111057 w 862172"/>
              <a:gd name="connsiteY15" fmla="*/ 914400 h 2231572"/>
              <a:gd name="connsiteX16" fmla="*/ 67514 w 862172"/>
              <a:gd name="connsiteY16" fmla="*/ 1023257 h 2231572"/>
              <a:gd name="connsiteX17" fmla="*/ 45743 w 862172"/>
              <a:gd name="connsiteY17" fmla="*/ 1099457 h 2231572"/>
              <a:gd name="connsiteX18" fmla="*/ 23972 w 862172"/>
              <a:gd name="connsiteY18" fmla="*/ 1121229 h 2231572"/>
              <a:gd name="connsiteX19" fmla="*/ 23972 w 862172"/>
              <a:gd name="connsiteY19" fmla="*/ 1469572 h 2231572"/>
              <a:gd name="connsiteX20" fmla="*/ 56629 w 862172"/>
              <a:gd name="connsiteY20" fmla="*/ 1589314 h 2231572"/>
              <a:gd name="connsiteX21" fmla="*/ 100172 w 862172"/>
              <a:gd name="connsiteY21" fmla="*/ 1643743 h 2231572"/>
              <a:gd name="connsiteX22" fmla="*/ 121943 w 862172"/>
              <a:gd name="connsiteY22" fmla="*/ 1774372 h 2231572"/>
              <a:gd name="connsiteX23" fmla="*/ 143714 w 862172"/>
              <a:gd name="connsiteY23" fmla="*/ 1817914 h 2231572"/>
              <a:gd name="connsiteX24" fmla="*/ 165486 w 862172"/>
              <a:gd name="connsiteY24" fmla="*/ 1883229 h 2231572"/>
              <a:gd name="connsiteX25" fmla="*/ 198143 w 862172"/>
              <a:gd name="connsiteY25" fmla="*/ 1926772 h 2231572"/>
              <a:gd name="connsiteX26" fmla="*/ 209029 w 862172"/>
              <a:gd name="connsiteY26" fmla="*/ 1981200 h 2231572"/>
              <a:gd name="connsiteX27" fmla="*/ 230800 w 862172"/>
              <a:gd name="connsiteY27" fmla="*/ 2013857 h 2231572"/>
              <a:gd name="connsiteX28" fmla="*/ 241686 w 862172"/>
              <a:gd name="connsiteY28" fmla="*/ 2079172 h 2231572"/>
              <a:gd name="connsiteX29" fmla="*/ 252572 w 862172"/>
              <a:gd name="connsiteY29" fmla="*/ 2111829 h 2231572"/>
              <a:gd name="connsiteX30" fmla="*/ 263457 w 862172"/>
              <a:gd name="connsiteY30" fmla="*/ 2166257 h 2231572"/>
              <a:gd name="connsiteX31" fmla="*/ 296114 w 862172"/>
              <a:gd name="connsiteY31" fmla="*/ 2231572 h 2231572"/>
              <a:gd name="connsiteX32" fmla="*/ 328772 w 862172"/>
              <a:gd name="connsiteY32" fmla="*/ 2209800 h 2231572"/>
              <a:gd name="connsiteX33" fmla="*/ 394086 w 862172"/>
              <a:gd name="connsiteY33" fmla="*/ 2188029 h 2231572"/>
              <a:gd name="connsiteX34" fmla="*/ 448514 w 862172"/>
              <a:gd name="connsiteY34" fmla="*/ 2155372 h 2231572"/>
              <a:gd name="connsiteX35" fmla="*/ 470286 w 862172"/>
              <a:gd name="connsiteY35" fmla="*/ 2133600 h 2231572"/>
              <a:gd name="connsiteX36" fmla="*/ 502943 w 862172"/>
              <a:gd name="connsiteY36" fmla="*/ 2111829 h 2231572"/>
              <a:gd name="connsiteX37" fmla="*/ 546486 w 862172"/>
              <a:gd name="connsiteY37" fmla="*/ 2068286 h 2231572"/>
              <a:gd name="connsiteX38" fmla="*/ 568257 w 862172"/>
              <a:gd name="connsiteY38" fmla="*/ 2046514 h 2231572"/>
              <a:gd name="connsiteX39" fmla="*/ 535600 w 862172"/>
              <a:gd name="connsiteY39" fmla="*/ 2035629 h 2231572"/>
              <a:gd name="connsiteX40" fmla="*/ 557372 w 862172"/>
              <a:gd name="connsiteY40" fmla="*/ 2057400 h 2231572"/>
              <a:gd name="connsiteX41" fmla="*/ 568257 w 862172"/>
              <a:gd name="connsiteY41" fmla="*/ 2090057 h 2231572"/>
              <a:gd name="connsiteX42" fmla="*/ 568257 w 862172"/>
              <a:gd name="connsiteY42" fmla="*/ 2188029 h 2231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862172" h="2231572">
                <a:moveTo>
                  <a:pt x="862172" y="0"/>
                </a:moveTo>
                <a:cubicBezTo>
                  <a:pt x="836772" y="14514"/>
                  <a:pt x="806658" y="22857"/>
                  <a:pt x="785972" y="43543"/>
                </a:cubicBezTo>
                <a:cubicBezTo>
                  <a:pt x="775393" y="54122"/>
                  <a:pt x="783782" y="74912"/>
                  <a:pt x="775086" y="87086"/>
                </a:cubicBezTo>
                <a:cubicBezTo>
                  <a:pt x="764541" y="101849"/>
                  <a:pt x="746057" y="108857"/>
                  <a:pt x="731543" y="119743"/>
                </a:cubicBezTo>
                <a:cubicBezTo>
                  <a:pt x="684927" y="189668"/>
                  <a:pt x="740140" y="111473"/>
                  <a:pt x="666229" y="195943"/>
                </a:cubicBezTo>
                <a:cubicBezTo>
                  <a:pt x="654282" y="209597"/>
                  <a:pt x="645709" y="226001"/>
                  <a:pt x="633572" y="239486"/>
                </a:cubicBezTo>
                <a:cubicBezTo>
                  <a:pt x="612975" y="262372"/>
                  <a:pt x="589062" y="282103"/>
                  <a:pt x="568257" y="304800"/>
                </a:cubicBezTo>
                <a:cubicBezTo>
                  <a:pt x="549107" y="325691"/>
                  <a:pt x="533868" y="350075"/>
                  <a:pt x="513829" y="370114"/>
                </a:cubicBezTo>
                <a:cubicBezTo>
                  <a:pt x="493789" y="390154"/>
                  <a:pt x="467937" y="403906"/>
                  <a:pt x="448514" y="424543"/>
                </a:cubicBezTo>
                <a:cubicBezTo>
                  <a:pt x="409667" y="465818"/>
                  <a:pt x="379736" y="515093"/>
                  <a:pt x="339657" y="555172"/>
                </a:cubicBezTo>
                <a:lnTo>
                  <a:pt x="307000" y="587829"/>
                </a:lnTo>
                <a:cubicBezTo>
                  <a:pt x="299743" y="602343"/>
                  <a:pt x="294965" y="618390"/>
                  <a:pt x="285229" y="631372"/>
                </a:cubicBezTo>
                <a:cubicBezTo>
                  <a:pt x="242389" y="688492"/>
                  <a:pt x="228590" y="664112"/>
                  <a:pt x="198143" y="740229"/>
                </a:cubicBezTo>
                <a:cubicBezTo>
                  <a:pt x="190886" y="758372"/>
                  <a:pt x="185111" y="777180"/>
                  <a:pt x="176372" y="794657"/>
                </a:cubicBezTo>
                <a:cubicBezTo>
                  <a:pt x="166910" y="813582"/>
                  <a:pt x="153846" y="830511"/>
                  <a:pt x="143714" y="849086"/>
                </a:cubicBezTo>
                <a:cubicBezTo>
                  <a:pt x="132058" y="870455"/>
                  <a:pt x="121943" y="892629"/>
                  <a:pt x="111057" y="914400"/>
                </a:cubicBezTo>
                <a:cubicBezTo>
                  <a:pt x="86797" y="1011443"/>
                  <a:pt x="110445" y="980328"/>
                  <a:pt x="67514" y="1023257"/>
                </a:cubicBezTo>
                <a:cubicBezTo>
                  <a:pt x="65480" y="1031395"/>
                  <a:pt x="52438" y="1088299"/>
                  <a:pt x="45743" y="1099457"/>
                </a:cubicBezTo>
                <a:cubicBezTo>
                  <a:pt x="40463" y="1108258"/>
                  <a:pt x="31229" y="1113972"/>
                  <a:pt x="23972" y="1121229"/>
                </a:cubicBezTo>
                <a:cubicBezTo>
                  <a:pt x="-19473" y="1251561"/>
                  <a:pt x="5922" y="1162722"/>
                  <a:pt x="23972" y="1469572"/>
                </a:cubicBezTo>
                <a:cubicBezTo>
                  <a:pt x="25035" y="1487643"/>
                  <a:pt x="46771" y="1579456"/>
                  <a:pt x="56629" y="1589314"/>
                </a:cubicBezTo>
                <a:cubicBezTo>
                  <a:pt x="87651" y="1620337"/>
                  <a:pt x="72707" y="1602547"/>
                  <a:pt x="100172" y="1643743"/>
                </a:cubicBezTo>
                <a:cubicBezTo>
                  <a:pt x="102638" y="1661007"/>
                  <a:pt x="113983" y="1750491"/>
                  <a:pt x="121943" y="1774372"/>
                </a:cubicBezTo>
                <a:cubicBezTo>
                  <a:pt x="127074" y="1789766"/>
                  <a:pt x="137687" y="1802847"/>
                  <a:pt x="143714" y="1817914"/>
                </a:cubicBezTo>
                <a:cubicBezTo>
                  <a:pt x="152237" y="1839222"/>
                  <a:pt x="151716" y="1864869"/>
                  <a:pt x="165486" y="1883229"/>
                </a:cubicBezTo>
                <a:lnTo>
                  <a:pt x="198143" y="1926772"/>
                </a:lnTo>
                <a:cubicBezTo>
                  <a:pt x="201772" y="1944915"/>
                  <a:pt x="202532" y="1963876"/>
                  <a:pt x="209029" y="1981200"/>
                </a:cubicBezTo>
                <a:cubicBezTo>
                  <a:pt x="213623" y="1993450"/>
                  <a:pt x="226663" y="2001445"/>
                  <a:pt x="230800" y="2013857"/>
                </a:cubicBezTo>
                <a:cubicBezTo>
                  <a:pt x="237780" y="2034796"/>
                  <a:pt x="236898" y="2057626"/>
                  <a:pt x="241686" y="2079172"/>
                </a:cubicBezTo>
                <a:cubicBezTo>
                  <a:pt x="244175" y="2090373"/>
                  <a:pt x="249789" y="2100697"/>
                  <a:pt x="252572" y="2111829"/>
                </a:cubicBezTo>
                <a:cubicBezTo>
                  <a:pt x="257059" y="2129779"/>
                  <a:pt x="257134" y="2148869"/>
                  <a:pt x="263457" y="2166257"/>
                </a:cubicBezTo>
                <a:cubicBezTo>
                  <a:pt x="271775" y="2189133"/>
                  <a:pt x="285228" y="2209800"/>
                  <a:pt x="296114" y="2231572"/>
                </a:cubicBezTo>
                <a:cubicBezTo>
                  <a:pt x="307000" y="2224315"/>
                  <a:pt x="316816" y="2215114"/>
                  <a:pt x="328772" y="2209800"/>
                </a:cubicBezTo>
                <a:cubicBezTo>
                  <a:pt x="349743" y="2200480"/>
                  <a:pt x="394086" y="2188029"/>
                  <a:pt x="394086" y="2188029"/>
                </a:cubicBezTo>
                <a:cubicBezTo>
                  <a:pt x="449247" y="2132865"/>
                  <a:pt x="377860" y="2197764"/>
                  <a:pt x="448514" y="2155372"/>
                </a:cubicBezTo>
                <a:cubicBezTo>
                  <a:pt x="457315" y="2150092"/>
                  <a:pt x="462272" y="2140011"/>
                  <a:pt x="470286" y="2133600"/>
                </a:cubicBezTo>
                <a:cubicBezTo>
                  <a:pt x="480502" y="2125427"/>
                  <a:pt x="493010" y="2120343"/>
                  <a:pt x="502943" y="2111829"/>
                </a:cubicBezTo>
                <a:cubicBezTo>
                  <a:pt x="518528" y="2098471"/>
                  <a:pt x="531972" y="2082800"/>
                  <a:pt x="546486" y="2068286"/>
                </a:cubicBezTo>
                <a:lnTo>
                  <a:pt x="568257" y="2046514"/>
                </a:lnTo>
                <a:cubicBezTo>
                  <a:pt x="557371" y="2042886"/>
                  <a:pt x="543713" y="2027515"/>
                  <a:pt x="535600" y="2035629"/>
                </a:cubicBezTo>
                <a:cubicBezTo>
                  <a:pt x="528343" y="2042887"/>
                  <a:pt x="552092" y="2048599"/>
                  <a:pt x="557372" y="2057400"/>
                </a:cubicBezTo>
                <a:cubicBezTo>
                  <a:pt x="563276" y="2067239"/>
                  <a:pt x="567304" y="2078622"/>
                  <a:pt x="568257" y="2090057"/>
                </a:cubicBezTo>
                <a:cubicBezTo>
                  <a:pt x="570969" y="2122602"/>
                  <a:pt x="568257" y="2155372"/>
                  <a:pt x="568257" y="2188029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2" name="Tekstfelt 21">
            <a:extLst>
              <a:ext uri="{FF2B5EF4-FFF2-40B4-BE49-F238E27FC236}">
                <a16:creationId xmlns:a16="http://schemas.microsoft.com/office/drawing/2014/main" id="{CB5EA7EF-4FD2-4A91-AD79-BDCF614D4170}"/>
              </a:ext>
            </a:extLst>
          </p:cNvPr>
          <p:cNvSpPr txBox="1"/>
          <p:nvPr/>
        </p:nvSpPr>
        <p:spPr>
          <a:xfrm>
            <a:off x="4661052" y="4172183"/>
            <a:ext cx="450764" cy="369332"/>
          </a:xfrm>
          <a:prstGeom prst="rect">
            <a:avLst/>
          </a:prstGeom>
          <a:solidFill>
            <a:srgbClr val="663300"/>
          </a:solidFill>
        </p:spPr>
        <p:txBody>
          <a:bodyPr wrap="none" rtlCol="0">
            <a:spAutoFit/>
          </a:bodyPr>
          <a:lstStyle/>
          <a:p>
            <a:r>
              <a:rPr lang="da-DK" dirty="0">
                <a:solidFill>
                  <a:schemeClr val="bg1"/>
                </a:solidFill>
              </a:rPr>
              <a:t>BB</a:t>
            </a:r>
          </a:p>
        </p:txBody>
      </p:sp>
      <p:sp>
        <p:nvSpPr>
          <p:cNvPr id="23" name="Tekstfelt 22">
            <a:extLst>
              <a:ext uri="{FF2B5EF4-FFF2-40B4-BE49-F238E27FC236}">
                <a16:creationId xmlns:a16="http://schemas.microsoft.com/office/drawing/2014/main" id="{53666284-9F51-4CE3-94B2-148A7412456A}"/>
              </a:ext>
            </a:extLst>
          </p:cNvPr>
          <p:cNvSpPr txBox="1"/>
          <p:nvPr/>
        </p:nvSpPr>
        <p:spPr>
          <a:xfrm>
            <a:off x="4629334" y="4790105"/>
            <a:ext cx="474810" cy="369332"/>
          </a:xfrm>
          <a:prstGeom prst="rect">
            <a:avLst/>
          </a:prstGeom>
          <a:solidFill>
            <a:srgbClr val="663300"/>
          </a:solidFill>
        </p:spPr>
        <p:txBody>
          <a:bodyPr wrap="none" rtlCol="0">
            <a:spAutoFit/>
          </a:bodyPr>
          <a:lstStyle/>
          <a:p>
            <a:r>
              <a:rPr lang="da-DK" dirty="0" err="1">
                <a:solidFill>
                  <a:schemeClr val="bg1"/>
                </a:solidFill>
              </a:rPr>
              <a:t>Bb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24" name="Tekstfelt 23">
            <a:extLst>
              <a:ext uri="{FF2B5EF4-FFF2-40B4-BE49-F238E27FC236}">
                <a16:creationId xmlns:a16="http://schemas.microsoft.com/office/drawing/2014/main" id="{7DEB123F-7C3F-4330-A387-772106E49ED3}"/>
              </a:ext>
            </a:extLst>
          </p:cNvPr>
          <p:cNvSpPr txBox="1"/>
          <p:nvPr/>
        </p:nvSpPr>
        <p:spPr>
          <a:xfrm>
            <a:off x="6436238" y="4174557"/>
            <a:ext cx="474810" cy="369332"/>
          </a:xfrm>
          <a:prstGeom prst="rect">
            <a:avLst/>
          </a:prstGeom>
          <a:solidFill>
            <a:srgbClr val="663300"/>
          </a:solidFill>
        </p:spPr>
        <p:txBody>
          <a:bodyPr wrap="none" rtlCol="0">
            <a:spAutoFit/>
          </a:bodyPr>
          <a:lstStyle/>
          <a:p>
            <a:r>
              <a:rPr lang="da-DK" dirty="0" err="1">
                <a:solidFill>
                  <a:schemeClr val="bg1"/>
                </a:solidFill>
              </a:rPr>
              <a:t>Bb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25" name="Tekstfelt 24">
            <a:extLst>
              <a:ext uri="{FF2B5EF4-FFF2-40B4-BE49-F238E27FC236}">
                <a16:creationId xmlns:a16="http://schemas.microsoft.com/office/drawing/2014/main" id="{A17C9AEA-95CD-4A62-B7A7-C96A6206E33B}"/>
              </a:ext>
            </a:extLst>
          </p:cNvPr>
          <p:cNvSpPr txBox="1"/>
          <p:nvPr/>
        </p:nvSpPr>
        <p:spPr>
          <a:xfrm>
            <a:off x="6412193" y="4790105"/>
            <a:ext cx="498855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da-DK" dirty="0" err="1"/>
              <a:t>bb</a:t>
            </a:r>
            <a:endParaRPr lang="da-DK" dirty="0"/>
          </a:p>
        </p:txBody>
      </p:sp>
      <p:sp>
        <p:nvSpPr>
          <p:cNvPr id="27" name="Tekstfelt 26">
            <a:extLst>
              <a:ext uri="{FF2B5EF4-FFF2-40B4-BE49-F238E27FC236}">
                <a16:creationId xmlns:a16="http://schemas.microsoft.com/office/drawing/2014/main" id="{643EF3CA-E11C-431A-95DD-0EF4D7B9FE92}"/>
              </a:ext>
            </a:extLst>
          </p:cNvPr>
          <p:cNvSpPr txBox="1"/>
          <p:nvPr/>
        </p:nvSpPr>
        <p:spPr>
          <a:xfrm>
            <a:off x="8354215" y="920871"/>
            <a:ext cx="3831498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a-DK" dirty="0"/>
              <a:t>Da begge forældre har 2</a:t>
            </a:r>
            <a:br>
              <a:rPr lang="da-DK" dirty="0"/>
            </a:br>
            <a:r>
              <a:rPr lang="da-DK" dirty="0"/>
              <a:t>kombinationer af genet kan de</a:t>
            </a:r>
            <a:br>
              <a:rPr lang="da-DK" dirty="0"/>
            </a:br>
            <a:r>
              <a:rPr lang="da-DK" dirty="0"/>
              <a:t>bidrage med 2 forskellige køns-</a:t>
            </a:r>
            <a:br>
              <a:rPr lang="da-DK" dirty="0"/>
            </a:br>
            <a:r>
              <a:rPr lang="da-DK" dirty="0"/>
              <a:t>celler hver, nemlig B og b</a:t>
            </a:r>
            <a:br>
              <a:rPr lang="da-DK" dirty="0"/>
            </a:br>
            <a:r>
              <a:rPr lang="da-DK" dirty="0"/>
              <a:t>2 x 2 = 4, betyder der er 4 mulige</a:t>
            </a:r>
            <a:br>
              <a:rPr lang="da-DK" dirty="0"/>
            </a:br>
            <a:r>
              <a:rPr lang="da-DK" dirty="0"/>
              <a:t>kombinationer af generne</a:t>
            </a:r>
          </a:p>
        </p:txBody>
      </p:sp>
      <p:sp>
        <p:nvSpPr>
          <p:cNvPr id="28" name="Tekstfelt 27">
            <a:extLst>
              <a:ext uri="{FF2B5EF4-FFF2-40B4-BE49-F238E27FC236}">
                <a16:creationId xmlns:a16="http://schemas.microsoft.com/office/drawing/2014/main" id="{8D6B191E-36C1-456A-8DBC-88661839D9D0}"/>
              </a:ext>
            </a:extLst>
          </p:cNvPr>
          <p:cNvSpPr txBox="1"/>
          <p:nvPr/>
        </p:nvSpPr>
        <p:spPr>
          <a:xfrm>
            <a:off x="8335481" y="2858478"/>
            <a:ext cx="362791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a-DK" dirty="0"/>
              <a:t>Nu kan vi udlede udspaltnings-</a:t>
            </a:r>
            <a:br>
              <a:rPr lang="da-DK" dirty="0"/>
            </a:br>
            <a:r>
              <a:rPr lang="da-DK" dirty="0"/>
              <a:t>forholdet for genotypen og</a:t>
            </a:r>
            <a:br>
              <a:rPr lang="da-DK" dirty="0"/>
            </a:br>
            <a:r>
              <a:rPr lang="da-DK" dirty="0"/>
              <a:t>fænotypen</a:t>
            </a:r>
          </a:p>
        </p:txBody>
      </p:sp>
      <p:sp>
        <p:nvSpPr>
          <p:cNvPr id="29" name="Tekstfelt 28">
            <a:extLst>
              <a:ext uri="{FF2B5EF4-FFF2-40B4-BE49-F238E27FC236}">
                <a16:creationId xmlns:a16="http://schemas.microsoft.com/office/drawing/2014/main" id="{C1D0C843-4A37-40C0-B597-56449F53CD03}"/>
              </a:ext>
            </a:extLst>
          </p:cNvPr>
          <p:cNvSpPr txBox="1"/>
          <p:nvPr/>
        </p:nvSpPr>
        <p:spPr>
          <a:xfrm>
            <a:off x="8354215" y="4172183"/>
            <a:ext cx="375615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a-DK" dirty="0"/>
              <a:t>Genotypiske </a:t>
            </a:r>
            <a:r>
              <a:rPr lang="da-DK" dirty="0" err="1"/>
              <a:t>udpaltningsforhold</a:t>
            </a:r>
            <a:br>
              <a:rPr lang="da-DK" dirty="0"/>
            </a:br>
            <a:r>
              <a:rPr lang="da-DK" dirty="0"/>
              <a:t>1/4 BB, 2/4 </a:t>
            </a:r>
            <a:r>
              <a:rPr lang="da-DK" dirty="0" err="1"/>
              <a:t>Bb</a:t>
            </a:r>
            <a:r>
              <a:rPr lang="da-DK" dirty="0"/>
              <a:t> og 1/4 </a:t>
            </a:r>
            <a:r>
              <a:rPr lang="da-DK" dirty="0" err="1"/>
              <a:t>bb</a:t>
            </a:r>
            <a:r>
              <a:rPr lang="da-DK" dirty="0"/>
              <a:t> eller</a:t>
            </a:r>
            <a:br>
              <a:rPr lang="da-DK" dirty="0"/>
            </a:br>
            <a:r>
              <a:rPr lang="da-DK" dirty="0"/>
              <a:t>1:2:1 udspaltning</a:t>
            </a:r>
          </a:p>
        </p:txBody>
      </p:sp>
      <p:sp>
        <p:nvSpPr>
          <p:cNvPr id="30" name="Tekstfelt 29">
            <a:extLst>
              <a:ext uri="{FF2B5EF4-FFF2-40B4-BE49-F238E27FC236}">
                <a16:creationId xmlns:a16="http://schemas.microsoft.com/office/drawing/2014/main" id="{72DA7CBB-8E18-4901-8FBE-8F776E1FB2FA}"/>
              </a:ext>
            </a:extLst>
          </p:cNvPr>
          <p:cNvSpPr txBox="1"/>
          <p:nvPr/>
        </p:nvSpPr>
        <p:spPr>
          <a:xfrm>
            <a:off x="8190793" y="5669169"/>
            <a:ext cx="387317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a-DK" dirty="0" err="1"/>
              <a:t>Fænotypiske</a:t>
            </a:r>
            <a:r>
              <a:rPr lang="da-DK" dirty="0"/>
              <a:t> udspaltningsforhold</a:t>
            </a:r>
          </a:p>
          <a:p>
            <a:r>
              <a:rPr lang="da-DK" dirty="0"/>
              <a:t>3/4 Brun og 1/4 blå</a:t>
            </a:r>
          </a:p>
          <a:p>
            <a:r>
              <a:rPr lang="da-DK" dirty="0"/>
              <a:t>3:1 udspaltning</a:t>
            </a:r>
          </a:p>
        </p:txBody>
      </p:sp>
      <p:sp>
        <p:nvSpPr>
          <p:cNvPr id="31" name="Tekstfelt 30">
            <a:extLst>
              <a:ext uri="{FF2B5EF4-FFF2-40B4-BE49-F238E27FC236}">
                <a16:creationId xmlns:a16="http://schemas.microsoft.com/office/drawing/2014/main" id="{3DDD2C34-D6FB-4F8E-9173-8FA053D62BD7}"/>
              </a:ext>
            </a:extLst>
          </p:cNvPr>
          <p:cNvSpPr txBox="1"/>
          <p:nvPr/>
        </p:nvSpPr>
        <p:spPr>
          <a:xfrm>
            <a:off x="282421" y="1361174"/>
            <a:ext cx="2821104" cy="480131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a-DK" dirty="0"/>
              <a:t>1:2:1genotypiske forhold får vi altid i situationer hvor vi krydser to </a:t>
            </a:r>
            <a:r>
              <a:rPr lang="da-DK" dirty="0" err="1"/>
              <a:t>heterozygote</a:t>
            </a:r>
            <a:r>
              <a:rPr lang="da-DK" dirty="0"/>
              <a:t> med et gen og to alleler, Uanset hvilken genetisk egenskab vi undersøger! </a:t>
            </a:r>
          </a:p>
          <a:p>
            <a:br>
              <a:rPr lang="da-DK" dirty="0"/>
            </a:br>
            <a:r>
              <a:rPr lang="da-DK" dirty="0"/>
              <a:t>3:1 </a:t>
            </a:r>
            <a:r>
              <a:rPr lang="da-DK" dirty="0" err="1"/>
              <a:t>fænotypisk</a:t>
            </a:r>
            <a:r>
              <a:rPr lang="da-DK" dirty="0"/>
              <a:t> forhold får vi altid når vi har en genetisk egenskab</a:t>
            </a:r>
            <a:br>
              <a:rPr lang="da-DK" dirty="0"/>
            </a:br>
            <a:r>
              <a:rPr lang="da-DK" dirty="0"/>
              <a:t>med et gen og 2 alleler og den ene allel er dominerende, uanset</a:t>
            </a:r>
            <a:br>
              <a:rPr lang="da-DK" dirty="0"/>
            </a:br>
            <a:r>
              <a:rPr lang="da-DK" dirty="0"/>
              <a:t>hvilken egenskab vi undersøger..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760B45BF-74B8-428B-91A8-233B8F5A05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3458" y="537372"/>
            <a:ext cx="6563426" cy="559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364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 animBg="1"/>
      <p:bldP spid="12" grpId="0" animBg="1"/>
      <p:bldP spid="13" grpId="0"/>
      <p:bldP spid="14" grpId="0"/>
      <p:bldP spid="15" grpId="0"/>
      <p:bldP spid="16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theme/theme1.xml><?xml version="1.0" encoding="utf-8"?>
<a:theme xmlns:a="http://schemas.openxmlformats.org/drawingml/2006/main" name="Visk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5DD0085887CDE498D9A5432E42298B8" ma:contentTypeVersion="10" ma:contentTypeDescription="Opret et nyt dokument." ma:contentTypeScope="" ma:versionID="ec878c137ea4d47ab248e1f93787852a">
  <xsd:schema xmlns:xsd="http://www.w3.org/2001/XMLSchema" xmlns:xs="http://www.w3.org/2001/XMLSchema" xmlns:p="http://schemas.microsoft.com/office/2006/metadata/properties" xmlns:ns2="d099eb4a-1b7a-487f-8987-bc58d3eb7457" xmlns:ns3="52507055-e370-4ddf-9ac7-a019298cb66c" targetNamespace="http://schemas.microsoft.com/office/2006/metadata/properties" ma:root="true" ma:fieldsID="c3b11c9c093e2dd73110ea996f7f25b3" ns2:_="" ns3:_="">
    <xsd:import namespace="d099eb4a-1b7a-487f-8987-bc58d3eb7457"/>
    <xsd:import namespace="52507055-e370-4ddf-9ac7-a019298cb66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99eb4a-1b7a-487f-8987-bc58d3eb74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507055-e370-4ddf-9ac7-a019298cb66c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4AD8812-B9D3-4150-BB8B-ADBABE2572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99eb4a-1b7a-487f-8987-bc58d3eb7457"/>
    <ds:schemaRef ds:uri="52507055-e370-4ddf-9ac7-a019298cb6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55813BC-7F44-4554-99C6-F3B6681A5B5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961E9EA-8F37-47FB-9D95-6A3B090CEBD9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2205</TotalTime>
  <Words>791</Words>
  <Application>Microsoft Office PowerPoint</Application>
  <PresentationFormat>Widescreen</PresentationFormat>
  <Paragraphs>99</Paragraphs>
  <Slides>16</Slides>
  <Notes>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16</vt:i4>
      </vt:variant>
    </vt:vector>
  </HeadingPairs>
  <TitlesOfParts>
    <vt:vector size="23" baseType="lpstr">
      <vt:lpstr>Arial</vt:lpstr>
      <vt:lpstr>Arial Black</vt:lpstr>
      <vt:lpstr>Arial Rounded MT Bold</vt:lpstr>
      <vt:lpstr>Calibri</vt:lpstr>
      <vt:lpstr>Century Gothic</vt:lpstr>
      <vt:lpstr>Wingdings 3</vt:lpstr>
      <vt:lpstr>Visk</vt:lpstr>
      <vt:lpstr>Genetik og genetiske egenskaber</vt:lpstr>
      <vt:lpstr>PowerPoint-præsentation</vt:lpstr>
      <vt:lpstr>Karyotype eller kromosomkort</vt:lpstr>
      <vt:lpstr>Lidt flere detaljer..</vt:lpstr>
      <vt:lpstr>Dominant vs. recessiv</vt:lpstr>
      <vt:lpstr>PowerPoint-præsentation</vt:lpstr>
      <vt:lpstr>Hvad er?</vt:lpstr>
      <vt:lpstr>Regler for monogen nedarvning… </vt:lpstr>
      <vt:lpstr>PowerPoint-præsentation</vt:lpstr>
      <vt:lpstr>Krydsningsskema</vt:lpstr>
      <vt:lpstr>Stamtavler</vt:lpstr>
      <vt:lpstr>Stamtavler fortsat.. Find arveforhold og skriv genotyperne ned på alle individerne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Genetik og genetiske egenskaber</dc:title>
  <dc:creator>Rasmus Højer Jensen</dc:creator>
  <cp:lastModifiedBy>Thøger Dith Dige</cp:lastModifiedBy>
  <cp:revision>47</cp:revision>
  <dcterms:created xsi:type="dcterms:W3CDTF">2018-02-06T08:35:15Z</dcterms:created>
  <dcterms:modified xsi:type="dcterms:W3CDTF">2025-04-24T08:22:03Z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0x01010085DD0085887CDE498D9A5432E42298B8</vt:lpwstr>
  </property>
</Properties>
</file>