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6AF3F7-0C41-4AF7-AC2D-9868132035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169E49F-EB93-41F0-8535-FFD3900017A3}">
      <dgm:prSet/>
      <dgm:spPr/>
      <dgm:t>
        <a:bodyPr/>
        <a:lstStyle/>
        <a:p>
          <a:r>
            <a:rPr lang="da-DK"/>
            <a:t>Kondensationsreaktion mellem 2 monosakkarider</a:t>
          </a:r>
          <a:endParaRPr lang="en-US"/>
        </a:p>
      </dgm:t>
    </dgm:pt>
    <dgm:pt modelId="{2AC76D2C-8BAB-4F12-BB8D-AC8DA5A8CB39}" type="parTrans" cxnId="{93A2DD47-A8C5-4FD8-9949-72C5FAF71FB2}">
      <dgm:prSet/>
      <dgm:spPr/>
      <dgm:t>
        <a:bodyPr/>
        <a:lstStyle/>
        <a:p>
          <a:endParaRPr lang="en-US"/>
        </a:p>
      </dgm:t>
    </dgm:pt>
    <dgm:pt modelId="{8A3AB2D8-AE40-4F94-89AE-7B45F526F817}" type="sibTrans" cxnId="{93A2DD47-A8C5-4FD8-9949-72C5FAF71FB2}">
      <dgm:prSet/>
      <dgm:spPr/>
      <dgm:t>
        <a:bodyPr/>
        <a:lstStyle/>
        <a:p>
          <a:endParaRPr lang="en-US"/>
        </a:p>
      </dgm:t>
    </dgm:pt>
    <dgm:pt modelId="{D62911DA-EB78-4DB0-9CED-D38577943A84}">
      <dgm:prSet/>
      <dgm:spPr/>
      <dgm:t>
        <a:bodyPr/>
        <a:lstStyle/>
        <a:p>
          <a:r>
            <a:rPr lang="da-DK"/>
            <a:t>Maltose og isomaltose af 2 glukosemolekyler</a:t>
          </a:r>
          <a:endParaRPr lang="en-US"/>
        </a:p>
      </dgm:t>
    </dgm:pt>
    <dgm:pt modelId="{2111A419-3E8E-4A7E-A104-5524A55E1FB2}" type="parTrans" cxnId="{E4B533C4-9CA5-466E-AF43-E48E2C584C69}">
      <dgm:prSet/>
      <dgm:spPr/>
      <dgm:t>
        <a:bodyPr/>
        <a:lstStyle/>
        <a:p>
          <a:endParaRPr lang="en-US"/>
        </a:p>
      </dgm:t>
    </dgm:pt>
    <dgm:pt modelId="{243E893C-EB8A-45AC-A239-CAF891619380}" type="sibTrans" cxnId="{E4B533C4-9CA5-466E-AF43-E48E2C584C69}">
      <dgm:prSet/>
      <dgm:spPr/>
      <dgm:t>
        <a:bodyPr/>
        <a:lstStyle/>
        <a:p>
          <a:endParaRPr lang="en-US"/>
        </a:p>
      </dgm:t>
    </dgm:pt>
    <dgm:pt modelId="{D96AB869-830F-4C2C-BE2E-48AF9E22118F}">
      <dgm:prSet/>
      <dgm:spPr/>
      <dgm:t>
        <a:bodyPr/>
        <a:lstStyle/>
        <a:p>
          <a:r>
            <a:rPr lang="da-DK"/>
            <a:t>Maltose: α-1,4-glykosidbinding</a:t>
          </a:r>
          <a:endParaRPr lang="en-US"/>
        </a:p>
      </dgm:t>
    </dgm:pt>
    <dgm:pt modelId="{7819B486-F11C-4B43-BCA7-990C41F68F82}" type="parTrans" cxnId="{BDAFC03D-B56A-4FF5-A7D5-4B268A2A0105}">
      <dgm:prSet/>
      <dgm:spPr/>
      <dgm:t>
        <a:bodyPr/>
        <a:lstStyle/>
        <a:p>
          <a:endParaRPr lang="en-US"/>
        </a:p>
      </dgm:t>
    </dgm:pt>
    <dgm:pt modelId="{06D21CC6-A1EE-4A1E-B268-3040701ACBAC}" type="sibTrans" cxnId="{BDAFC03D-B56A-4FF5-A7D5-4B268A2A0105}">
      <dgm:prSet/>
      <dgm:spPr/>
      <dgm:t>
        <a:bodyPr/>
        <a:lstStyle/>
        <a:p>
          <a:endParaRPr lang="en-US"/>
        </a:p>
      </dgm:t>
    </dgm:pt>
    <dgm:pt modelId="{E5E756C6-0077-4326-8A0C-4802B82C6219}">
      <dgm:prSet/>
      <dgm:spPr/>
      <dgm:t>
        <a:bodyPr/>
        <a:lstStyle/>
        <a:p>
          <a:r>
            <a:rPr lang="da-DK"/>
            <a:t>Isomaltose: α-1,6-glykosidbinding</a:t>
          </a:r>
          <a:endParaRPr lang="en-US"/>
        </a:p>
      </dgm:t>
    </dgm:pt>
    <dgm:pt modelId="{C68CCD80-91AE-4FA2-9487-04B26679047E}" type="parTrans" cxnId="{B6523D33-9BA0-4670-893A-F6BD2CC51BB1}">
      <dgm:prSet/>
      <dgm:spPr/>
      <dgm:t>
        <a:bodyPr/>
        <a:lstStyle/>
        <a:p>
          <a:endParaRPr lang="en-US"/>
        </a:p>
      </dgm:t>
    </dgm:pt>
    <dgm:pt modelId="{52CEE9F7-2AF0-48A7-AD13-CCC0CC189E81}" type="sibTrans" cxnId="{B6523D33-9BA0-4670-893A-F6BD2CC51BB1}">
      <dgm:prSet/>
      <dgm:spPr/>
      <dgm:t>
        <a:bodyPr/>
        <a:lstStyle/>
        <a:p>
          <a:endParaRPr lang="en-US"/>
        </a:p>
      </dgm:t>
    </dgm:pt>
    <dgm:pt modelId="{F4FDA685-53EC-47ED-8AD2-794CBFBD65A6}">
      <dgm:prSet/>
      <dgm:spPr/>
      <dgm:t>
        <a:bodyPr/>
        <a:lstStyle/>
        <a:p>
          <a:r>
            <a:rPr lang="da-DK"/>
            <a:t>De fleste disakkarider har potentielt en aldehydgruppe, hvis ringen åbner fx maltose, isomaltose og laktose – men IKKE sakkarose pga. den specielle binding</a:t>
          </a:r>
          <a:endParaRPr lang="en-US"/>
        </a:p>
      </dgm:t>
    </dgm:pt>
    <dgm:pt modelId="{6E4EAE6E-6D78-4F56-A296-961895459D12}" type="parTrans" cxnId="{7CB007E7-0FEA-491E-B6B7-22C471B3718E}">
      <dgm:prSet/>
      <dgm:spPr/>
      <dgm:t>
        <a:bodyPr/>
        <a:lstStyle/>
        <a:p>
          <a:endParaRPr lang="en-US"/>
        </a:p>
      </dgm:t>
    </dgm:pt>
    <dgm:pt modelId="{C79F8163-7B25-455E-952C-CDB9219745B1}" type="sibTrans" cxnId="{7CB007E7-0FEA-491E-B6B7-22C471B3718E}">
      <dgm:prSet/>
      <dgm:spPr/>
      <dgm:t>
        <a:bodyPr/>
        <a:lstStyle/>
        <a:p>
          <a:endParaRPr lang="en-US"/>
        </a:p>
      </dgm:t>
    </dgm:pt>
    <dgm:pt modelId="{722E236C-F92D-4DD8-908E-02DDC471B2BA}" type="pres">
      <dgm:prSet presAssocID="{A66AF3F7-0C41-4AF7-AC2D-986813203503}" presName="linear" presStyleCnt="0">
        <dgm:presLayoutVars>
          <dgm:animLvl val="lvl"/>
          <dgm:resizeHandles val="exact"/>
        </dgm:presLayoutVars>
      </dgm:prSet>
      <dgm:spPr/>
    </dgm:pt>
    <dgm:pt modelId="{78BB081B-7BED-4693-B05F-B3228336ACB0}" type="pres">
      <dgm:prSet presAssocID="{0169E49F-EB93-41F0-8535-FFD3900017A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3295F3C-874B-48BA-B541-E6F23760E7BB}" type="pres">
      <dgm:prSet presAssocID="{8A3AB2D8-AE40-4F94-89AE-7B45F526F817}" presName="spacer" presStyleCnt="0"/>
      <dgm:spPr/>
    </dgm:pt>
    <dgm:pt modelId="{E451BBF8-2C8F-4DA9-9236-C1419367169B}" type="pres">
      <dgm:prSet presAssocID="{D62911DA-EB78-4DB0-9CED-D38577943A8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9237C17-0BBB-455A-B849-261CCC2356B6}" type="pres">
      <dgm:prSet presAssocID="{243E893C-EB8A-45AC-A239-CAF891619380}" presName="spacer" presStyleCnt="0"/>
      <dgm:spPr/>
    </dgm:pt>
    <dgm:pt modelId="{5A850E5B-AE2C-4081-996C-5DD6FF074B54}" type="pres">
      <dgm:prSet presAssocID="{D96AB869-830F-4C2C-BE2E-48AF9E22118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943E403-1587-4AEB-8060-10E92C211EE1}" type="pres">
      <dgm:prSet presAssocID="{06D21CC6-A1EE-4A1E-B268-3040701ACBAC}" presName="spacer" presStyleCnt="0"/>
      <dgm:spPr/>
    </dgm:pt>
    <dgm:pt modelId="{32E9711C-DE49-4C34-BA87-8943B59AE4E9}" type="pres">
      <dgm:prSet presAssocID="{E5E756C6-0077-4326-8A0C-4802B82C621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73AB394-EAB5-4329-9E50-3E48E2C18B5E}" type="pres">
      <dgm:prSet presAssocID="{52CEE9F7-2AF0-48A7-AD13-CCC0CC189E81}" presName="spacer" presStyleCnt="0"/>
      <dgm:spPr/>
    </dgm:pt>
    <dgm:pt modelId="{87B652EB-0A55-4A3C-BD62-A1432ED9E05B}" type="pres">
      <dgm:prSet presAssocID="{F4FDA685-53EC-47ED-8AD2-794CBFBD65A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C30A930-5C86-40D4-885C-E2A3F222427F}" type="presOf" srcId="{0169E49F-EB93-41F0-8535-FFD3900017A3}" destId="{78BB081B-7BED-4693-B05F-B3228336ACB0}" srcOrd="0" destOrd="0" presId="urn:microsoft.com/office/officeart/2005/8/layout/vList2"/>
    <dgm:cxn modelId="{B6523D33-9BA0-4670-893A-F6BD2CC51BB1}" srcId="{A66AF3F7-0C41-4AF7-AC2D-986813203503}" destId="{E5E756C6-0077-4326-8A0C-4802B82C6219}" srcOrd="3" destOrd="0" parTransId="{C68CCD80-91AE-4FA2-9487-04B26679047E}" sibTransId="{52CEE9F7-2AF0-48A7-AD13-CCC0CC189E81}"/>
    <dgm:cxn modelId="{BDAFC03D-B56A-4FF5-A7D5-4B268A2A0105}" srcId="{A66AF3F7-0C41-4AF7-AC2D-986813203503}" destId="{D96AB869-830F-4C2C-BE2E-48AF9E22118F}" srcOrd="2" destOrd="0" parTransId="{7819B486-F11C-4B43-BCA7-990C41F68F82}" sibTransId="{06D21CC6-A1EE-4A1E-B268-3040701ACBAC}"/>
    <dgm:cxn modelId="{93A2DD47-A8C5-4FD8-9949-72C5FAF71FB2}" srcId="{A66AF3F7-0C41-4AF7-AC2D-986813203503}" destId="{0169E49F-EB93-41F0-8535-FFD3900017A3}" srcOrd="0" destOrd="0" parTransId="{2AC76D2C-8BAB-4F12-BB8D-AC8DA5A8CB39}" sibTransId="{8A3AB2D8-AE40-4F94-89AE-7B45F526F817}"/>
    <dgm:cxn modelId="{88077D6F-D79D-4269-94EE-8978DA83322D}" type="presOf" srcId="{D62911DA-EB78-4DB0-9CED-D38577943A84}" destId="{E451BBF8-2C8F-4DA9-9236-C1419367169B}" srcOrd="0" destOrd="0" presId="urn:microsoft.com/office/officeart/2005/8/layout/vList2"/>
    <dgm:cxn modelId="{23E41472-D9DC-4B03-ABC6-FA7BB27F6AF5}" type="presOf" srcId="{D96AB869-830F-4C2C-BE2E-48AF9E22118F}" destId="{5A850E5B-AE2C-4081-996C-5DD6FF074B54}" srcOrd="0" destOrd="0" presId="urn:microsoft.com/office/officeart/2005/8/layout/vList2"/>
    <dgm:cxn modelId="{4A7219B3-2692-438C-8CAE-3BD6376900C8}" type="presOf" srcId="{A66AF3F7-0C41-4AF7-AC2D-986813203503}" destId="{722E236C-F92D-4DD8-908E-02DDC471B2BA}" srcOrd="0" destOrd="0" presId="urn:microsoft.com/office/officeart/2005/8/layout/vList2"/>
    <dgm:cxn modelId="{E4B533C4-9CA5-466E-AF43-E48E2C584C69}" srcId="{A66AF3F7-0C41-4AF7-AC2D-986813203503}" destId="{D62911DA-EB78-4DB0-9CED-D38577943A84}" srcOrd="1" destOrd="0" parTransId="{2111A419-3E8E-4A7E-A104-5524A55E1FB2}" sibTransId="{243E893C-EB8A-45AC-A239-CAF891619380}"/>
    <dgm:cxn modelId="{7CB007E7-0FEA-491E-B6B7-22C471B3718E}" srcId="{A66AF3F7-0C41-4AF7-AC2D-986813203503}" destId="{F4FDA685-53EC-47ED-8AD2-794CBFBD65A6}" srcOrd="4" destOrd="0" parTransId="{6E4EAE6E-6D78-4F56-A296-961895459D12}" sibTransId="{C79F8163-7B25-455E-952C-CDB9219745B1}"/>
    <dgm:cxn modelId="{D9E4D2E9-15FB-42C4-AAFA-6BBCC6DC5CF0}" type="presOf" srcId="{F4FDA685-53EC-47ED-8AD2-794CBFBD65A6}" destId="{87B652EB-0A55-4A3C-BD62-A1432ED9E05B}" srcOrd="0" destOrd="0" presId="urn:microsoft.com/office/officeart/2005/8/layout/vList2"/>
    <dgm:cxn modelId="{4C9844FA-BD0C-4634-8E18-8F091AAD0C50}" type="presOf" srcId="{E5E756C6-0077-4326-8A0C-4802B82C6219}" destId="{32E9711C-DE49-4C34-BA87-8943B59AE4E9}" srcOrd="0" destOrd="0" presId="urn:microsoft.com/office/officeart/2005/8/layout/vList2"/>
    <dgm:cxn modelId="{7A78C098-37E5-43DB-8CD7-2FA17CC02373}" type="presParOf" srcId="{722E236C-F92D-4DD8-908E-02DDC471B2BA}" destId="{78BB081B-7BED-4693-B05F-B3228336ACB0}" srcOrd="0" destOrd="0" presId="urn:microsoft.com/office/officeart/2005/8/layout/vList2"/>
    <dgm:cxn modelId="{E9A66A46-63EB-48F0-A8B0-A796FCD34522}" type="presParOf" srcId="{722E236C-F92D-4DD8-908E-02DDC471B2BA}" destId="{D3295F3C-874B-48BA-B541-E6F23760E7BB}" srcOrd="1" destOrd="0" presId="urn:microsoft.com/office/officeart/2005/8/layout/vList2"/>
    <dgm:cxn modelId="{D014E8A2-66FC-4F62-AEEA-1C086B301B56}" type="presParOf" srcId="{722E236C-F92D-4DD8-908E-02DDC471B2BA}" destId="{E451BBF8-2C8F-4DA9-9236-C1419367169B}" srcOrd="2" destOrd="0" presId="urn:microsoft.com/office/officeart/2005/8/layout/vList2"/>
    <dgm:cxn modelId="{5C872E04-2348-4DAB-B37A-7864612BE015}" type="presParOf" srcId="{722E236C-F92D-4DD8-908E-02DDC471B2BA}" destId="{59237C17-0BBB-455A-B849-261CCC2356B6}" srcOrd="3" destOrd="0" presId="urn:microsoft.com/office/officeart/2005/8/layout/vList2"/>
    <dgm:cxn modelId="{A1EBD3F4-E5EA-4563-84C5-7B093F11DFB3}" type="presParOf" srcId="{722E236C-F92D-4DD8-908E-02DDC471B2BA}" destId="{5A850E5B-AE2C-4081-996C-5DD6FF074B54}" srcOrd="4" destOrd="0" presId="urn:microsoft.com/office/officeart/2005/8/layout/vList2"/>
    <dgm:cxn modelId="{0AEE9989-04F1-432D-960F-D9536D58D31C}" type="presParOf" srcId="{722E236C-F92D-4DD8-908E-02DDC471B2BA}" destId="{A943E403-1587-4AEB-8060-10E92C211EE1}" srcOrd="5" destOrd="0" presId="urn:microsoft.com/office/officeart/2005/8/layout/vList2"/>
    <dgm:cxn modelId="{0788D9B7-E7A7-4922-BA9A-5025C9B40AAB}" type="presParOf" srcId="{722E236C-F92D-4DD8-908E-02DDC471B2BA}" destId="{32E9711C-DE49-4C34-BA87-8943B59AE4E9}" srcOrd="6" destOrd="0" presId="urn:microsoft.com/office/officeart/2005/8/layout/vList2"/>
    <dgm:cxn modelId="{34A5F275-4753-4F8B-8ED0-D93F2E9FFB6E}" type="presParOf" srcId="{722E236C-F92D-4DD8-908E-02DDC471B2BA}" destId="{B73AB394-EAB5-4329-9E50-3E48E2C18B5E}" srcOrd="7" destOrd="0" presId="urn:microsoft.com/office/officeart/2005/8/layout/vList2"/>
    <dgm:cxn modelId="{8EA1D97A-3B93-46D3-91C4-01750A1145F1}" type="presParOf" srcId="{722E236C-F92D-4DD8-908E-02DDC471B2BA}" destId="{87B652EB-0A55-4A3C-BD62-A1432ED9E05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E65DF2-7BA7-4984-81E9-7FDD87C5071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0FB05D0-5F4F-4B07-BC3E-AFA54B53EB11}">
      <dgm:prSet/>
      <dgm:spPr/>
      <dgm:t>
        <a:bodyPr/>
        <a:lstStyle/>
        <a:p>
          <a:r>
            <a:rPr lang="da-DK"/>
            <a:t>Aldehydgrupper kan påvises med oxidation af Cu</a:t>
          </a:r>
          <a:r>
            <a:rPr lang="da-DK" baseline="30000"/>
            <a:t>2+</a:t>
          </a:r>
          <a:r>
            <a:rPr lang="da-DK"/>
            <a:t> til Cu</a:t>
          </a:r>
          <a:endParaRPr lang="en-US"/>
        </a:p>
      </dgm:t>
    </dgm:pt>
    <dgm:pt modelId="{FE8BB2E6-45DC-4B08-851E-BE84A588E906}" type="parTrans" cxnId="{BFACED74-2419-4AF9-B0AF-9A0ADF0523E5}">
      <dgm:prSet/>
      <dgm:spPr/>
      <dgm:t>
        <a:bodyPr/>
        <a:lstStyle/>
        <a:p>
          <a:endParaRPr lang="en-US"/>
        </a:p>
      </dgm:t>
    </dgm:pt>
    <dgm:pt modelId="{344E1440-7564-4D9B-A832-FE58BD18AF7A}" type="sibTrans" cxnId="{BFACED74-2419-4AF9-B0AF-9A0ADF0523E5}">
      <dgm:prSet/>
      <dgm:spPr/>
      <dgm:t>
        <a:bodyPr/>
        <a:lstStyle/>
        <a:p>
          <a:endParaRPr lang="en-US"/>
        </a:p>
      </dgm:t>
    </dgm:pt>
    <dgm:pt modelId="{80742A1B-AFCE-49B8-AC68-2D7A6B033859}">
      <dgm:prSet/>
      <dgm:spPr/>
      <dgm:t>
        <a:bodyPr/>
        <a:lstStyle/>
        <a:p>
          <a:r>
            <a:rPr lang="da-DK"/>
            <a:t>Spiralkæder af polysakkarider kan påvises med IIK</a:t>
          </a:r>
          <a:endParaRPr lang="en-US"/>
        </a:p>
      </dgm:t>
    </dgm:pt>
    <dgm:pt modelId="{947C0974-F6B5-4826-A910-6EBEE512FAA6}" type="parTrans" cxnId="{7C02B953-7201-4672-BBD4-1D1B2A264112}">
      <dgm:prSet/>
      <dgm:spPr/>
      <dgm:t>
        <a:bodyPr/>
        <a:lstStyle/>
        <a:p>
          <a:endParaRPr lang="en-US"/>
        </a:p>
      </dgm:t>
    </dgm:pt>
    <dgm:pt modelId="{BA9D85F6-C278-453F-A049-64FA5CA8EDFE}" type="sibTrans" cxnId="{7C02B953-7201-4672-BBD4-1D1B2A264112}">
      <dgm:prSet/>
      <dgm:spPr/>
      <dgm:t>
        <a:bodyPr/>
        <a:lstStyle/>
        <a:p>
          <a:endParaRPr lang="en-US"/>
        </a:p>
      </dgm:t>
    </dgm:pt>
    <dgm:pt modelId="{B91304C8-C43B-4586-BDDA-96BCF6FEE2C0}">
      <dgm:prSet/>
      <dgm:spPr/>
      <dgm:t>
        <a:bodyPr/>
        <a:lstStyle/>
        <a:p>
          <a:r>
            <a:rPr lang="da-DK"/>
            <a:t>Begge reaktioner giver farveskift: Cu</a:t>
          </a:r>
          <a:r>
            <a:rPr lang="da-DK" baseline="30000"/>
            <a:t>2+</a:t>
          </a:r>
          <a:r>
            <a:rPr lang="da-DK"/>
            <a:t> </a:t>
          </a:r>
          <a:r>
            <a:rPr lang="da-DK">
              <a:sym typeface="Wingdings" panose="05000000000000000000" pitchFamily="2" charset="2"/>
            </a:rPr>
            <a:t></a:t>
          </a:r>
          <a:r>
            <a:rPr lang="da-DK"/>
            <a:t> Cu skifter fra blå til rød</a:t>
          </a:r>
          <a:endParaRPr lang="en-US"/>
        </a:p>
      </dgm:t>
    </dgm:pt>
    <dgm:pt modelId="{3AC17425-163B-4B9F-810A-26F45944F955}" type="parTrans" cxnId="{C7DF6909-A1B7-4728-AEE6-411B53C842F1}">
      <dgm:prSet/>
      <dgm:spPr/>
      <dgm:t>
        <a:bodyPr/>
        <a:lstStyle/>
        <a:p>
          <a:endParaRPr lang="en-US"/>
        </a:p>
      </dgm:t>
    </dgm:pt>
    <dgm:pt modelId="{5947010A-DF6D-4A8A-BC2B-9CD384C2FAB2}" type="sibTrans" cxnId="{C7DF6909-A1B7-4728-AEE6-411B53C842F1}">
      <dgm:prSet/>
      <dgm:spPr/>
      <dgm:t>
        <a:bodyPr/>
        <a:lstStyle/>
        <a:p>
          <a:endParaRPr lang="en-US"/>
        </a:p>
      </dgm:t>
    </dgm:pt>
    <dgm:pt modelId="{4161E8C4-29BA-4876-91FA-71DF20E224B6}">
      <dgm:prSet/>
      <dgm:spPr/>
      <dgm:t>
        <a:bodyPr/>
        <a:lstStyle/>
        <a:p>
          <a:r>
            <a:rPr lang="da-DK"/>
            <a:t>IIK skifter fra gullig til blåsort, når I</a:t>
          </a:r>
          <a:r>
            <a:rPr lang="da-DK" baseline="-25000"/>
            <a:t>2</a:t>
          </a:r>
          <a:r>
            <a:rPr lang="da-DK"/>
            <a:t> fanges i spiralstrukturen</a:t>
          </a:r>
          <a:endParaRPr lang="en-US"/>
        </a:p>
      </dgm:t>
    </dgm:pt>
    <dgm:pt modelId="{8BB10BD9-58AD-4C6F-BD7D-E5B3883F3A89}" type="parTrans" cxnId="{6FB99117-0B50-44F8-B83D-A45ABE53543E}">
      <dgm:prSet/>
      <dgm:spPr/>
      <dgm:t>
        <a:bodyPr/>
        <a:lstStyle/>
        <a:p>
          <a:endParaRPr lang="en-US"/>
        </a:p>
      </dgm:t>
    </dgm:pt>
    <dgm:pt modelId="{70B5019B-144D-4C6F-B529-CD97F3EAED8B}" type="sibTrans" cxnId="{6FB99117-0B50-44F8-B83D-A45ABE53543E}">
      <dgm:prSet/>
      <dgm:spPr/>
      <dgm:t>
        <a:bodyPr/>
        <a:lstStyle/>
        <a:p>
          <a:endParaRPr lang="en-US"/>
        </a:p>
      </dgm:t>
    </dgm:pt>
    <dgm:pt modelId="{F484B0A4-14B8-402F-9713-02455D36D5E4}" type="pres">
      <dgm:prSet presAssocID="{ECE65DF2-7BA7-4984-81E9-7FDD87C5071C}" presName="linear" presStyleCnt="0">
        <dgm:presLayoutVars>
          <dgm:animLvl val="lvl"/>
          <dgm:resizeHandles val="exact"/>
        </dgm:presLayoutVars>
      </dgm:prSet>
      <dgm:spPr/>
    </dgm:pt>
    <dgm:pt modelId="{25F79E30-8F32-4593-A2E8-85F8E8835D84}" type="pres">
      <dgm:prSet presAssocID="{10FB05D0-5F4F-4B07-BC3E-AFA54B53EB1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08E1E50-FE5A-4DE5-A7C3-71F3CB3646FD}" type="pres">
      <dgm:prSet presAssocID="{344E1440-7564-4D9B-A832-FE58BD18AF7A}" presName="spacer" presStyleCnt="0"/>
      <dgm:spPr/>
    </dgm:pt>
    <dgm:pt modelId="{FE70E860-BBCB-463D-9FB0-AED920DBC44D}" type="pres">
      <dgm:prSet presAssocID="{80742A1B-AFCE-49B8-AC68-2D7A6B03385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4126EE0-F149-40D6-B2A6-F036259BEACD}" type="pres">
      <dgm:prSet presAssocID="{BA9D85F6-C278-453F-A049-64FA5CA8EDFE}" presName="spacer" presStyleCnt="0"/>
      <dgm:spPr/>
    </dgm:pt>
    <dgm:pt modelId="{0CC9B71A-18E0-44C0-8F42-21E6B0EC6F0B}" type="pres">
      <dgm:prSet presAssocID="{B91304C8-C43B-4586-BDDA-96BCF6FEE2C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E926CEF-9CD5-4D4B-9B0E-11D2F165963A}" type="pres">
      <dgm:prSet presAssocID="{5947010A-DF6D-4A8A-BC2B-9CD384C2FAB2}" presName="spacer" presStyleCnt="0"/>
      <dgm:spPr/>
    </dgm:pt>
    <dgm:pt modelId="{94AA7990-D00E-439B-B73D-213F4867D3FC}" type="pres">
      <dgm:prSet presAssocID="{4161E8C4-29BA-4876-91FA-71DF20E224B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7DF6909-A1B7-4728-AEE6-411B53C842F1}" srcId="{ECE65DF2-7BA7-4984-81E9-7FDD87C5071C}" destId="{B91304C8-C43B-4586-BDDA-96BCF6FEE2C0}" srcOrd="2" destOrd="0" parTransId="{3AC17425-163B-4B9F-810A-26F45944F955}" sibTransId="{5947010A-DF6D-4A8A-BC2B-9CD384C2FAB2}"/>
    <dgm:cxn modelId="{6FB99117-0B50-44F8-B83D-A45ABE53543E}" srcId="{ECE65DF2-7BA7-4984-81E9-7FDD87C5071C}" destId="{4161E8C4-29BA-4876-91FA-71DF20E224B6}" srcOrd="3" destOrd="0" parTransId="{8BB10BD9-58AD-4C6F-BD7D-E5B3883F3A89}" sibTransId="{70B5019B-144D-4C6F-B529-CD97F3EAED8B}"/>
    <dgm:cxn modelId="{B6410618-023F-4C9F-8E1F-6A5F7F2F7F34}" type="presOf" srcId="{ECE65DF2-7BA7-4984-81E9-7FDD87C5071C}" destId="{F484B0A4-14B8-402F-9713-02455D36D5E4}" srcOrd="0" destOrd="0" presId="urn:microsoft.com/office/officeart/2005/8/layout/vList2"/>
    <dgm:cxn modelId="{F7919A50-A41D-415A-8E23-D8DD54D14355}" type="presOf" srcId="{4161E8C4-29BA-4876-91FA-71DF20E224B6}" destId="{94AA7990-D00E-439B-B73D-213F4867D3FC}" srcOrd="0" destOrd="0" presId="urn:microsoft.com/office/officeart/2005/8/layout/vList2"/>
    <dgm:cxn modelId="{7C02B953-7201-4672-BBD4-1D1B2A264112}" srcId="{ECE65DF2-7BA7-4984-81E9-7FDD87C5071C}" destId="{80742A1B-AFCE-49B8-AC68-2D7A6B033859}" srcOrd="1" destOrd="0" parTransId="{947C0974-F6B5-4826-A910-6EBEE512FAA6}" sibTransId="{BA9D85F6-C278-453F-A049-64FA5CA8EDFE}"/>
    <dgm:cxn modelId="{BFACED74-2419-4AF9-B0AF-9A0ADF0523E5}" srcId="{ECE65DF2-7BA7-4984-81E9-7FDD87C5071C}" destId="{10FB05D0-5F4F-4B07-BC3E-AFA54B53EB11}" srcOrd="0" destOrd="0" parTransId="{FE8BB2E6-45DC-4B08-851E-BE84A588E906}" sibTransId="{344E1440-7564-4D9B-A832-FE58BD18AF7A}"/>
    <dgm:cxn modelId="{8A0872A4-B088-4943-8F2B-859F185AFCBF}" type="presOf" srcId="{10FB05D0-5F4F-4B07-BC3E-AFA54B53EB11}" destId="{25F79E30-8F32-4593-A2E8-85F8E8835D84}" srcOrd="0" destOrd="0" presId="urn:microsoft.com/office/officeart/2005/8/layout/vList2"/>
    <dgm:cxn modelId="{84D1A1BD-2367-489A-938A-E0D464BE5D73}" type="presOf" srcId="{B91304C8-C43B-4586-BDDA-96BCF6FEE2C0}" destId="{0CC9B71A-18E0-44C0-8F42-21E6B0EC6F0B}" srcOrd="0" destOrd="0" presId="urn:microsoft.com/office/officeart/2005/8/layout/vList2"/>
    <dgm:cxn modelId="{6AFA08D4-7EA2-46C5-9BF6-6E00EFC33EF7}" type="presOf" srcId="{80742A1B-AFCE-49B8-AC68-2D7A6B033859}" destId="{FE70E860-BBCB-463D-9FB0-AED920DBC44D}" srcOrd="0" destOrd="0" presId="urn:microsoft.com/office/officeart/2005/8/layout/vList2"/>
    <dgm:cxn modelId="{CD57A52D-A485-454A-8D19-BDB7C3EE2A70}" type="presParOf" srcId="{F484B0A4-14B8-402F-9713-02455D36D5E4}" destId="{25F79E30-8F32-4593-A2E8-85F8E8835D84}" srcOrd="0" destOrd="0" presId="urn:microsoft.com/office/officeart/2005/8/layout/vList2"/>
    <dgm:cxn modelId="{DE91D1A6-B348-493F-A2D9-55426FA65145}" type="presParOf" srcId="{F484B0A4-14B8-402F-9713-02455D36D5E4}" destId="{808E1E50-FE5A-4DE5-A7C3-71F3CB3646FD}" srcOrd="1" destOrd="0" presId="urn:microsoft.com/office/officeart/2005/8/layout/vList2"/>
    <dgm:cxn modelId="{99C06958-EBFB-4F3F-A761-6E4E4CB7A748}" type="presParOf" srcId="{F484B0A4-14B8-402F-9713-02455D36D5E4}" destId="{FE70E860-BBCB-463D-9FB0-AED920DBC44D}" srcOrd="2" destOrd="0" presId="urn:microsoft.com/office/officeart/2005/8/layout/vList2"/>
    <dgm:cxn modelId="{BBB02D7F-7FB5-4B59-A51F-75B4E47D6905}" type="presParOf" srcId="{F484B0A4-14B8-402F-9713-02455D36D5E4}" destId="{D4126EE0-F149-40D6-B2A6-F036259BEACD}" srcOrd="3" destOrd="0" presId="urn:microsoft.com/office/officeart/2005/8/layout/vList2"/>
    <dgm:cxn modelId="{AFBD43C5-603E-4313-A794-A8EC82586738}" type="presParOf" srcId="{F484B0A4-14B8-402F-9713-02455D36D5E4}" destId="{0CC9B71A-18E0-44C0-8F42-21E6B0EC6F0B}" srcOrd="4" destOrd="0" presId="urn:microsoft.com/office/officeart/2005/8/layout/vList2"/>
    <dgm:cxn modelId="{DE772BFE-4AB2-41E9-9E34-004A946E54B3}" type="presParOf" srcId="{F484B0A4-14B8-402F-9713-02455D36D5E4}" destId="{2E926CEF-9CD5-4D4B-9B0E-11D2F165963A}" srcOrd="5" destOrd="0" presId="urn:microsoft.com/office/officeart/2005/8/layout/vList2"/>
    <dgm:cxn modelId="{F4023D41-451E-4DBE-8467-1428CD69FD3B}" type="presParOf" srcId="{F484B0A4-14B8-402F-9713-02455D36D5E4}" destId="{94AA7990-D00E-439B-B73D-213F4867D3F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B081B-7BED-4693-B05F-B3228336ACB0}">
      <dsp:nvSpPr>
        <dsp:cNvPr id="0" name=""/>
        <dsp:cNvSpPr/>
      </dsp:nvSpPr>
      <dsp:spPr>
        <a:xfrm>
          <a:off x="0" y="16175"/>
          <a:ext cx="5279572" cy="8292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Kondensationsreaktion mellem 2 monosakkarider</a:t>
          </a:r>
          <a:endParaRPr lang="en-US" sz="1500" kern="1200"/>
        </a:p>
      </dsp:txBody>
      <dsp:txXfrm>
        <a:off x="40480" y="56655"/>
        <a:ext cx="5198612" cy="748277"/>
      </dsp:txXfrm>
    </dsp:sp>
    <dsp:sp modelId="{E451BBF8-2C8F-4DA9-9236-C1419367169B}">
      <dsp:nvSpPr>
        <dsp:cNvPr id="0" name=""/>
        <dsp:cNvSpPr/>
      </dsp:nvSpPr>
      <dsp:spPr>
        <a:xfrm>
          <a:off x="0" y="888612"/>
          <a:ext cx="5279572" cy="8292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Maltose og isomaltose af 2 glukosemolekyler</a:t>
          </a:r>
          <a:endParaRPr lang="en-US" sz="1500" kern="1200"/>
        </a:p>
      </dsp:txBody>
      <dsp:txXfrm>
        <a:off x="40480" y="929092"/>
        <a:ext cx="5198612" cy="748277"/>
      </dsp:txXfrm>
    </dsp:sp>
    <dsp:sp modelId="{5A850E5B-AE2C-4081-996C-5DD6FF074B54}">
      <dsp:nvSpPr>
        <dsp:cNvPr id="0" name=""/>
        <dsp:cNvSpPr/>
      </dsp:nvSpPr>
      <dsp:spPr>
        <a:xfrm>
          <a:off x="0" y="1761050"/>
          <a:ext cx="5279572" cy="8292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Maltose: α-1,4-glykosidbinding</a:t>
          </a:r>
          <a:endParaRPr lang="en-US" sz="1500" kern="1200"/>
        </a:p>
      </dsp:txBody>
      <dsp:txXfrm>
        <a:off x="40480" y="1801530"/>
        <a:ext cx="5198612" cy="748277"/>
      </dsp:txXfrm>
    </dsp:sp>
    <dsp:sp modelId="{32E9711C-DE49-4C34-BA87-8943B59AE4E9}">
      <dsp:nvSpPr>
        <dsp:cNvPr id="0" name=""/>
        <dsp:cNvSpPr/>
      </dsp:nvSpPr>
      <dsp:spPr>
        <a:xfrm>
          <a:off x="0" y="2633487"/>
          <a:ext cx="5279572" cy="8292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Isomaltose: α-1,6-glykosidbinding</a:t>
          </a:r>
          <a:endParaRPr lang="en-US" sz="1500" kern="1200"/>
        </a:p>
      </dsp:txBody>
      <dsp:txXfrm>
        <a:off x="40480" y="2673967"/>
        <a:ext cx="5198612" cy="748277"/>
      </dsp:txXfrm>
    </dsp:sp>
    <dsp:sp modelId="{87B652EB-0A55-4A3C-BD62-A1432ED9E05B}">
      <dsp:nvSpPr>
        <dsp:cNvPr id="0" name=""/>
        <dsp:cNvSpPr/>
      </dsp:nvSpPr>
      <dsp:spPr>
        <a:xfrm>
          <a:off x="0" y="3505925"/>
          <a:ext cx="5279572" cy="8292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De fleste disakkarider har potentielt en aldehydgruppe, hvis ringen åbner fx maltose, isomaltose og laktose – men IKKE sakkarose pga. den specielle binding</a:t>
          </a:r>
          <a:endParaRPr lang="en-US" sz="1500" kern="1200"/>
        </a:p>
      </dsp:txBody>
      <dsp:txXfrm>
        <a:off x="40480" y="3546405"/>
        <a:ext cx="5198612" cy="7482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9E30-8F32-4593-A2E8-85F8E8835D84}">
      <dsp:nvSpPr>
        <dsp:cNvPr id="0" name=""/>
        <dsp:cNvSpPr/>
      </dsp:nvSpPr>
      <dsp:spPr>
        <a:xfrm>
          <a:off x="0" y="31825"/>
          <a:ext cx="10787743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Aldehydgrupper kan påvises med oxidation af Cu</a:t>
          </a:r>
          <a:r>
            <a:rPr lang="da-DK" sz="1600" kern="1200" baseline="30000"/>
            <a:t>2+</a:t>
          </a:r>
          <a:r>
            <a:rPr lang="da-DK" sz="1600" kern="1200"/>
            <a:t> til Cu</a:t>
          </a:r>
          <a:endParaRPr lang="en-US" sz="1600" kern="1200"/>
        </a:p>
      </dsp:txBody>
      <dsp:txXfrm>
        <a:off x="19191" y="51016"/>
        <a:ext cx="10749361" cy="354738"/>
      </dsp:txXfrm>
    </dsp:sp>
    <dsp:sp modelId="{FE70E860-BBCB-463D-9FB0-AED920DBC44D}">
      <dsp:nvSpPr>
        <dsp:cNvPr id="0" name=""/>
        <dsp:cNvSpPr/>
      </dsp:nvSpPr>
      <dsp:spPr>
        <a:xfrm>
          <a:off x="0" y="471026"/>
          <a:ext cx="10787743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Spiralkæder af polysakkarider kan påvises med IIK</a:t>
          </a:r>
          <a:endParaRPr lang="en-US" sz="1600" kern="1200"/>
        </a:p>
      </dsp:txBody>
      <dsp:txXfrm>
        <a:off x="19191" y="490217"/>
        <a:ext cx="10749361" cy="354738"/>
      </dsp:txXfrm>
    </dsp:sp>
    <dsp:sp modelId="{0CC9B71A-18E0-44C0-8F42-21E6B0EC6F0B}">
      <dsp:nvSpPr>
        <dsp:cNvPr id="0" name=""/>
        <dsp:cNvSpPr/>
      </dsp:nvSpPr>
      <dsp:spPr>
        <a:xfrm>
          <a:off x="0" y="910226"/>
          <a:ext cx="10787743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Begge reaktioner giver farveskift: Cu</a:t>
          </a:r>
          <a:r>
            <a:rPr lang="da-DK" sz="1600" kern="1200" baseline="30000"/>
            <a:t>2+</a:t>
          </a:r>
          <a:r>
            <a:rPr lang="da-DK" sz="1600" kern="1200"/>
            <a:t> </a:t>
          </a:r>
          <a:r>
            <a:rPr lang="da-DK" sz="1600" kern="1200">
              <a:sym typeface="Wingdings" panose="05000000000000000000" pitchFamily="2" charset="2"/>
            </a:rPr>
            <a:t></a:t>
          </a:r>
          <a:r>
            <a:rPr lang="da-DK" sz="1600" kern="1200"/>
            <a:t> Cu skifter fra blå til rød</a:t>
          </a:r>
          <a:endParaRPr lang="en-US" sz="1600" kern="1200"/>
        </a:p>
      </dsp:txBody>
      <dsp:txXfrm>
        <a:off x="19191" y="929417"/>
        <a:ext cx="10749361" cy="354738"/>
      </dsp:txXfrm>
    </dsp:sp>
    <dsp:sp modelId="{94AA7990-D00E-439B-B73D-213F4867D3FC}">
      <dsp:nvSpPr>
        <dsp:cNvPr id="0" name=""/>
        <dsp:cNvSpPr/>
      </dsp:nvSpPr>
      <dsp:spPr>
        <a:xfrm>
          <a:off x="0" y="1349426"/>
          <a:ext cx="10787743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IIK skifter fra gullig til blåsort, når I</a:t>
          </a:r>
          <a:r>
            <a:rPr lang="da-DK" sz="1600" kern="1200" baseline="-25000"/>
            <a:t>2</a:t>
          </a:r>
          <a:r>
            <a:rPr lang="da-DK" sz="1600" kern="1200"/>
            <a:t> fanges i spiralstrukturen</a:t>
          </a:r>
          <a:endParaRPr lang="en-US" sz="1600" kern="1200"/>
        </a:p>
      </dsp:txBody>
      <dsp:txXfrm>
        <a:off x="19191" y="1368617"/>
        <a:ext cx="10749361" cy="354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89BE26-ACD9-7441-AA36-BE38505D0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A9055F2-D0C1-0A95-52A2-9F87C1A9C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2B7F26-92DF-FFC7-2E7E-0EDE1B13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1FAD2C-B1BB-98F8-17FA-EB001D83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75942D-4959-CE8F-416A-035EB7A8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508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B6065-A132-4765-6D8A-5336509EF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1D6C744-A7FB-AC39-F422-66912F446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8390AB9-04A3-254E-1232-A94A240EB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83EEDB-EC7F-9852-C979-9DD60B54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87D54C-6A95-F15D-9FC1-A421C1A5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114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0B327CB-DF51-1374-4B8E-2EFDD5808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F86476C-9509-3772-0591-ED2D3A985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7FEAF98-086A-41AE-97AB-2618F76F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C91F738-E266-F3FA-D24D-D84596D19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CC7453-DCBD-A378-86D1-1326FF6D2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51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3A785A-CEAC-C303-E32C-1803C467A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BACF9E-66C5-6139-F0FD-C63245A5F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5CCB19-DA6D-DDC4-A092-BA57BFF4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9C6DE2-39D2-C786-87A1-0DAA96868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BCDE3B-297B-88A8-CFDE-3F67F76E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924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D1480-0D38-E6B7-5548-16B3446DE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115C35-B058-1868-96FC-200E4B38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E54A40-971F-1B46-F448-D24610A49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35E19DC-45ED-F4A0-7684-B96129A4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DD1130-B228-13A2-87F2-DD3D321F6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7464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B2356-C086-390C-6A2D-F54C20FB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120872-DBA7-F229-4001-8FD97ECEE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BFC0AF2-240A-9BB5-7C53-6B1482DD4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086E575-365E-A84D-1787-87B2176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709507-2ECC-4A0F-FC5D-B5805EC3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CCC642-BDB5-B1FC-1DF6-D4FD5CE24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31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A7085-2E48-BBB7-1816-EC9B7807A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030D41A-585D-C550-9BA5-BDB65FC85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A01EFB7-33AB-7D42-C09D-9AE012B14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8433FE8-02D0-3233-03CB-9A610DB2D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BD73E41-FEE1-3BC8-28E9-FDAF37B7B6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C74D46A-EC79-6AC7-5BAD-5E3DC3CD7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F601FAB-0A09-F8FB-08CA-9EA1CFDA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99C1BC5-9731-A7ED-D877-C74D8A5A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6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F0538-21FE-8718-AFA4-484BDDEF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21F0E6-19FD-4C91-0CA7-F3206B51B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65F7228-904B-0228-FF60-E88D1A1F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E70C9B7-89F4-8801-125F-C18CE7F30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359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E7E739E-9501-39C0-7201-B01A3B237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EB3ACCA-077D-D012-54D8-4D33EBEA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1B39A8-5CB1-C1EA-AA9B-D33C9A07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439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48D3FB-28FB-425D-E9FF-CC08EF74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C90342E-4B68-1F8F-5866-3137EFD27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4C51785-A8CA-B1A2-B5BB-897EF9B3B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50B7E2-3FD3-E727-7CE8-71E0AFA1F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6B5C393-92DC-E63E-9A41-E861F943D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AE1A5DF-6A77-66CF-4160-79BB24DD5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876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5C82CC-6C44-829E-0C80-F5A27A86A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0B50BFF-63BE-38CC-10C5-7E3B214AF6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4F61763-6DDD-824E-AD7D-5BA89B0BE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80C0A7D-EEF9-8C8B-1A7D-E10C6519F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78AAE3-D5D5-33D4-2ED5-E787688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2A17EE-1A89-50E4-AA84-117B67BC0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312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D1EF34C-4924-5236-2A2E-DF1D2E2AA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2A32B92-9549-055B-D7BE-0F2F8617E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35DFA6-8875-02DB-12E6-FF2B6F7030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3FFEE2-9E36-4E09-AC75-197DD56B1ECB}" type="datetimeFigureOut">
              <a:rPr lang="da-DK" smtClean="0"/>
              <a:t>24-08-2025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E0EDA6-0BEE-A763-AEF0-C41FFDA70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FBE243-23F0-8A10-0D17-9819AF61F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CEC171-E736-4CEC-BCDC-A98FF63814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909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3852EC-F21D-4D3F-2C5C-F5897B43D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da-DK" sz="4800">
                <a:solidFill>
                  <a:srgbClr val="FFFFFF"/>
                </a:solidFill>
              </a:rPr>
              <a:t>Kulhydrater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F5C472E-1928-4D44-D1F6-398365A61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da-DK">
                <a:solidFill>
                  <a:srgbClr val="FFFFFF"/>
                </a:solidFill>
              </a:rPr>
              <a:t>Di- og polysakkarider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0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4FFA36-0E4C-C199-F7D2-724E9E42A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4" y="365125"/>
            <a:ext cx="10983686" cy="1325563"/>
          </a:xfrm>
        </p:spPr>
        <p:txBody>
          <a:bodyPr/>
          <a:lstStyle/>
          <a:p>
            <a:r>
              <a:rPr lang="da-DK" dirty="0"/>
              <a:t>Disakkarider</a:t>
            </a:r>
          </a:p>
        </p:txBody>
      </p:sp>
      <p:graphicFrame>
        <p:nvGraphicFramePr>
          <p:cNvPr id="12" name="Pladsholder til indhold 2">
            <a:extLst>
              <a:ext uri="{FF2B5EF4-FFF2-40B4-BE49-F238E27FC236}">
                <a16:creationId xmlns:a16="http://schemas.microsoft.com/office/drawing/2014/main" id="{5117FD69-BEDF-C475-E01B-D4D481D334DE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70114" y="1825625"/>
          <a:ext cx="527957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FE9F6C51-D9E8-DC32-0CD5-5EBE8D51053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7"/>
          <a:stretch>
            <a:fillRect/>
          </a:stretch>
        </p:blipFill>
        <p:spPr>
          <a:xfrm>
            <a:off x="6106643" y="178044"/>
            <a:ext cx="5584614" cy="2305819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3DE7A678-67C9-DC3E-41A3-DF1E1E39B4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6643" y="2483863"/>
            <a:ext cx="5595257" cy="2436535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47DDCE01-89B1-1D1F-400E-1BB33B50AC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4920398"/>
            <a:ext cx="5605900" cy="162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43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66402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70175"/>
            <a:ext cx="12185331" cy="1590742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lumMod val="50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5265546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3335" y="5263483"/>
            <a:ext cx="12192000" cy="1597433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07E8D36-3ECC-0D98-AED0-6B6644F64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5510253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Disakkarider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9BE2E014-B26F-D719-6DCA-F08E9050246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00109" y="402570"/>
            <a:ext cx="8191781" cy="3215273"/>
          </a:xfrm>
          <a:prstGeom prst="rect">
            <a:avLst/>
          </a:prstGeom>
        </p:spPr>
      </p:pic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5348131-412C-EA01-FE90-189F38607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40256" y="3833199"/>
            <a:ext cx="8332826" cy="111998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600"/>
              <a:t>Glukose kan også binde sammen med galaktose og fruktose og danner derved hhv. laktose og sakkarose</a:t>
            </a:r>
          </a:p>
          <a:p>
            <a:r>
              <a:rPr lang="en-US" sz="1600"/>
              <a:t>Med en β-1,4-glykosidbinding i laktose og en α-1-glykosid-β-2-fruktosidbinding i sakkarose</a:t>
            </a:r>
          </a:p>
        </p:txBody>
      </p:sp>
    </p:spTree>
    <p:extLst>
      <p:ext uri="{BB962C8B-B14F-4D97-AF65-F5344CB8AC3E}">
        <p14:creationId xmlns:p14="http://schemas.microsoft.com/office/powerpoint/2010/main" val="2385463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904D4F-FE68-B7F2-9E0F-FFFDF62ED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Polysakkarider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8C9C53-BBE5-B314-B8C1-A9AE44503E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145" y="2660904"/>
            <a:ext cx="6418825" cy="26075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 err="1"/>
              <a:t>Stivelse</a:t>
            </a:r>
            <a:endParaRPr lang="en-US" sz="2200" dirty="0"/>
          </a:p>
          <a:p>
            <a:pPr lvl="1"/>
            <a:r>
              <a:rPr lang="en-US" sz="2200" dirty="0"/>
              <a:t>Amylose </a:t>
            </a:r>
            <a:r>
              <a:rPr lang="en-US" sz="2200" dirty="0" err="1"/>
              <a:t>og</a:t>
            </a:r>
            <a:r>
              <a:rPr lang="en-US" sz="2200" dirty="0"/>
              <a:t> amylopectin (</a:t>
            </a:r>
            <a:r>
              <a:rPr lang="el-GR" sz="2200" dirty="0"/>
              <a:t>α</a:t>
            </a:r>
            <a:r>
              <a:rPr lang="da-DK" sz="2200" dirty="0"/>
              <a:t>-glykosidbindinger)</a:t>
            </a:r>
            <a:endParaRPr lang="en-US" sz="2200" dirty="0"/>
          </a:p>
          <a:p>
            <a:r>
              <a:rPr lang="en-US" sz="2200" dirty="0" err="1"/>
              <a:t>Glykogen</a:t>
            </a:r>
            <a:r>
              <a:rPr lang="en-US" sz="2200" dirty="0"/>
              <a:t> (</a:t>
            </a:r>
            <a:r>
              <a:rPr lang="el-GR" sz="2200" dirty="0"/>
              <a:t>α</a:t>
            </a:r>
            <a:r>
              <a:rPr lang="da-DK" sz="2200" dirty="0"/>
              <a:t>-glykosidbindinger)</a:t>
            </a:r>
            <a:endParaRPr lang="en-US" sz="2200" dirty="0"/>
          </a:p>
          <a:p>
            <a:r>
              <a:rPr lang="en-US" sz="2200" dirty="0"/>
              <a:t>Cellulose (</a:t>
            </a:r>
            <a:r>
              <a:rPr lang="el-GR" sz="2200" dirty="0"/>
              <a:t>β</a:t>
            </a:r>
            <a:r>
              <a:rPr lang="da-DK" sz="2200" dirty="0"/>
              <a:t>-glykosidbindinger)</a:t>
            </a:r>
          </a:p>
          <a:p>
            <a:r>
              <a:rPr lang="el-GR" sz="2200" dirty="0"/>
              <a:t>α</a:t>
            </a:r>
            <a:r>
              <a:rPr lang="da-DK" sz="2200" dirty="0"/>
              <a:t>-glykosidbindinger giver snoet struktur</a:t>
            </a:r>
          </a:p>
          <a:p>
            <a:r>
              <a:rPr lang="el-GR" sz="2200" dirty="0"/>
              <a:t>β</a:t>
            </a:r>
            <a:r>
              <a:rPr lang="da-DK" sz="2200" dirty="0"/>
              <a:t>-glykosidbindinger giver lige fiberstruktur</a:t>
            </a:r>
            <a:endParaRPr lang="en-US" sz="2200" dirty="0"/>
          </a:p>
          <a:p>
            <a:endParaRPr lang="en-US" sz="2200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B42B75DF-A366-91AA-7B65-E180F679485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24342" y="921992"/>
            <a:ext cx="4385411" cy="4616223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B74CBE18-EEBD-B8D4-BD42-EF9128E33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5988" y="0"/>
            <a:ext cx="4385411" cy="6825415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B6D978FD-6CF6-9172-4154-C126B3C2D8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145" y="5538215"/>
            <a:ext cx="6503699" cy="110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9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B1475-6FF6-E0D7-2147-6CE71EDBC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599" y="2103437"/>
            <a:ext cx="2873829" cy="1325563"/>
          </a:xfrm>
        </p:spPr>
        <p:txBody>
          <a:bodyPr/>
          <a:lstStyle/>
          <a:p>
            <a:r>
              <a:rPr lang="da-DK" dirty="0"/>
              <a:t>Kulhydrater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F44D7BE5-0B70-4234-9A6C-8631302BB37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8713" y="224345"/>
            <a:ext cx="8153399" cy="4579573"/>
          </a:xfrm>
          <a:prstGeom prst="rect">
            <a:avLst/>
          </a:prstGeom>
        </p:spPr>
      </p:pic>
      <p:graphicFrame>
        <p:nvGraphicFramePr>
          <p:cNvPr id="8" name="Pladsholder til indhold 3">
            <a:extLst>
              <a:ext uri="{FF2B5EF4-FFF2-40B4-BE49-F238E27FC236}">
                <a16:creationId xmlns:a16="http://schemas.microsoft.com/office/drawing/2014/main" id="{5C2FCE49-2222-01D4-6F95-746A0A8923F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98713" y="4985657"/>
          <a:ext cx="10787744" cy="1774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1681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Office-tema</vt:lpstr>
      <vt:lpstr>Kulhydrater</vt:lpstr>
      <vt:lpstr>Disakkarider</vt:lpstr>
      <vt:lpstr>Disakkarider</vt:lpstr>
      <vt:lpstr>Polysakkarider</vt:lpstr>
      <vt:lpstr>Kulhydrater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Thøger Dith Dige</dc:creator>
  <cp:lastModifiedBy>Thøger Dith Dige</cp:lastModifiedBy>
  <cp:revision>1</cp:revision>
  <dcterms:created xsi:type="dcterms:W3CDTF">2025-08-24T16:49:57Z</dcterms:created>
  <dcterms:modified xsi:type="dcterms:W3CDTF">2025-08-24T17:23:38Z</dcterms:modified>
</cp:coreProperties>
</file>