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8" r:id="rId21"/>
    <p:sldId id="276" r:id="rId22"/>
    <p:sldId id="274" r:id="rId23"/>
    <p:sldId id="279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F3C1ED-4754-242A-B2A9-D8CA11770C63}" name="Gæstebruger" initials="Gæ" userId="S::urn:spo:anon#46d9df48d17d3f3e68ee94fa2868ac6e2e80c47c3ceb3c1880a93c1eb4e9d4f5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øger Dith Dige" userId="a0b34298-82cb-4551-9d93-7c11ebc84b40" providerId="ADAL" clId="{CFF96446-F80E-4302-B884-73B3423317E3}"/>
    <pc:docChg chg="modSld">
      <pc:chgData name="Thøger Dith Dige" userId="a0b34298-82cb-4551-9d93-7c11ebc84b40" providerId="ADAL" clId="{CFF96446-F80E-4302-B884-73B3423317E3}" dt="2025-10-06T06:55:19.650" v="56" actId="20577"/>
      <pc:docMkLst>
        <pc:docMk/>
      </pc:docMkLst>
      <pc:sldChg chg="modSp mod">
        <pc:chgData name="Thøger Dith Dige" userId="a0b34298-82cb-4551-9d93-7c11ebc84b40" providerId="ADAL" clId="{CFF96446-F80E-4302-B884-73B3423317E3}" dt="2025-10-06T06:26:06.883" v="3" actId="20577"/>
        <pc:sldMkLst>
          <pc:docMk/>
          <pc:sldMk cId="2130627437" sldId="263"/>
        </pc:sldMkLst>
        <pc:spChg chg="mod">
          <ac:chgData name="Thøger Dith Dige" userId="a0b34298-82cb-4551-9d93-7c11ebc84b40" providerId="ADAL" clId="{CFF96446-F80E-4302-B884-73B3423317E3}" dt="2025-10-06T06:26:06.883" v="3" actId="20577"/>
          <ac:spMkLst>
            <pc:docMk/>
            <pc:sldMk cId="2130627437" sldId="263"/>
            <ac:spMk id="3" creationId="{7888BBCE-CA6A-421C-1485-382E6A53DC5D}"/>
          </ac:spMkLst>
        </pc:spChg>
      </pc:sldChg>
      <pc:sldChg chg="modSp mod">
        <pc:chgData name="Thøger Dith Dige" userId="a0b34298-82cb-4551-9d93-7c11ebc84b40" providerId="ADAL" clId="{CFF96446-F80E-4302-B884-73B3423317E3}" dt="2025-10-06T06:29:22.789" v="15" actId="20577"/>
        <pc:sldMkLst>
          <pc:docMk/>
          <pc:sldMk cId="1960166862" sldId="268"/>
        </pc:sldMkLst>
        <pc:spChg chg="mod">
          <ac:chgData name="Thøger Dith Dige" userId="a0b34298-82cb-4551-9d93-7c11ebc84b40" providerId="ADAL" clId="{CFF96446-F80E-4302-B884-73B3423317E3}" dt="2025-10-06T06:29:22.789" v="15" actId="20577"/>
          <ac:spMkLst>
            <pc:docMk/>
            <pc:sldMk cId="1960166862" sldId="268"/>
            <ac:spMk id="6" creationId="{2488B1B5-7246-0A02-39F4-1902759B9BA3}"/>
          </ac:spMkLst>
        </pc:spChg>
      </pc:sldChg>
      <pc:sldChg chg="modSp mod">
        <pc:chgData name="Thøger Dith Dige" userId="a0b34298-82cb-4551-9d93-7c11ebc84b40" providerId="ADAL" clId="{CFF96446-F80E-4302-B884-73B3423317E3}" dt="2025-10-06T06:55:19.650" v="56" actId="20577"/>
        <pc:sldMkLst>
          <pc:docMk/>
          <pc:sldMk cId="2645249034" sldId="270"/>
        </pc:sldMkLst>
        <pc:spChg chg="mod">
          <ac:chgData name="Thøger Dith Dige" userId="a0b34298-82cb-4551-9d93-7c11ebc84b40" providerId="ADAL" clId="{CFF96446-F80E-4302-B884-73B3423317E3}" dt="2025-10-06T06:55:19.650" v="56" actId="20577"/>
          <ac:spMkLst>
            <pc:docMk/>
            <pc:sldMk cId="2645249034" sldId="270"/>
            <ac:spMk id="3" creationId="{0AD919EE-E39C-44BD-E3CA-561D0437F236}"/>
          </ac:spMkLst>
        </pc:spChg>
      </pc:sldChg>
      <pc:sldChg chg="modSp mod">
        <pc:chgData name="Thøger Dith Dige" userId="a0b34298-82cb-4551-9d93-7c11ebc84b40" providerId="ADAL" clId="{CFF96446-F80E-4302-B884-73B3423317E3}" dt="2025-10-06T06:32:18.114" v="43" actId="20577"/>
        <pc:sldMkLst>
          <pc:docMk/>
          <pc:sldMk cId="4203889527" sldId="271"/>
        </pc:sldMkLst>
        <pc:spChg chg="mod">
          <ac:chgData name="Thøger Dith Dige" userId="a0b34298-82cb-4551-9d93-7c11ebc84b40" providerId="ADAL" clId="{CFF96446-F80E-4302-B884-73B3423317E3}" dt="2025-10-06T06:32:18.114" v="43" actId="20577"/>
          <ac:spMkLst>
            <pc:docMk/>
            <pc:sldMk cId="4203889527" sldId="271"/>
            <ac:spMk id="3" creationId="{0AD919EE-E39C-44BD-E3CA-561D0437F2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B0FD3-0EAB-4558-8384-F6E1B5A69795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ADA0-2F32-4361-BE51-16136A3A2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80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Enzymkomplekserne, der bruges ved </a:t>
            </a:r>
            <a:r>
              <a:rPr lang="da-DK" dirty="0" err="1"/>
              <a:t>decarboxylering</a:t>
            </a:r>
            <a:r>
              <a:rPr lang="da-DK" dirty="0"/>
              <a:t> bruger B1-viatmin som </a:t>
            </a:r>
            <a:r>
              <a:rPr lang="da-DK" dirty="0" err="1"/>
              <a:t>coenzym</a:t>
            </a:r>
            <a:r>
              <a:rPr lang="da-DK" dirty="0"/>
              <a:t>. Mangel giver nerveskader pga. manglende energidannelse ved respiration.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2ADA0-2F32-4361-BE51-16136A3A253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1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Citrat kan omdannes til acetyl-</a:t>
            </a:r>
            <a:r>
              <a:rPr lang="da-DK" err="1"/>
              <a:t>CoA</a:t>
            </a:r>
            <a:r>
              <a:rPr lang="da-DK"/>
              <a:t>, der kan bruges til at danne fedtsyrer og </a:t>
            </a:r>
            <a:r>
              <a:rPr lang="el-GR" sz="1200"/>
              <a:t>α</a:t>
            </a:r>
            <a:r>
              <a:rPr lang="da-DK" sz="1200"/>
              <a:t>-</a:t>
            </a:r>
            <a:r>
              <a:rPr lang="da-DK" sz="1200" err="1"/>
              <a:t>ketogluterat</a:t>
            </a:r>
            <a:r>
              <a:rPr lang="da-DK" sz="1200"/>
              <a:t> kan omdannes til flere aminosyrer samt de N-</a:t>
            </a:r>
            <a:r>
              <a:rPr lang="da-DK" sz="1200" err="1"/>
              <a:t>holdige</a:t>
            </a:r>
            <a:r>
              <a:rPr lang="da-DK" sz="1200"/>
              <a:t> </a:t>
            </a:r>
            <a:r>
              <a:rPr lang="da-DK" sz="1200" err="1"/>
              <a:t>puriner</a:t>
            </a:r>
            <a:r>
              <a:rPr lang="da-DK" sz="1200"/>
              <a:t> Guanin og Adenin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2ADA0-2F32-4361-BE51-16136A3A253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31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 skal denne gang kun forklare én delreaktion i smågrupper på 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2ADA0-2F32-4361-BE51-16136A3A253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70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C8931-47C9-0ABE-689A-FC5912456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8D2E122-F345-2F2E-5E39-434D49B63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463908-9AEB-DF46-4D9C-AC20712A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AB8ADE-6571-8B21-8F8D-78DB3D5C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BC64FB-B013-FE32-2A7B-37DB6041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42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7B7BF-9687-3558-8C98-4927885D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D8F9462-C167-AC2C-C54B-89ED47746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DDA2DE-33EC-399F-AA32-4FCEA9AC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DB8887-DA48-7454-91EA-D6A5F99F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868937-00E5-0B1B-3903-75B97C17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88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EA56B96-1652-81DE-372B-745BFEDAD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2CF7988-BCEC-CC8B-838B-3FD1AD0F9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D6E7C4-F9BE-A4E7-93FD-916DE05C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9C392F-75D9-0354-ED02-208034C7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EA6579-40CC-1A0E-9749-137664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0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294EA-5809-4786-8A5B-C4AB6DF4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E0C176-5BD6-5CEF-5971-63C05E834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4B9702-991E-2045-568E-71A58D76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1D01C1-8974-A8D4-98BC-33D54948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AF6341-FF27-866A-9D53-690C9F29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198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566B2-B2D5-A500-463C-86632354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537AFD-FC42-3145-2CF3-1A254BCAC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7D5402-58DE-40B1-F523-11393361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698D3E-FBA3-BD3C-9155-B2FC316E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081D4F-E570-5EFA-F9DC-76742527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43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B5077-F160-D54B-9001-7E286DC4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390AA8-975F-D017-B0EE-AB1D3CBB2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0753671-CF34-91FA-2B7F-BD6A30E16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BB5197A-CEDC-B2AB-10D7-2A5D8ACD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DF2B36-526A-F6AA-A43E-C6F95F8E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969B9E-F81C-DAFA-00FA-2A6790D7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247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5C5CC-B2E2-A8D9-F635-CD298700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E77ECD-3312-0726-789B-C40E12235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AB1C25-3454-8C45-C5BD-E5CBD4362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138F6FB-3E08-7DB7-F7A9-D436196A6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3E6926B-D8DD-6B76-20E8-F876A8E97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1C06050-883C-A15B-CE54-B2E95995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C56C09F-13AA-6F63-618F-E4E63F2A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36397F2-8BB6-CEFC-266B-EE09C0A8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2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2A9C4-178E-0092-29CB-9E199182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E02DD8-643B-50AE-823B-AE6C05F1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86F3AA0-D828-8553-9044-609CF35E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1C156D-22D3-1E4D-1908-98107CA4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09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D0F5EC6-BECF-E356-3AD9-6C11BCA4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0FFAC72-4AE8-9581-C3B2-E17EF18A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8F5F59-9699-03EA-CF56-AE000F76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28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0F73D-E34A-160A-1D94-16CF4BB3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088129-91FE-8F61-7597-7DC48E141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792C8BE-4C74-5F79-CA69-E8C509BC4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EAB4E3-5BDF-1C89-AC1C-04E33562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68B540A-ACF7-075E-8D51-997F964A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2C6581-A3F9-4CA9-A5A6-40AC8D5F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12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95E7E-0413-D131-C6F5-0FDEEA05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335023D-6D16-D2D0-30AE-A5709AA5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A37C3F-4811-0F23-CCCC-FDFB90E9E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E95615-F05F-3E57-A4AC-D12C9746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C937C31-FE39-D8C3-0569-DC3FDC89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3B85CA6-F8EE-D162-46A2-5775EA2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162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78821C7-7CDB-02FF-CBED-D4C4AD31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293289-03B6-9D73-55B1-1A17199D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350CD0-32C3-043E-3C47-2ED8A85EF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E2E9-A86E-46DC-8A30-DE6B77F3BDF9}" type="datetimeFigureOut">
              <a:rPr lang="da-DK" smtClean="0"/>
              <a:t>06-10-2025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9E6925-9BF5-21F1-6D2B-3DEFC0CDA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7BB392-6BC7-2E8E-77D8-E29E505A2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2471-FD19-4AF2-AB7F-1E96E5F67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0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7517D3-C45E-E298-2FA2-2E70F98F0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da-DK" sz="8000">
                <a:solidFill>
                  <a:srgbClr val="FFFFFF"/>
                </a:solidFill>
              </a:rPr>
              <a:t>Katabolisme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F6C881E-FF30-C85F-6874-BA39940B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/>
            <a:r>
              <a:rPr lang="da-DK" sz="3200">
                <a:solidFill>
                  <a:srgbClr val="FEFFFF"/>
                </a:solidFill>
              </a:rPr>
              <a:t>Glykolyse, citratcyklus og elektrontransportkæden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9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0608853C-F75D-5520-C9A8-CDB601AF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13" y="3812005"/>
            <a:ext cx="9250241" cy="27550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4909FD0-917D-AE53-F31D-07A082EB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Reaktion 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D919EE-E39C-44BD-E3CA-561D0437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773" y="576072"/>
            <a:ext cx="7371096" cy="2778231"/>
          </a:xfrm>
        </p:spPr>
        <p:txBody>
          <a:bodyPr anchor="ctr">
            <a:norm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Ved denne reaktion ser vi enzymet </a:t>
            </a:r>
            <a:r>
              <a:rPr lang="da-DK" sz="2000" err="1">
                <a:solidFill>
                  <a:schemeClr val="bg1"/>
                </a:solidFill>
              </a:rPr>
              <a:t>isocitrat-dehydrogenase</a:t>
            </a:r>
            <a:r>
              <a:rPr lang="da-DK" sz="2000">
                <a:solidFill>
                  <a:schemeClr val="bg1"/>
                </a:solidFill>
              </a:rPr>
              <a:t> omdanne Iso-citrat og NAD</a:t>
            </a:r>
            <a:r>
              <a:rPr lang="da-DK" sz="2000" baseline="30000">
                <a:solidFill>
                  <a:schemeClr val="bg1"/>
                </a:solidFill>
              </a:rPr>
              <a:t>+</a:t>
            </a:r>
            <a:r>
              <a:rPr lang="da-DK" sz="2000">
                <a:solidFill>
                  <a:schemeClr val="bg1"/>
                </a:solidFill>
              </a:rPr>
              <a:t> til </a:t>
            </a:r>
            <a:r>
              <a:rPr lang="el-GR" sz="2000">
                <a:solidFill>
                  <a:schemeClr val="bg1"/>
                </a:solidFill>
              </a:rPr>
              <a:t>α</a:t>
            </a:r>
            <a:r>
              <a:rPr lang="da-DK" sz="2000">
                <a:solidFill>
                  <a:schemeClr val="bg1"/>
                </a:solidFill>
              </a:rPr>
              <a:t>-</a:t>
            </a:r>
            <a:r>
              <a:rPr lang="da-DK" sz="2000" err="1">
                <a:solidFill>
                  <a:schemeClr val="bg1"/>
                </a:solidFill>
              </a:rPr>
              <a:t>ketoglutarat</a:t>
            </a:r>
            <a:r>
              <a:rPr lang="da-DK" sz="2000">
                <a:solidFill>
                  <a:schemeClr val="bg1"/>
                </a:solidFill>
              </a:rPr>
              <a:t>, CO</a:t>
            </a:r>
            <a:r>
              <a:rPr lang="da-DK" sz="2000" baseline="-25000">
                <a:solidFill>
                  <a:schemeClr val="bg1"/>
                </a:solidFill>
              </a:rPr>
              <a:t>2</a:t>
            </a:r>
            <a:r>
              <a:rPr lang="da-DK" sz="2000">
                <a:solidFill>
                  <a:schemeClr val="bg1"/>
                </a:solidFill>
              </a:rPr>
              <a:t> og NADH. Reaktionen er irreversibel. Ved det 3. </a:t>
            </a:r>
            <a:r>
              <a:rPr lang="da-DK" sz="2000" err="1">
                <a:solidFill>
                  <a:schemeClr val="bg1"/>
                </a:solidFill>
              </a:rPr>
              <a:t>carbon</a:t>
            </a:r>
            <a:r>
              <a:rPr lang="da-DK" sz="2000">
                <a:solidFill>
                  <a:schemeClr val="bg1"/>
                </a:solidFill>
              </a:rPr>
              <a:t> atom i iso-citrat ser vi COO</a:t>
            </a:r>
            <a:r>
              <a:rPr lang="da-DK" sz="2000" baseline="30000">
                <a:solidFill>
                  <a:schemeClr val="bg1"/>
                </a:solidFill>
              </a:rPr>
              <a:t>-</a:t>
            </a:r>
            <a:r>
              <a:rPr lang="da-DK" sz="2000">
                <a:solidFill>
                  <a:schemeClr val="bg1"/>
                </a:solidFill>
              </a:rPr>
              <a:t> bliver fraspaltet som CO</a:t>
            </a:r>
            <a:r>
              <a:rPr lang="da-DK" sz="2000" baseline="-25000">
                <a:solidFill>
                  <a:schemeClr val="bg1"/>
                </a:solidFill>
              </a:rPr>
              <a:t>2</a:t>
            </a:r>
            <a:r>
              <a:rPr lang="da-DK" sz="2000">
                <a:solidFill>
                  <a:schemeClr val="bg1"/>
                </a:solidFill>
              </a:rPr>
              <a:t> ved hjælp af </a:t>
            </a:r>
            <a:r>
              <a:rPr lang="da-DK" sz="2000" err="1">
                <a:solidFill>
                  <a:schemeClr val="bg1"/>
                </a:solidFill>
              </a:rPr>
              <a:t>isocitrat-dehydrogenase</a:t>
            </a:r>
            <a:r>
              <a:rPr lang="da-DK" sz="2000">
                <a:solidFill>
                  <a:schemeClr val="bg1"/>
                </a:solidFill>
              </a:rPr>
              <a:t>. Ved det 4. </a:t>
            </a:r>
            <a:r>
              <a:rPr lang="da-DK" sz="2000" err="1">
                <a:solidFill>
                  <a:schemeClr val="bg1"/>
                </a:solidFill>
              </a:rPr>
              <a:t>carbon</a:t>
            </a:r>
            <a:r>
              <a:rPr lang="da-DK" sz="2000">
                <a:solidFill>
                  <a:schemeClr val="bg1"/>
                </a:solidFill>
              </a:rPr>
              <a:t> atom ser vi 2 </a:t>
            </a:r>
            <a:r>
              <a:rPr lang="da-DK" sz="2000" err="1">
                <a:solidFill>
                  <a:schemeClr val="bg1"/>
                </a:solidFill>
              </a:rPr>
              <a:t>hydrogener</a:t>
            </a:r>
            <a:r>
              <a:rPr lang="da-DK" sz="2000">
                <a:solidFill>
                  <a:schemeClr val="bg1"/>
                </a:solidFill>
              </a:rPr>
              <a:t> blive flyttet den ene til NAD</a:t>
            </a:r>
            <a:r>
              <a:rPr lang="da-DK" sz="2000" baseline="30000">
                <a:solidFill>
                  <a:schemeClr val="bg1"/>
                </a:solidFill>
              </a:rPr>
              <a:t>+</a:t>
            </a:r>
            <a:r>
              <a:rPr lang="da-DK" sz="2000">
                <a:solidFill>
                  <a:schemeClr val="bg1"/>
                </a:solidFill>
              </a:rPr>
              <a:t>, så det bliver til NADH og den anden hydrogen bliver rykket til det 3. </a:t>
            </a:r>
            <a:r>
              <a:rPr lang="da-DK" sz="2000" err="1">
                <a:solidFill>
                  <a:schemeClr val="bg1"/>
                </a:solidFill>
              </a:rPr>
              <a:t>carbon</a:t>
            </a:r>
            <a:r>
              <a:rPr lang="da-DK" sz="2000">
                <a:solidFill>
                  <a:schemeClr val="bg1"/>
                </a:solidFill>
              </a:rPr>
              <a:t> atom så det bliver til CH</a:t>
            </a:r>
            <a:r>
              <a:rPr lang="da-DK" sz="2000" baseline="-25000">
                <a:solidFill>
                  <a:schemeClr val="bg1"/>
                </a:solidFill>
              </a:rPr>
              <a:t>2</a:t>
            </a:r>
            <a:r>
              <a:rPr lang="da-DK" sz="2000">
                <a:solidFill>
                  <a:schemeClr val="bg1"/>
                </a:solidFill>
              </a:rPr>
              <a:t>. Det betyder, at iso-citrat oxideres og NAD</a:t>
            </a:r>
            <a:r>
              <a:rPr lang="da-DK" sz="2000" baseline="30000">
                <a:solidFill>
                  <a:schemeClr val="bg1"/>
                </a:solidFill>
              </a:rPr>
              <a:t>+</a:t>
            </a:r>
            <a:r>
              <a:rPr lang="da-DK" sz="2000">
                <a:solidFill>
                  <a:schemeClr val="bg1"/>
                </a:solidFill>
              </a:rPr>
              <a:t> reduceres.</a:t>
            </a:r>
          </a:p>
          <a:p>
            <a:r>
              <a:rPr lang="da-DK" sz="2000">
                <a:solidFill>
                  <a:schemeClr val="bg1"/>
                </a:solidFill>
                <a:cs typeface="Calibri"/>
              </a:rPr>
              <a:t>Der er altså tale om en </a:t>
            </a:r>
            <a:r>
              <a:rPr lang="da-DK" sz="2000" err="1">
                <a:solidFill>
                  <a:schemeClr val="bg1"/>
                </a:solidFill>
                <a:cs typeface="Calibri"/>
              </a:rPr>
              <a:t>oxidativ</a:t>
            </a:r>
            <a:r>
              <a:rPr lang="da-DK" sz="2000">
                <a:solidFill>
                  <a:schemeClr val="bg1"/>
                </a:solidFill>
                <a:cs typeface="Calibri"/>
              </a:rPr>
              <a:t> </a:t>
            </a:r>
            <a:r>
              <a:rPr lang="da-DK" sz="2000" err="1">
                <a:solidFill>
                  <a:schemeClr val="bg1"/>
                </a:solidFill>
                <a:cs typeface="Calibri"/>
              </a:rPr>
              <a:t>decarboxylering</a:t>
            </a:r>
          </a:p>
        </p:txBody>
      </p:sp>
    </p:spTree>
    <p:extLst>
      <p:ext uri="{BB962C8B-B14F-4D97-AF65-F5344CB8AC3E}">
        <p14:creationId xmlns:p14="http://schemas.microsoft.com/office/powerpoint/2010/main" val="239576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4909FD0-917D-AE53-F31D-07A082EB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Reaktion 5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B21F329-DB15-F4ED-3D94-65B2AFF1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03" y="3771121"/>
            <a:ext cx="9629662" cy="273505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45CA9-031E-5925-6484-E62CF079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634" y="798582"/>
            <a:ext cx="8019774" cy="2750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>
                <a:cs typeface="Calibri"/>
              </a:rPr>
              <a:t>COO</a:t>
            </a:r>
            <a:r>
              <a:rPr lang="da-DK" baseline="30000">
                <a:cs typeface="Calibri"/>
              </a:rPr>
              <a:t>-</a:t>
            </a:r>
            <a:r>
              <a:rPr lang="da-DK">
                <a:cs typeface="Calibri"/>
              </a:rPr>
              <a:t> (carboxylsyre) fraspaltes som CO</a:t>
            </a:r>
            <a:r>
              <a:rPr lang="da-DK" baseline="-25000">
                <a:cs typeface="Calibri"/>
              </a:rPr>
              <a:t>2</a:t>
            </a:r>
          </a:p>
          <a:p>
            <a:r>
              <a:rPr lang="da-DK">
                <a:cs typeface="Calibri"/>
              </a:rPr>
              <a:t>Herved omdannes α-</a:t>
            </a:r>
            <a:r>
              <a:rPr lang="da-DK" err="1">
                <a:cs typeface="Calibri"/>
              </a:rPr>
              <a:t>ketogluterat</a:t>
            </a:r>
            <a:r>
              <a:rPr lang="da-DK">
                <a:cs typeface="Calibri"/>
              </a:rPr>
              <a:t> til </a:t>
            </a:r>
            <a:r>
              <a:rPr lang="da-DK" err="1">
                <a:cs typeface="Calibri"/>
              </a:rPr>
              <a:t>succinyl</a:t>
            </a:r>
            <a:endParaRPr lang="da-DK">
              <a:cs typeface="Calibri"/>
            </a:endParaRPr>
          </a:p>
          <a:p>
            <a:r>
              <a:rPr lang="da-DK">
                <a:cs typeface="Calibri"/>
              </a:rPr>
              <a:t>H fra HS-</a:t>
            </a:r>
            <a:r>
              <a:rPr lang="da-DK" err="1">
                <a:cs typeface="Calibri"/>
              </a:rPr>
              <a:t>CoA</a:t>
            </a:r>
            <a:r>
              <a:rPr lang="da-DK">
                <a:cs typeface="Calibri"/>
              </a:rPr>
              <a:t> sætter sig på NAD</a:t>
            </a:r>
            <a:r>
              <a:rPr lang="da-DK" baseline="30000">
                <a:cs typeface="Calibri"/>
              </a:rPr>
              <a:t>+</a:t>
            </a:r>
          </a:p>
          <a:p>
            <a:r>
              <a:rPr lang="da-DK">
                <a:cs typeface="Calibri"/>
              </a:rPr>
              <a:t>S-</a:t>
            </a:r>
            <a:r>
              <a:rPr lang="da-DK" err="1">
                <a:cs typeface="Calibri"/>
              </a:rPr>
              <a:t>CoA</a:t>
            </a:r>
            <a:r>
              <a:rPr lang="da-DK">
                <a:cs typeface="Calibri"/>
              </a:rPr>
              <a:t> kobles til </a:t>
            </a:r>
            <a:r>
              <a:rPr lang="da-DK" err="1">
                <a:cs typeface="Calibri"/>
              </a:rPr>
              <a:t>succinyl</a:t>
            </a:r>
            <a:endParaRPr lang="da-DK">
              <a:cs typeface="Calibri"/>
            </a:endParaRPr>
          </a:p>
          <a:p>
            <a:r>
              <a:rPr lang="da-DK">
                <a:cs typeface="Calibri"/>
              </a:rPr>
              <a:t>Det er tale om en koblet reaktion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21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4909FD0-917D-AE53-F31D-07A082EB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2" y="-47923"/>
            <a:ext cx="5430250" cy="2751749"/>
          </a:xfrm>
        </p:spPr>
        <p:txBody>
          <a:bodyPr anchor="ctr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Reaktion 6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D919EE-E39C-44BD-E3CA-561D0437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477" y="1001407"/>
            <a:ext cx="7371096" cy="27782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7AF88DE-F948-ED1A-81D9-1B8B6BE0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52" y="3903893"/>
            <a:ext cx="9711065" cy="262088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E3829CC-4279-7165-8C73-543C184AD2FF}"/>
              </a:ext>
            </a:extLst>
          </p:cNvPr>
          <p:cNvSpPr txBox="1"/>
          <p:nvPr/>
        </p:nvSpPr>
        <p:spPr>
          <a:xfrm>
            <a:off x="5602013" y="830316"/>
            <a:ext cx="45825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a-DK"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2488B1B5-7246-0A02-39F4-1902759B9BA3}"/>
                  </a:ext>
                </a:extLst>
              </p:cNvPr>
              <p:cNvSpPr txBox="1"/>
              <p:nvPr/>
            </p:nvSpPr>
            <p:spPr>
              <a:xfrm>
                <a:off x="2973774" y="476436"/>
                <a:ext cx="844664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2000" dirty="0">
                    <a:solidFill>
                      <a:schemeClr val="bg1"/>
                    </a:solidFill>
                  </a:rPr>
                  <a:t>Reaktionen den første og den eneste der danner ATP direkte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2000" dirty="0" err="1">
                    <a:solidFill>
                      <a:schemeClr val="bg1"/>
                    </a:solidFill>
                  </a:rPr>
                  <a:t>Succinyl-CoA</a:t>
                </a:r>
                <a:r>
                  <a:rPr lang="da-DK" sz="2000" dirty="0">
                    <a:solidFill>
                      <a:schemeClr val="bg1"/>
                    </a:solidFill>
                  </a:rPr>
                  <a:t> omdannes til </a:t>
                </a:r>
                <a:r>
                  <a:rPr lang="da-DK" sz="2000" dirty="0" err="1">
                    <a:solidFill>
                      <a:schemeClr val="bg1"/>
                    </a:solidFill>
                  </a:rPr>
                  <a:t>succinat</a:t>
                </a:r>
                <a:r>
                  <a:rPr lang="da-DK" sz="2000" dirty="0">
                    <a:solidFill>
                      <a:schemeClr val="bg1"/>
                    </a:solidFill>
                  </a:rPr>
                  <a:t> og dannelsen af det energirige molekyle GTP – GTP Overføre derefter fosfat til ADP, så der dannes ATP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2000" dirty="0">
                    <a:solidFill>
                      <a:schemeClr val="bg1"/>
                    </a:solidFill>
                  </a:rPr>
                  <a:t>Energien stammer fra frakoblingen af HS-</a:t>
                </a:r>
                <a:r>
                  <a:rPr lang="da-DK" sz="2000" dirty="0" err="1">
                    <a:solidFill>
                      <a:schemeClr val="bg1"/>
                    </a:solidFill>
                  </a:rPr>
                  <a:t>CoA</a:t>
                </a:r>
                <a:r>
                  <a:rPr lang="da-DK" sz="2000" dirty="0">
                    <a:solidFill>
                      <a:schemeClr val="bg1"/>
                    </a:solidFill>
                  </a:rPr>
                  <a:t> , der blev koblet på i reaktion 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2000" dirty="0">
                    <a:solidFill>
                      <a:schemeClr val="bg1"/>
                    </a:solidFill>
                  </a:rPr>
                  <a:t>Enzym gruppe 4: </a:t>
                </a:r>
                <a:r>
                  <a:rPr lang="da-DK" sz="2000" dirty="0" err="1">
                    <a:solidFill>
                      <a:schemeClr val="bg1"/>
                    </a:solidFill>
                  </a:rPr>
                  <a:t>lyaser</a:t>
                </a:r>
                <a:r>
                  <a:rPr lang="da-DK" sz="2000" dirty="0">
                    <a:solidFill>
                      <a:schemeClr val="bg1"/>
                    </a:solidFill>
                  </a:rPr>
                  <a:t> – </a:t>
                </a:r>
                <a:r>
                  <a:rPr lang="da-DK" sz="2000" dirty="0" err="1">
                    <a:solidFill>
                      <a:schemeClr val="bg1"/>
                    </a:solidFill>
                  </a:rPr>
                  <a:t>syntaser</a:t>
                </a:r>
                <a:r>
                  <a:rPr lang="da-DK" sz="2000" dirty="0">
                    <a:solidFill>
                      <a:schemeClr val="bg1"/>
                    </a:solidFill>
                  </a:rPr>
                  <a:t> (nedbryder og opbygger stof)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2000" dirty="0">
                    <a:solidFill>
                      <a:schemeClr val="bg1"/>
                    </a:solidFill>
                  </a:rPr>
                  <a:t>GDP + P = GTP (ved hjælp af enzymet, dette er en energikrævende proces)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2000" dirty="0">
                    <a:solidFill>
                      <a:schemeClr val="bg1"/>
                    </a:solidFill>
                  </a:rPr>
                  <a:t>Energien kommer fra fraspaltningen af </a:t>
                </a:r>
                <a:r>
                  <a:rPr lang="da-DK" sz="2000" dirty="0" err="1">
                    <a:solidFill>
                      <a:schemeClr val="bg1"/>
                    </a:solidFill>
                  </a:rPr>
                  <a:t>CoA</a:t>
                </a:r>
                <a:endParaRPr lang="da-DK" sz="20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a-DK" sz="2000" dirty="0">
                    <a:solidFill>
                      <a:schemeClr val="bg1"/>
                    </a:solidFill>
                  </a:rPr>
                  <a:t>Det tilbagestående svovl binder sig med det ene H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a-DK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a-DK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a-DK" sz="2000" dirty="0">
                    <a:solidFill>
                      <a:schemeClr val="bg1"/>
                    </a:solidFill>
                  </a:rPr>
                  <a:t> og bliver til HS, det andet H bliver et ”frit-flyvende </a:t>
                </a:r>
                <a:r>
                  <a:rPr lang="da-DK" sz="2000" dirty="0" err="1">
                    <a:solidFill>
                      <a:schemeClr val="bg1"/>
                    </a:solidFill>
                  </a:rPr>
                  <a:t>hydron</a:t>
                </a:r>
                <a:r>
                  <a:rPr lang="da-DK" sz="2000" dirty="0">
                    <a:solidFill>
                      <a:schemeClr val="bg1"/>
                    </a:solidFill>
                  </a:rPr>
                  <a:t>”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da-DK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da-DK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2488B1B5-7246-0A02-39F4-1902759B9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74" y="476436"/>
                <a:ext cx="8446643" cy="3416320"/>
              </a:xfrm>
              <a:prstGeom prst="rect">
                <a:avLst/>
              </a:prstGeom>
              <a:blipFill>
                <a:blip r:embed="rId3"/>
                <a:stretch>
                  <a:fillRect l="-650" t="-89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16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4909FD0-917D-AE53-F31D-07A082EB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Reaktion 7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D919EE-E39C-44BD-E3CA-561D0437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773" y="576072"/>
            <a:ext cx="7371096" cy="2778231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bg1"/>
                </a:solidFill>
              </a:rPr>
              <a:t>Forklaring:</a:t>
            </a:r>
          </a:p>
          <a:p>
            <a:pPr lvl="1"/>
            <a:r>
              <a:rPr lang="da-DK" sz="1800" err="1">
                <a:solidFill>
                  <a:schemeClr val="bg1"/>
                </a:solidFill>
                <a:cs typeface="Calibri"/>
              </a:rPr>
              <a:t>Succinat</a:t>
            </a:r>
            <a:r>
              <a:rPr lang="da-DK" sz="1800">
                <a:solidFill>
                  <a:schemeClr val="bg1"/>
                </a:solidFill>
                <a:cs typeface="Calibri"/>
              </a:rPr>
              <a:t> oxideres til </a:t>
            </a:r>
            <a:r>
              <a:rPr lang="da-DK" sz="1800" err="1">
                <a:solidFill>
                  <a:schemeClr val="bg1"/>
                </a:solidFill>
                <a:cs typeface="Calibri"/>
              </a:rPr>
              <a:t>fumarat</a:t>
            </a:r>
            <a:endParaRPr lang="da-DK" sz="1800">
              <a:solidFill>
                <a:schemeClr val="bg1"/>
              </a:solidFill>
              <a:cs typeface="Calibri"/>
            </a:endParaRPr>
          </a:p>
          <a:p>
            <a:pPr lvl="1"/>
            <a:r>
              <a:rPr lang="da-DK" sz="1800">
                <a:solidFill>
                  <a:schemeClr val="bg1"/>
                </a:solidFill>
                <a:cs typeface="Calibri"/>
              </a:rPr>
              <a:t>2 H atomer fraspaltes og optages af </a:t>
            </a:r>
            <a:r>
              <a:rPr lang="da-DK" sz="1800" err="1">
                <a:solidFill>
                  <a:schemeClr val="bg1"/>
                </a:solidFill>
                <a:cs typeface="Calibri"/>
              </a:rPr>
              <a:t>coenzymet</a:t>
            </a:r>
            <a:r>
              <a:rPr lang="da-DK" sz="1800">
                <a:solidFill>
                  <a:schemeClr val="bg1"/>
                </a:solidFill>
                <a:cs typeface="Calibri"/>
              </a:rPr>
              <a:t> FAD</a:t>
            </a:r>
          </a:p>
          <a:p>
            <a:pPr lvl="1"/>
            <a:r>
              <a:rPr lang="da-DK" sz="1800">
                <a:solidFill>
                  <a:schemeClr val="bg1"/>
                </a:solidFill>
                <a:ea typeface="+mn-lt"/>
                <a:cs typeface="+mn-lt"/>
              </a:rPr>
              <a:t>Enzymet, der katalyserer processen hedder </a:t>
            </a:r>
            <a:r>
              <a:rPr lang="da-DK" sz="1800" err="1">
                <a:solidFill>
                  <a:schemeClr val="bg1"/>
                </a:solidFill>
                <a:ea typeface="+mn-lt"/>
                <a:cs typeface="+mn-lt"/>
              </a:rPr>
              <a:t>succinat-dehydrogenase</a:t>
            </a:r>
            <a:r>
              <a:rPr lang="da-DK" sz="1800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da-DK" sz="1800">
              <a:solidFill>
                <a:schemeClr val="bg1"/>
              </a:solidFill>
              <a:cs typeface="Calibri"/>
            </a:endParaRPr>
          </a:p>
          <a:p>
            <a:pPr lvl="1"/>
            <a:r>
              <a:rPr lang="da-DK" sz="1800">
                <a:solidFill>
                  <a:schemeClr val="bg1"/>
                </a:solidFill>
                <a:cs typeface="Calibri"/>
              </a:rPr>
              <a:t>Redoxreaktion </a:t>
            </a:r>
          </a:p>
          <a:p>
            <a:pPr marL="457200" lvl="1" indent="0">
              <a:buNone/>
            </a:pPr>
            <a:endParaRPr lang="da-DK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46268FD-D065-23AF-8D2D-1831B33A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42" y="3635408"/>
            <a:ext cx="8117716" cy="28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5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4909FD0-917D-AE53-F31D-07A082EB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Reaktion 8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D919EE-E39C-44BD-E3CA-561D0437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773" y="576072"/>
            <a:ext cx="7371096" cy="27782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800">
                <a:solidFill>
                  <a:schemeClr val="bg1"/>
                </a:solidFill>
                <a:cs typeface="Calibri"/>
              </a:rPr>
              <a:t>Hydrering</a:t>
            </a: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  <a:cs typeface="Calibri"/>
              </a:rPr>
              <a:t>- der tilkobles vand</a:t>
            </a: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  <a:cs typeface="Calibri"/>
              </a:rPr>
              <a:t>- dobbeltbindingen brydes</a:t>
            </a: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  <a:cs typeface="Calibri"/>
              </a:rPr>
              <a:t>- Vandet spaltes 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  <a:cs typeface="Calibri"/>
              </a:rPr>
              <a:t>- Hydrogen placeres på 3. </a:t>
            </a:r>
            <a:r>
              <a:rPr lang="da-DK" sz="1800" dirty="0" err="1">
                <a:solidFill>
                  <a:schemeClr val="bg1"/>
                </a:solidFill>
                <a:cs typeface="Calibri"/>
              </a:rPr>
              <a:t>carbonatom</a:t>
            </a:r>
            <a:endParaRPr lang="da-DK" sz="1800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bg1"/>
                </a:solidFill>
                <a:cs typeface="Calibri"/>
              </a:rPr>
              <a:t>- En alkohol-gruppe sættes på 2. </a:t>
            </a:r>
            <a:r>
              <a:rPr lang="da-DK" sz="1800" dirty="0" err="1">
                <a:solidFill>
                  <a:schemeClr val="bg1"/>
                </a:solidFill>
                <a:cs typeface="Calibri"/>
              </a:rPr>
              <a:t>carbonatom</a:t>
            </a:r>
            <a:r>
              <a:rPr lang="da-DK" sz="1800" dirty="0">
                <a:solidFill>
                  <a:schemeClr val="bg1"/>
                </a:solidFill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da-DK" sz="1800" dirty="0" err="1">
                <a:solidFill>
                  <a:schemeClr val="bg1"/>
                </a:solidFill>
                <a:cs typeface="Calibri"/>
              </a:rPr>
              <a:t>Malat</a:t>
            </a:r>
            <a:r>
              <a:rPr lang="da-DK" sz="1800" dirty="0">
                <a:solidFill>
                  <a:schemeClr val="bg1"/>
                </a:solidFill>
                <a:cs typeface="Calibri"/>
              </a:rPr>
              <a:t> = æblesyrer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5DE89E3-BAC5-8FF0-3DC3-9A629868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16" y="3719466"/>
            <a:ext cx="8117716" cy="28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9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560975" cy="6996545"/>
            <a:chOff x="0" y="0"/>
            <a:chExt cx="12560975" cy="69965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55213" y="6154214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cs typeface="Calibri"/>
                </a:rPr>
                <a:t>Kabamba 96 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4909FD0-917D-AE53-F31D-07A082EB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Reaktion 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D919EE-E39C-44BD-E3CA-561D0437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108" y="1546320"/>
            <a:ext cx="7371096" cy="2778231"/>
          </a:xfrm>
        </p:spPr>
        <p:txBody>
          <a:bodyPr anchor="ctr">
            <a:normAutofit/>
          </a:bodyPr>
          <a:lstStyle/>
          <a:p>
            <a:r>
              <a:rPr lang="da-DK" sz="1800" dirty="0">
                <a:solidFill>
                  <a:schemeClr val="bg1"/>
                </a:solidFill>
              </a:rPr>
              <a:t>Forklaring:</a:t>
            </a:r>
            <a:endParaRPr lang="da-DK" sz="18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da-DK" sz="1800" dirty="0" err="1">
                <a:solidFill>
                  <a:schemeClr val="bg1"/>
                </a:solidFill>
                <a:ea typeface="+mn-lt"/>
                <a:cs typeface="+mn-lt"/>
              </a:rPr>
              <a:t>Malat-dehydrogenase</a:t>
            </a:r>
            <a:r>
              <a:rPr lang="da-DK" sz="1800" dirty="0">
                <a:solidFill>
                  <a:schemeClr val="bg1"/>
                </a:solidFill>
                <a:ea typeface="+mn-lt"/>
                <a:cs typeface="+mn-lt"/>
              </a:rPr>
              <a:t> er en </a:t>
            </a:r>
            <a:r>
              <a:rPr lang="da-DK" sz="1800" dirty="0" err="1">
                <a:solidFill>
                  <a:schemeClr val="bg1"/>
                </a:solidFill>
                <a:ea typeface="+mn-lt"/>
                <a:cs typeface="+mn-lt"/>
              </a:rPr>
              <a:t>oxido-reduktase</a:t>
            </a:r>
            <a:r>
              <a:rPr lang="da-DK" sz="1800" dirty="0">
                <a:solidFill>
                  <a:schemeClr val="bg1"/>
                </a:solidFill>
                <a:ea typeface="+mn-lt"/>
                <a:cs typeface="+mn-lt"/>
              </a:rPr>
              <a:t>.  </a:t>
            </a:r>
            <a:endParaRPr lang="da-DK" sz="18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da-DK" sz="1800" dirty="0">
                <a:solidFill>
                  <a:schemeClr val="bg1"/>
                </a:solidFill>
                <a:ea typeface="+mn-lt"/>
                <a:cs typeface="+mn-lt"/>
              </a:rPr>
              <a:t>Her er det </a:t>
            </a:r>
            <a:r>
              <a:rPr lang="da-DK" sz="1800" dirty="0" err="1">
                <a:solidFill>
                  <a:schemeClr val="bg1"/>
                </a:solidFill>
                <a:ea typeface="+mn-lt"/>
                <a:cs typeface="+mn-lt"/>
              </a:rPr>
              <a:t>malat</a:t>
            </a:r>
            <a:r>
              <a:rPr lang="da-DK" sz="1800" dirty="0">
                <a:solidFill>
                  <a:schemeClr val="bg1"/>
                </a:solidFill>
                <a:ea typeface="+mn-lt"/>
                <a:cs typeface="+mn-lt"/>
              </a:rPr>
              <a:t> der bliver oxideret og NAD</a:t>
            </a:r>
            <a:r>
              <a:rPr lang="da-DK" sz="1800" baseline="30000" dirty="0">
                <a:solidFill>
                  <a:schemeClr val="bg1"/>
                </a:solidFill>
                <a:ea typeface="+mn-lt"/>
                <a:cs typeface="+mn-lt"/>
              </a:rPr>
              <a:t>+</a:t>
            </a:r>
            <a:r>
              <a:rPr lang="da-DK" sz="1800" dirty="0">
                <a:solidFill>
                  <a:schemeClr val="bg1"/>
                </a:solidFill>
                <a:ea typeface="+mn-lt"/>
                <a:cs typeface="+mn-lt"/>
              </a:rPr>
              <a:t> der bliver reduceret. </a:t>
            </a:r>
            <a:endParaRPr lang="da-DK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da-DK" sz="1800" dirty="0">
                <a:solidFill>
                  <a:schemeClr val="bg1"/>
                </a:solidFill>
                <a:ea typeface="+mn-lt"/>
                <a:cs typeface="+mn-lt"/>
              </a:rPr>
              <a:t>Der bliver flyttet to hydrogen atomer fra </a:t>
            </a:r>
            <a:r>
              <a:rPr lang="da-DK" sz="1800" dirty="0" err="1">
                <a:solidFill>
                  <a:schemeClr val="bg1"/>
                </a:solidFill>
                <a:ea typeface="+mn-lt"/>
                <a:cs typeface="+mn-lt"/>
              </a:rPr>
              <a:t>malat</a:t>
            </a:r>
            <a:r>
              <a:rPr lang="da-DK" sz="1800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da-DK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da-DK" sz="1800" dirty="0" err="1">
                <a:solidFill>
                  <a:schemeClr val="bg1"/>
                </a:solidFill>
                <a:ea typeface="+mn-lt"/>
                <a:cs typeface="+mn-lt"/>
              </a:rPr>
              <a:t>Carbonatom</a:t>
            </a:r>
            <a:r>
              <a:rPr lang="da-DK" sz="1800" dirty="0">
                <a:solidFill>
                  <a:schemeClr val="bg1"/>
                </a:solidFill>
                <a:ea typeface="+mn-lt"/>
                <a:cs typeface="+mn-lt"/>
              </a:rPr>
              <a:t> nr. 2 med en sekundær alkoholgruppe bliver lavet om til en keton </a:t>
            </a:r>
            <a:endParaRPr lang="da-DK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da-DK" sz="1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DB20822-7A94-6106-072F-144950CD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21" y="4124451"/>
            <a:ext cx="8107625" cy="22431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0BFC3A0-EABF-FC61-615D-01DCC4ABC439}"/>
              </a:ext>
            </a:extLst>
          </p:cNvPr>
          <p:cNvSpPr txBox="1"/>
          <p:nvPr/>
        </p:nvSpPr>
        <p:spPr>
          <a:xfrm>
            <a:off x="265545" y="5437909"/>
            <a:ext cx="25342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a-DK">
              <a:cs typeface="Calibri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2D234A8-2121-163A-F64C-153185028F8A}"/>
              </a:ext>
            </a:extLst>
          </p:cNvPr>
          <p:cNvSpPr txBox="1"/>
          <p:nvPr/>
        </p:nvSpPr>
        <p:spPr>
          <a:xfrm>
            <a:off x="449628" y="2839751"/>
            <a:ext cx="35650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a-D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88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4909FD0-917D-AE53-F31D-07A082EB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576072"/>
            <a:ext cx="5678154" cy="2751749"/>
          </a:xfrm>
        </p:spPr>
        <p:txBody>
          <a:bodyPr anchor="ctr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Overblikket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D919EE-E39C-44BD-E3CA-561D0437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773" y="576072"/>
            <a:ext cx="7626304" cy="36610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a-DK" sz="18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D79056-3E01-8BE5-D48A-0CB0CED84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70" y="3636068"/>
            <a:ext cx="10649207" cy="16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88F60-D0E0-3AC4-C040-2FB71E2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da-DK" sz="5400"/>
              <a:t>Elektrontransportkæden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55A4E0-E060-0DFE-4895-9993A918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lnSpcReduction="10000"/>
          </a:bodyPr>
          <a:lstStyle/>
          <a:p>
            <a:r>
              <a:rPr lang="da-DK" sz="2400"/>
              <a:t>Her gendannes de oxiderede </a:t>
            </a:r>
            <a:r>
              <a:rPr lang="da-DK" sz="2400" err="1"/>
              <a:t>coenzymer</a:t>
            </a:r>
            <a:r>
              <a:rPr lang="da-DK" sz="2400"/>
              <a:t> (NAD</a:t>
            </a:r>
            <a:r>
              <a:rPr lang="da-DK" sz="2400" baseline="30000"/>
              <a:t>+ </a:t>
            </a:r>
            <a:r>
              <a:rPr lang="da-DK" sz="2400"/>
              <a:t>og FAD), der er blevet reduceret i glykolysen og citratcyklus</a:t>
            </a:r>
          </a:p>
          <a:p>
            <a:r>
              <a:rPr lang="da-DK" sz="2400"/>
              <a:t>Oxideringen af </a:t>
            </a:r>
            <a:r>
              <a:rPr lang="da-DK" sz="2400" err="1"/>
              <a:t>coenzymerne</a:t>
            </a:r>
            <a:r>
              <a:rPr lang="da-DK" sz="2400"/>
              <a:t> sker gennem en række enzymkomplekser, der fører til en ion/spændingsgradient over mitokondriets inderste membraner.</a:t>
            </a:r>
          </a:p>
          <a:p>
            <a:r>
              <a:rPr lang="da-DK" sz="2400"/>
              <a:t>Ved tilbageførslen over membranen frigiver store mængder energi, der driver en ATP-</a:t>
            </a:r>
            <a:r>
              <a:rPr lang="da-DK" sz="2400" err="1"/>
              <a:t>syntase</a:t>
            </a:r>
            <a:r>
              <a:rPr lang="da-DK" sz="2400"/>
              <a:t>, hvorved der dannes store mængder ATP</a:t>
            </a:r>
          </a:p>
          <a:p>
            <a:r>
              <a:rPr lang="da-DK" sz="2400"/>
              <a:t>Det er først i elektrontransportkæden, at der bruges ilt i respirationen</a:t>
            </a:r>
          </a:p>
          <a:p>
            <a:r>
              <a:rPr lang="da-DK" sz="2400"/>
              <a:t>Iltmolekylerne (O</a:t>
            </a:r>
            <a:r>
              <a:rPr lang="da-DK" sz="2400" baseline="-25000"/>
              <a:t>2</a:t>
            </a:r>
            <a:r>
              <a:rPr lang="da-DK" sz="2400"/>
              <a:t>) bruges som </a:t>
            </a:r>
            <a:r>
              <a:rPr lang="da-DK" sz="2400" err="1"/>
              <a:t>hydrogenacceptor</a:t>
            </a:r>
            <a:r>
              <a:rPr lang="da-DK" sz="2400"/>
              <a:t>, hvorved ilt reduceres til vand (H</a:t>
            </a:r>
            <a:r>
              <a:rPr lang="da-DK" sz="2400" baseline="-25000"/>
              <a:t>2</a:t>
            </a:r>
            <a:r>
              <a:rPr lang="da-DK" sz="2400"/>
              <a:t>O).</a:t>
            </a:r>
          </a:p>
        </p:txBody>
      </p:sp>
    </p:spTree>
    <p:extLst>
      <p:ext uri="{BB962C8B-B14F-4D97-AF65-F5344CB8AC3E}">
        <p14:creationId xmlns:p14="http://schemas.microsoft.com/office/powerpoint/2010/main" val="95665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00706B-8015-2D78-EF7E-4A569BDB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1" y="196243"/>
            <a:ext cx="4180114" cy="739928"/>
          </a:xfrm>
        </p:spPr>
        <p:txBody>
          <a:bodyPr anchor="t">
            <a:normAutofit/>
          </a:bodyPr>
          <a:lstStyle/>
          <a:p>
            <a:r>
              <a:rPr lang="da-DK" sz="3200">
                <a:solidFill>
                  <a:schemeClr val="bg1"/>
                </a:solidFill>
              </a:rPr>
              <a:t>Elektrontransportkæden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F747E643-444A-76B0-2C6C-BE86DCED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936172"/>
            <a:ext cx="4497755" cy="5802086"/>
          </a:xfrm>
        </p:spPr>
        <p:txBody>
          <a:bodyPr>
            <a:normAutofit/>
          </a:bodyPr>
          <a:lstStyle/>
          <a:p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NADH oxideres i enzymkompleks I og H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+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pumpes ud i membranmellemrummet</a:t>
            </a:r>
          </a:p>
          <a:p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Elektroner (e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-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) føres videre til </a:t>
            </a:r>
            <a:r>
              <a:rPr lang="da-DK" sz="2000" err="1">
                <a:solidFill>
                  <a:schemeClr val="bg1">
                    <a:alpha val="60000"/>
                  </a:schemeClr>
                </a:solidFill>
              </a:rPr>
              <a:t>CoQ</a:t>
            </a:r>
            <a:endParaRPr lang="da-DK" sz="2000">
              <a:solidFill>
                <a:schemeClr val="bg1">
                  <a:alpha val="60000"/>
                </a:schemeClr>
              </a:solidFill>
            </a:endParaRPr>
          </a:p>
          <a:p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FADH</a:t>
            </a:r>
            <a:r>
              <a:rPr lang="da-DK" sz="2000" baseline="-25000">
                <a:solidFill>
                  <a:schemeClr val="bg1">
                    <a:alpha val="60000"/>
                  </a:schemeClr>
                </a:solidFill>
              </a:rPr>
              <a:t>2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oxideres i enzymkompleks II, der også overfører e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-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til </a:t>
            </a:r>
            <a:r>
              <a:rPr lang="da-DK" sz="2000" err="1">
                <a:solidFill>
                  <a:schemeClr val="bg1">
                    <a:alpha val="60000"/>
                  </a:schemeClr>
                </a:solidFill>
              </a:rPr>
              <a:t>CoQ</a:t>
            </a:r>
            <a:endParaRPr lang="da-DK" sz="2000">
              <a:solidFill>
                <a:schemeClr val="bg1">
                  <a:alpha val="60000"/>
                </a:schemeClr>
              </a:solidFill>
            </a:endParaRPr>
          </a:p>
          <a:p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Der pumpes IKKE H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+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ud</a:t>
            </a:r>
          </a:p>
          <a:p>
            <a:r>
              <a:rPr lang="da-DK" sz="2000" err="1">
                <a:solidFill>
                  <a:schemeClr val="bg1">
                    <a:alpha val="60000"/>
                  </a:schemeClr>
                </a:solidFill>
              </a:rPr>
              <a:t>CoQ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afleverer e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- 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til enzymkompleks III, der pumper H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+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ud og overfører e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-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til </a:t>
            </a:r>
            <a:r>
              <a:rPr lang="da-DK" sz="2000" err="1">
                <a:solidFill>
                  <a:schemeClr val="bg1">
                    <a:alpha val="60000"/>
                  </a:schemeClr>
                </a:solidFill>
              </a:rPr>
              <a:t>Cyt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C</a:t>
            </a:r>
          </a:p>
          <a:p>
            <a:r>
              <a:rPr lang="da-DK" sz="2000" err="1">
                <a:solidFill>
                  <a:schemeClr val="bg1">
                    <a:alpha val="60000"/>
                  </a:schemeClr>
                </a:solidFill>
              </a:rPr>
              <a:t>Cyt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C overfører e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-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til </a:t>
            </a:r>
            <a:r>
              <a:rPr lang="da-DK" sz="2000" err="1">
                <a:solidFill>
                  <a:schemeClr val="bg1">
                    <a:alpha val="60000"/>
                  </a:schemeClr>
                </a:solidFill>
              </a:rPr>
              <a:t>enzymkomplex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IV, der straks donerer dem til ilt og pumper H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+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ud i mellemrummet</a:t>
            </a:r>
          </a:p>
          <a:p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Ilt optager H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+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 og reduceres til vand</a:t>
            </a:r>
          </a:p>
          <a:p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H</a:t>
            </a:r>
            <a:r>
              <a:rPr lang="da-DK" sz="2000" baseline="30000">
                <a:solidFill>
                  <a:schemeClr val="bg1">
                    <a:alpha val="60000"/>
                  </a:schemeClr>
                </a:solidFill>
              </a:rPr>
              <a:t>+ </a:t>
            </a:r>
            <a:r>
              <a:rPr lang="da-DK" sz="2000">
                <a:solidFill>
                  <a:schemeClr val="bg1">
                    <a:alpha val="60000"/>
                  </a:schemeClr>
                </a:solidFill>
              </a:rPr>
              <a:t>i mellemrummet har ført til en elektrisk og kemisk gradient over den indre membran</a:t>
            </a:r>
          </a:p>
          <a:p>
            <a:endParaRPr lang="da-DK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9E393CE-D208-D107-67A8-649A1BA0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02" y="1153886"/>
            <a:ext cx="7234083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3F3D34-2594-1B39-B4AC-23A55A1A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ATP-syntase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E6C95EC-7F7C-D0E0-11A7-43C2A6D2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44" y="2458613"/>
            <a:ext cx="2405412" cy="40765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809FA11-8ED1-CC84-6712-5BE4EDB8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" y="2454900"/>
            <a:ext cx="4213777" cy="26016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F127F6-1092-6AB2-351A-4D983D53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920" y="762983"/>
            <a:ext cx="4029765" cy="5330923"/>
          </a:xfrm>
        </p:spPr>
        <p:txBody>
          <a:bodyPr anchor="ctr">
            <a:normAutofit/>
          </a:bodyPr>
          <a:lstStyle/>
          <a:p>
            <a:r>
              <a:rPr lang="da-DK" sz="2400" err="1">
                <a:solidFill>
                  <a:srgbClr val="FFFFFF"/>
                </a:solidFill>
              </a:rPr>
              <a:t>Hydronerne</a:t>
            </a:r>
            <a:r>
              <a:rPr lang="da-DK" sz="2400">
                <a:solidFill>
                  <a:srgbClr val="FFFFFF"/>
                </a:solidFill>
              </a:rPr>
              <a:t> (H</a:t>
            </a:r>
            <a:r>
              <a:rPr lang="da-DK" sz="2400" baseline="30000">
                <a:solidFill>
                  <a:srgbClr val="FFFFFF"/>
                </a:solidFill>
              </a:rPr>
              <a:t>+</a:t>
            </a:r>
            <a:r>
              <a:rPr lang="da-DK" sz="2400">
                <a:solidFill>
                  <a:srgbClr val="FFFFFF"/>
                </a:solidFill>
              </a:rPr>
              <a:t>) fører til en pH (1,4 enheder i forskel) og elektrisk gradient (0,14 volt) over membranen</a:t>
            </a:r>
          </a:p>
          <a:p>
            <a:r>
              <a:rPr lang="da-DK" sz="2400">
                <a:solidFill>
                  <a:srgbClr val="FFFFFF"/>
                </a:solidFill>
              </a:rPr>
              <a:t>Højest pH og negativ ladning i matrix</a:t>
            </a:r>
          </a:p>
          <a:p>
            <a:r>
              <a:rPr lang="da-DK" sz="2400" err="1">
                <a:solidFill>
                  <a:srgbClr val="FFFFFF"/>
                </a:solidFill>
              </a:rPr>
              <a:t>Hydronerne</a:t>
            </a:r>
            <a:r>
              <a:rPr lang="da-DK" sz="2400">
                <a:solidFill>
                  <a:srgbClr val="FFFFFF"/>
                </a:solidFill>
              </a:rPr>
              <a:t> (H</a:t>
            </a:r>
            <a:r>
              <a:rPr lang="da-DK" sz="2400" baseline="30000">
                <a:solidFill>
                  <a:srgbClr val="FFFFFF"/>
                </a:solidFill>
              </a:rPr>
              <a:t>+</a:t>
            </a:r>
            <a:r>
              <a:rPr lang="da-DK" sz="2400">
                <a:solidFill>
                  <a:srgbClr val="FFFFFF"/>
                </a:solidFill>
              </a:rPr>
              <a:t>) føres tilbage til mitokondriernes matrix gennem ATP-</a:t>
            </a:r>
            <a:r>
              <a:rPr lang="da-DK" sz="2400" err="1">
                <a:solidFill>
                  <a:srgbClr val="FFFFFF"/>
                </a:solidFill>
              </a:rPr>
              <a:t>syntase</a:t>
            </a:r>
            <a:endParaRPr lang="da-DK" sz="2400">
              <a:solidFill>
                <a:srgbClr val="FFFFFF"/>
              </a:solidFill>
            </a:endParaRPr>
          </a:p>
          <a:p>
            <a:r>
              <a:rPr lang="da-DK" sz="2400">
                <a:solidFill>
                  <a:srgbClr val="FFFFFF"/>
                </a:solidFill>
              </a:rPr>
              <a:t>Herved dannes ATP</a:t>
            </a:r>
          </a:p>
          <a:p>
            <a:r>
              <a:rPr lang="da-DK" sz="2400">
                <a:solidFill>
                  <a:srgbClr val="FFFFFF"/>
                </a:solidFill>
              </a:rPr>
              <a:t>H</a:t>
            </a:r>
            <a:r>
              <a:rPr lang="da-DK" sz="2400" baseline="30000">
                <a:solidFill>
                  <a:srgbClr val="FFFFFF"/>
                </a:solidFill>
              </a:rPr>
              <a:t>+</a:t>
            </a:r>
            <a:r>
              <a:rPr lang="da-DK" sz="2400">
                <a:solidFill>
                  <a:srgbClr val="FFFFFF"/>
                </a:solidFill>
              </a:rPr>
              <a:t> doneres sammen med e</a:t>
            </a:r>
            <a:r>
              <a:rPr lang="da-DK" sz="2400" baseline="30000">
                <a:solidFill>
                  <a:srgbClr val="FFFFFF"/>
                </a:solidFill>
              </a:rPr>
              <a:t>-</a:t>
            </a:r>
            <a:r>
              <a:rPr lang="da-DK" sz="2400">
                <a:solidFill>
                  <a:srgbClr val="FFFFFF"/>
                </a:solidFill>
              </a:rPr>
              <a:t> til ilt (O</a:t>
            </a:r>
            <a:r>
              <a:rPr lang="da-DK" sz="2400" baseline="-25000">
                <a:solidFill>
                  <a:srgbClr val="FFFFFF"/>
                </a:solidFill>
              </a:rPr>
              <a:t>2</a:t>
            </a:r>
            <a:r>
              <a:rPr lang="da-DK" sz="2400">
                <a:solidFill>
                  <a:srgbClr val="FFFFFF"/>
                </a:solidFill>
              </a:rPr>
              <a:t>), hvorved der som nævnt dannes vand (H</a:t>
            </a:r>
            <a:r>
              <a:rPr lang="da-DK" sz="2400" baseline="-25000">
                <a:solidFill>
                  <a:srgbClr val="FFFFFF"/>
                </a:solidFill>
              </a:rPr>
              <a:t>2</a:t>
            </a:r>
            <a:r>
              <a:rPr lang="da-DK" sz="2400">
                <a:solidFill>
                  <a:srgbClr val="FFFFFF"/>
                </a:solidFill>
              </a:rPr>
              <a:t>O)</a:t>
            </a:r>
          </a:p>
          <a:p>
            <a:endParaRPr lang="da-DK" sz="2400">
              <a:solidFill>
                <a:srgbClr val="FFFFFF"/>
              </a:solidFill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580C419-C240-827F-EE9A-025F9B87F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6" y="5214947"/>
            <a:ext cx="3892036" cy="57659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67EAC208-A8A4-2483-49ED-7664673EF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96" y="5882498"/>
            <a:ext cx="4138930" cy="45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3AD131-8BD9-FF9C-A28A-993B82E76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26" y="0"/>
            <a:ext cx="12256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8CF145-B091-3D17-E2DC-69BB49A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79" y="663848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ATP-regnskab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B4FA15A-CBA7-A9EA-5AC4-9EB091C17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16" y="1779547"/>
            <a:ext cx="12195316" cy="46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4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E632C7-B70E-3974-433B-57B2C32C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da-DK" sz="3200">
                <a:solidFill>
                  <a:srgbClr val="FFFFFF"/>
                </a:solidFill>
              </a:rPr>
              <a:t>Stofdannelse ved </a:t>
            </a:r>
            <a:r>
              <a:rPr lang="da-DK" sz="3200" err="1">
                <a:solidFill>
                  <a:srgbClr val="FFFFFF"/>
                </a:solidFill>
              </a:rPr>
              <a:t>katabolisme</a:t>
            </a:r>
            <a:r>
              <a:rPr lang="da-DK" sz="3200">
                <a:solidFill>
                  <a:srgbClr val="FFFFFF"/>
                </a:solidFill>
              </a:rPr>
              <a:t> af glukose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94D510F-3288-F248-5DA4-F6B1D96A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58" y="24230"/>
            <a:ext cx="8082042" cy="68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8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E145F-5A73-A99D-31BE-A52E2C96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365126"/>
            <a:ext cx="3984171" cy="1572532"/>
          </a:xfrm>
        </p:spPr>
        <p:txBody>
          <a:bodyPr/>
          <a:lstStyle/>
          <a:p>
            <a:r>
              <a:rPr lang="da-DK"/>
              <a:t>Oversigt over </a:t>
            </a:r>
            <a:r>
              <a:rPr lang="da-DK" err="1"/>
              <a:t>katabolismen</a:t>
            </a:r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F73DCC3-BB46-1E65-B179-F43E92D38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181" y="64785"/>
            <a:ext cx="7844619" cy="6728430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1C19791-ED07-7216-813E-8D45187DC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382263"/>
            <a:ext cx="4114800" cy="34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8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C53DB91-3E06-7CDC-332F-15ADE08D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5" y="-480"/>
            <a:ext cx="3744686" cy="6879283"/>
          </a:xfrm>
          <a:prstGeom prst="rect">
            <a:avLst/>
          </a:prstGeom>
        </p:spPr>
      </p:pic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DB7D2B-8D12-E480-164A-7269C32E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77824"/>
            <a:ext cx="5294376" cy="14786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ATP-</a:t>
            </a:r>
            <a:r>
              <a:rPr lang="en-US" sz="5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syntasen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AF59AC-5E92-E64D-4E34-417DF529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739130"/>
            <a:ext cx="4167376" cy="2745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Gå sammen i grupper 3 og 3</a:t>
            </a:r>
          </a:p>
          <a:p>
            <a:pPr marL="0" indent="0">
              <a:buNone/>
            </a:pPr>
            <a:r>
              <a:rPr lang="da-DK" sz="2000"/>
              <a:t>Den ene forklarer figuren til en anden, mens den tredje skriver forklaringen ned</a:t>
            </a:r>
          </a:p>
          <a:p>
            <a:pPr marL="0" indent="0">
              <a:buNone/>
            </a:pPr>
            <a:r>
              <a:rPr lang="da-DK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Skift rundt s</a:t>
            </a:r>
            <a:r>
              <a:rPr lang="da-DK" sz="2000"/>
              <a:t>å alle har prøvet alle positioner</a:t>
            </a:r>
          </a:p>
          <a:p>
            <a:pPr marL="0" indent="0">
              <a:buNone/>
            </a:pPr>
            <a:r>
              <a:rPr lang="da-DK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Husk forklaringen skal give mening for jer selv…</a:t>
            </a:r>
          </a:p>
        </p:txBody>
      </p:sp>
    </p:spTree>
    <p:extLst>
      <p:ext uri="{BB962C8B-B14F-4D97-AF65-F5344CB8AC3E}">
        <p14:creationId xmlns:p14="http://schemas.microsoft.com/office/powerpoint/2010/main" val="466637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lor Cover">
            <a:extLst>
              <a:ext uri="{FF2B5EF4-FFF2-40B4-BE49-F238E27FC236}">
                <a16:creationId xmlns:a16="http://schemas.microsoft.com/office/drawing/2014/main" id="{FDDE486D-EC09-4733-AE74-2A4C40543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78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EE1D2D-BC0B-46D1-9F03-BBE8CD24B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06DE9A07-2825-4373-B4B2-F947E3EA7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B3BEAE80-CFF3-48F6-BAB1-BC8398EE7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Billede 10">
            <a:extLst>
              <a:ext uri="{FF2B5EF4-FFF2-40B4-BE49-F238E27FC236}">
                <a16:creationId xmlns:a16="http://schemas.microsoft.com/office/drawing/2014/main" id="{4A2E39ED-653C-674E-5F83-72A3B96F1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60" y="1799307"/>
            <a:ext cx="4727372" cy="155227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E01E438-7DF2-45DB-3964-396191A3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65" y="3445417"/>
            <a:ext cx="4728467" cy="1507626"/>
          </a:xfrm>
          <a:prstGeom prst="rect">
            <a:avLst/>
          </a:prstGeom>
        </p:spPr>
      </p:pic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033E2DFD-274C-9B4B-EEA6-77B6C491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171" y="311222"/>
            <a:ext cx="4726261" cy="139424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8121CE6D-4599-2693-5122-A8A72A12F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594" y="5046882"/>
            <a:ext cx="5696248" cy="138995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676B60F-98A6-4A65-98EA-6E1CEB649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389BEA-7799-4423-A728-AE2BF8E96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398201-1204-4724-A20A-4F169B177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91B5A2-B236-4592-8C80-71260263D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630FACA-D2FD-4E26-80A1-360C0CA13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0661DB5-ADF3-403D-82B2-271AB761B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46864B-CC35-4F10-8C0F-FBA8EA88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4289C2F-6737-4F4A-AA7B-99532294B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8EA1D13-136C-FC99-584F-EADF3929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9" y="405060"/>
            <a:ext cx="5562787" cy="1394247"/>
          </a:xfrm>
        </p:spPr>
        <p:txBody>
          <a:bodyPr anchor="b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1. del - aktivering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7A3B12F-9842-F569-44C0-F77643F4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9" y="2345583"/>
            <a:ext cx="5562787" cy="3945583"/>
          </a:xfrm>
        </p:spPr>
        <p:txBody>
          <a:bodyPr anchor="t">
            <a:normAutofit/>
          </a:bodyPr>
          <a:lstStyle/>
          <a:p>
            <a:r>
              <a:rPr lang="da-DK" sz="1800">
                <a:solidFill>
                  <a:schemeClr val="bg1"/>
                </a:solidFill>
              </a:rPr>
              <a:t>Glukose fra blodet fosforyleres til glukose-6-fosfat</a:t>
            </a:r>
          </a:p>
          <a:p>
            <a:r>
              <a:rPr lang="da-DK" sz="1800">
                <a:solidFill>
                  <a:schemeClr val="bg1"/>
                </a:solidFill>
              </a:rPr>
              <a:t>Glukose fra glykogen fraspaltes som glukose-1-fosfat, der omlejres til glukose-6-fosfat</a:t>
            </a:r>
          </a:p>
          <a:p>
            <a:pPr lvl="1"/>
            <a:r>
              <a:rPr lang="da-DK" sz="1400">
                <a:solidFill>
                  <a:schemeClr val="bg1"/>
                </a:solidFill>
              </a:rPr>
              <a:t>Oplagring af glukose til glykogen “koster” 2 ATP, pr. glukosemolekyle</a:t>
            </a:r>
          </a:p>
          <a:p>
            <a:r>
              <a:rPr lang="da-DK" sz="1800">
                <a:solidFill>
                  <a:schemeClr val="bg1"/>
                </a:solidFill>
              </a:rPr>
              <a:t>Glukose-6-fosfat omlejres til fruktose-6-fosfat</a:t>
            </a:r>
          </a:p>
          <a:p>
            <a:r>
              <a:rPr lang="da-DK" sz="1800">
                <a:solidFill>
                  <a:schemeClr val="bg1"/>
                </a:solidFill>
              </a:rPr>
              <a:t>Fruktose-6-fosfat fosforyleres til fruktose-1,6-bifosfat</a:t>
            </a:r>
          </a:p>
          <a:p>
            <a:endParaRPr lang="da-DK" sz="1800">
              <a:solidFill>
                <a:schemeClr val="bg1"/>
              </a:solidFill>
            </a:endParaRPr>
          </a:p>
          <a:p>
            <a:r>
              <a:rPr lang="da-DK" sz="1800">
                <a:solidFill>
                  <a:schemeClr val="bg1"/>
                </a:solidFill>
              </a:rPr>
              <a:t>Aktiveringen af glukose ”koster” dermed 2 ATP, hvis glukose kommer fra blodet og 1 ATP, hvis glukose kommer fra glykogen – men lagringen af glukose i glykogen ”koster” 2 ATP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9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7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Billede 6">
            <a:extLst>
              <a:ext uri="{FF2B5EF4-FFF2-40B4-BE49-F238E27FC236}">
                <a16:creationId xmlns:a16="http://schemas.microsoft.com/office/drawing/2014/main" id="{C2D157B6-F526-0D05-A7ED-2838180E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313" y="4876800"/>
            <a:ext cx="7465578" cy="1877986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F7100B1-4CAD-FBD3-CB2E-042800765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1" y="2930248"/>
            <a:ext cx="7644664" cy="171898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BE33193-BB18-E61C-9F12-236904A3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6" y="616069"/>
            <a:ext cx="5392454" cy="959735"/>
          </a:xfrm>
        </p:spPr>
        <p:txBody>
          <a:bodyPr anchor="b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2. del - spaltning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EFBA2F4-30D8-9938-2D61-39B8CE85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440" y="993482"/>
            <a:ext cx="5876477" cy="2048400"/>
          </a:xfrm>
        </p:spPr>
        <p:txBody>
          <a:bodyPr anchor="t">
            <a:normAutofit/>
          </a:bodyPr>
          <a:lstStyle/>
          <a:p>
            <a:r>
              <a:rPr lang="da-DK" sz="1800">
                <a:solidFill>
                  <a:schemeClr val="bg1"/>
                </a:solidFill>
              </a:rPr>
              <a:t>Først spaltes fruktose-1,6-bifosfat (en </a:t>
            </a:r>
            <a:r>
              <a:rPr lang="da-DK" sz="1800" err="1">
                <a:solidFill>
                  <a:schemeClr val="bg1"/>
                </a:solidFill>
              </a:rPr>
              <a:t>hexose</a:t>
            </a:r>
            <a:r>
              <a:rPr lang="da-DK" sz="1800">
                <a:solidFill>
                  <a:schemeClr val="bg1"/>
                </a:solidFill>
              </a:rPr>
              <a:t>) til to </a:t>
            </a:r>
            <a:r>
              <a:rPr lang="da-DK" sz="1800" err="1">
                <a:solidFill>
                  <a:schemeClr val="bg1"/>
                </a:solidFill>
              </a:rPr>
              <a:t>trioser</a:t>
            </a:r>
            <a:r>
              <a:rPr lang="da-DK" sz="1800">
                <a:solidFill>
                  <a:schemeClr val="bg1"/>
                </a:solidFill>
              </a:rPr>
              <a:t> ved </a:t>
            </a:r>
            <a:r>
              <a:rPr lang="da-DK" sz="1800" err="1">
                <a:solidFill>
                  <a:schemeClr val="bg1"/>
                </a:solidFill>
              </a:rPr>
              <a:t>lysering</a:t>
            </a:r>
            <a:r>
              <a:rPr lang="da-DK" sz="1800">
                <a:solidFill>
                  <a:schemeClr val="bg1"/>
                </a:solidFill>
              </a:rPr>
              <a:t> (spaltning af C-C- binding)</a:t>
            </a:r>
          </a:p>
          <a:p>
            <a:r>
              <a:rPr lang="da-DK" sz="1800">
                <a:solidFill>
                  <a:schemeClr val="bg1"/>
                </a:solidFill>
              </a:rPr>
              <a:t>Der dannes to isomerer: </a:t>
            </a:r>
            <a:r>
              <a:rPr lang="da-DK" sz="1800" err="1">
                <a:solidFill>
                  <a:schemeClr val="bg1"/>
                </a:solidFill>
              </a:rPr>
              <a:t>dihydroxy</a:t>
            </a:r>
            <a:r>
              <a:rPr lang="da-DK" sz="1800">
                <a:solidFill>
                  <a:schemeClr val="bg1"/>
                </a:solidFill>
              </a:rPr>
              <a:t>-acetonefosfat og glycerolaldehyd-3-forsfat</a:t>
            </a:r>
          </a:p>
          <a:p>
            <a:r>
              <a:rPr lang="da-DK" sz="1800" err="1">
                <a:solidFill>
                  <a:schemeClr val="bg1"/>
                </a:solidFill>
              </a:rPr>
              <a:t>Dihydroxy</a:t>
            </a:r>
            <a:r>
              <a:rPr lang="da-DK" sz="1800">
                <a:solidFill>
                  <a:schemeClr val="bg1"/>
                </a:solidFill>
              </a:rPr>
              <a:t>-acetonefosfat </a:t>
            </a:r>
            <a:r>
              <a:rPr lang="da-DK" sz="1800" err="1">
                <a:solidFill>
                  <a:schemeClr val="bg1"/>
                </a:solidFill>
              </a:rPr>
              <a:t>omlejres</a:t>
            </a:r>
            <a:r>
              <a:rPr lang="da-DK" sz="1800">
                <a:solidFill>
                  <a:schemeClr val="bg1"/>
                </a:solidFill>
              </a:rPr>
              <a:t> herefter til glycerolaldehyd-3-fosfat, der fortsætter i glykolysens 3. del</a:t>
            </a:r>
          </a:p>
        </p:txBody>
      </p:sp>
    </p:spTree>
    <p:extLst>
      <p:ext uri="{BB962C8B-B14F-4D97-AF65-F5344CB8AC3E}">
        <p14:creationId xmlns:p14="http://schemas.microsoft.com/office/powerpoint/2010/main" val="395003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3D0692-6023-A4F0-C62D-4EEDBBB7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204306"/>
            <a:ext cx="10515595" cy="649422"/>
          </a:xfrm>
        </p:spPr>
        <p:txBody>
          <a:bodyPr anchor="b">
            <a:normAutofit/>
          </a:bodyPr>
          <a:lstStyle/>
          <a:p>
            <a:pPr algn="ctr"/>
            <a:r>
              <a:rPr lang="da-DK" sz="4000"/>
              <a:t>3. del - energidannelse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63393CB-E773-E1D4-08BD-96393C23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2" y="1977317"/>
            <a:ext cx="5032508" cy="145168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463DD23-6CA9-CFC7-278C-DCB8EF149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603" y="2581546"/>
            <a:ext cx="6093335" cy="156478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635EAFE-3FC6-CC24-99BA-DE81523DF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05" y="853727"/>
            <a:ext cx="6093334" cy="14930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CF99EAD-E372-4B07-AB41-79543F32F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62" y="3474980"/>
            <a:ext cx="5032508" cy="1178497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E8584B2-D36B-3452-AD7A-280730D22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62" y="851281"/>
            <a:ext cx="5032508" cy="1111343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D0F2E3A-1AA5-5348-131D-D09A58A7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7" y="4699457"/>
            <a:ext cx="10515595" cy="1954237"/>
          </a:xfrm>
        </p:spPr>
        <p:txBody>
          <a:bodyPr>
            <a:normAutofit fontScale="92500" lnSpcReduction="10000"/>
          </a:bodyPr>
          <a:lstStyle/>
          <a:p>
            <a:r>
              <a:rPr lang="da-DK" sz="2000"/>
              <a:t>Glyserolaldehyd-3-fosfat </a:t>
            </a:r>
            <a:r>
              <a:rPr lang="da-DK" sz="2000" err="1"/>
              <a:t>fosforyleres</a:t>
            </a:r>
            <a:r>
              <a:rPr lang="da-DK" sz="2000"/>
              <a:t> med fosfat fra fosforsyre og oxideres til 1,3-bifosfoglyserat. Herved omdannes NAD</a:t>
            </a:r>
            <a:r>
              <a:rPr lang="da-DK" sz="2000" baseline="30000"/>
              <a:t>+</a:t>
            </a:r>
            <a:r>
              <a:rPr lang="da-DK" sz="2000"/>
              <a:t> til NADH + H</a:t>
            </a:r>
            <a:r>
              <a:rPr lang="da-DK" sz="2000" baseline="30000"/>
              <a:t>+</a:t>
            </a:r>
            <a:r>
              <a:rPr lang="da-DK" sz="2000"/>
              <a:t> - det skal senere gendannes til NAD</a:t>
            </a:r>
            <a:r>
              <a:rPr lang="da-DK" sz="2000" baseline="30000"/>
              <a:t>+</a:t>
            </a:r>
            <a:endParaRPr lang="da-DK" sz="2000"/>
          </a:p>
          <a:p>
            <a:r>
              <a:rPr lang="da-DK" sz="2000"/>
              <a:t>Herefter fraspaltes fosfat, der lagres i ATP og det dannede 3-fosfoglycerat </a:t>
            </a:r>
            <a:r>
              <a:rPr lang="da-DK" sz="2000" err="1"/>
              <a:t>omlejres</a:t>
            </a:r>
            <a:r>
              <a:rPr lang="da-DK" sz="2000"/>
              <a:t> til 2-fosfoglycerat, der kondenseres (fraspaltning af vand) til </a:t>
            </a:r>
            <a:r>
              <a:rPr lang="da-DK" sz="2000" err="1"/>
              <a:t>fosfoenolpyrovat</a:t>
            </a:r>
            <a:r>
              <a:rPr lang="da-DK" sz="2000"/>
              <a:t>. Så nu er energiregnskabet igen i balance</a:t>
            </a:r>
          </a:p>
          <a:p>
            <a:r>
              <a:rPr lang="da-DK" sz="2000"/>
              <a:t>Endelig fraspaltes endnu et fosfat, der ligeledes lagres i ATP og der dannes derved </a:t>
            </a:r>
            <a:r>
              <a:rPr lang="da-DK" sz="2000" err="1"/>
              <a:t>pyrovat</a:t>
            </a:r>
            <a:endParaRPr lang="da-DK" sz="2000"/>
          </a:p>
          <a:p>
            <a:r>
              <a:rPr lang="da-DK" sz="2000"/>
              <a:t>Alle processerne foregår 2x pr. glukosemolekyle, så netto dannes 2 </a:t>
            </a:r>
            <a:r>
              <a:rPr lang="da-DK" sz="2000" err="1"/>
              <a:t>pyrovat</a:t>
            </a:r>
            <a:r>
              <a:rPr lang="da-DK" sz="2000"/>
              <a:t>, 2 ATP og 2 NADH + H</a:t>
            </a:r>
            <a:r>
              <a:rPr lang="da-DK" sz="2000" baseline="30000"/>
              <a:t>+</a:t>
            </a: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1495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5F7F35-0AA2-C374-79C3-044B8F11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33" y="482031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da-DK" sz="3600">
                <a:solidFill>
                  <a:srgbClr val="262626"/>
                </a:solidFill>
              </a:rPr>
              <a:t>Anaerob gendannelse af NAD</a:t>
            </a:r>
            <a:r>
              <a:rPr lang="da-DK" sz="3600" baseline="30000">
                <a:solidFill>
                  <a:srgbClr val="262626"/>
                </a:solidFill>
              </a:rPr>
              <a:t>+</a:t>
            </a:r>
            <a:endParaRPr lang="da-DK" sz="3600">
              <a:solidFill>
                <a:srgbClr val="262626"/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D223AFE-CA19-D18C-87A7-A07AEC4C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10" y="1859354"/>
            <a:ext cx="9232900" cy="20870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39D8F7-2459-B817-48A6-6695C1AB5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4178146"/>
            <a:ext cx="10952480" cy="2679854"/>
          </a:xfrm>
        </p:spPr>
        <p:txBody>
          <a:bodyPr>
            <a:normAutofit/>
          </a:bodyPr>
          <a:lstStyle/>
          <a:p>
            <a:r>
              <a:rPr lang="da-DK" sz="1800">
                <a:solidFill>
                  <a:schemeClr val="bg1"/>
                </a:solidFill>
              </a:rPr>
              <a:t>Ved iltmangel kan </a:t>
            </a:r>
            <a:r>
              <a:rPr lang="da-DK" sz="1800" err="1">
                <a:solidFill>
                  <a:schemeClr val="bg1"/>
                </a:solidFill>
              </a:rPr>
              <a:t>pyrovat</a:t>
            </a:r>
            <a:r>
              <a:rPr lang="da-DK" sz="1800">
                <a:solidFill>
                  <a:schemeClr val="bg1"/>
                </a:solidFill>
              </a:rPr>
              <a:t> ikke oxideres færdigt til CO</a:t>
            </a:r>
            <a:r>
              <a:rPr lang="da-DK" sz="1800" baseline="-25000">
                <a:solidFill>
                  <a:schemeClr val="bg1"/>
                </a:solidFill>
              </a:rPr>
              <a:t>2</a:t>
            </a:r>
            <a:r>
              <a:rPr lang="da-DK" sz="1800">
                <a:solidFill>
                  <a:schemeClr val="bg1"/>
                </a:solidFill>
              </a:rPr>
              <a:t> og vand og det forgæres derfor i stedet til laktat (saltet af mælkesyre)</a:t>
            </a:r>
          </a:p>
          <a:p>
            <a:r>
              <a:rPr lang="da-DK" sz="1800">
                <a:solidFill>
                  <a:schemeClr val="bg1"/>
                </a:solidFill>
              </a:rPr>
              <a:t>Herved gendannes NAD</a:t>
            </a:r>
            <a:r>
              <a:rPr lang="da-DK" sz="1800" baseline="30000">
                <a:solidFill>
                  <a:schemeClr val="bg1"/>
                </a:solidFill>
              </a:rPr>
              <a:t>+</a:t>
            </a:r>
            <a:r>
              <a:rPr lang="da-DK" sz="1800">
                <a:solidFill>
                  <a:schemeClr val="bg1"/>
                </a:solidFill>
              </a:rPr>
              <a:t>, der skal bruges i glykolysens delreaktion 6 (første trin i 3. del) i glykolysen.</a:t>
            </a:r>
          </a:p>
          <a:p>
            <a:r>
              <a:rPr lang="da-DK" sz="1800">
                <a:solidFill>
                  <a:schemeClr val="bg1"/>
                </a:solidFill>
              </a:rPr>
              <a:t>Uden gendannelsen vil glykolysen gå i stå og dermed standse energiomsætningen</a:t>
            </a:r>
          </a:p>
          <a:p>
            <a:r>
              <a:rPr lang="da-DK" sz="1800">
                <a:solidFill>
                  <a:schemeClr val="bg1"/>
                </a:solidFill>
              </a:rPr>
              <a:t>Glykolysen og laktatgæring foregår i cytoplasma</a:t>
            </a:r>
          </a:p>
          <a:p>
            <a:endParaRPr lang="da-DK" sz="1800">
              <a:solidFill>
                <a:schemeClr val="bg1"/>
              </a:solidFill>
            </a:endParaRPr>
          </a:p>
          <a:p>
            <a:r>
              <a:rPr lang="da-DK" sz="1800">
                <a:solidFill>
                  <a:schemeClr val="bg1"/>
                </a:solidFill>
              </a:rPr>
              <a:t>I øvrigt hæmmes glykolysens delreaktion 3 og 10 af høj koncentration af ATP, der altså er en </a:t>
            </a:r>
            <a:r>
              <a:rPr lang="da-DK" sz="1800" err="1">
                <a:solidFill>
                  <a:schemeClr val="bg1"/>
                </a:solidFill>
              </a:rPr>
              <a:t>modulator</a:t>
            </a:r>
            <a:endParaRPr lang="da-DK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7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0CCC29-1ADF-400B-B2E2-87AE5F0F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BD9615F1-E1A8-4B27-A6A8-4F50A77B2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BE138890-F764-4F96-86CE-30B4D8713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5D143C24-2243-804A-6817-F2E4F73F1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396" y="0"/>
            <a:ext cx="6880553" cy="660617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BA57AD8-5DF2-6E81-3AFA-9E0C7A486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4" y="5277625"/>
            <a:ext cx="6226793" cy="15666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2523DE-90B7-902A-4539-142C1F6D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00" y="732"/>
            <a:ext cx="4786555" cy="924171"/>
          </a:xfrm>
        </p:spPr>
        <p:txBody>
          <a:bodyPr anchor="b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Citratcyklus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88BBCE-CA6A-421C-1485-382E6A53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01" y="1032311"/>
            <a:ext cx="4786555" cy="4121534"/>
          </a:xfrm>
        </p:spPr>
        <p:txBody>
          <a:bodyPr anchor="t">
            <a:normAutofit/>
          </a:bodyPr>
          <a:lstStyle/>
          <a:p>
            <a:r>
              <a:rPr lang="da-DK" sz="1800" dirty="0">
                <a:solidFill>
                  <a:schemeClr val="bg1"/>
                </a:solidFill>
              </a:rPr>
              <a:t>Består som glykolysen af 10 delreaktioner</a:t>
            </a:r>
          </a:p>
          <a:p>
            <a:r>
              <a:rPr lang="da-DK" sz="1800" dirty="0">
                <a:solidFill>
                  <a:schemeClr val="bg1"/>
                </a:solidFill>
              </a:rPr>
              <a:t>En </a:t>
            </a:r>
            <a:r>
              <a:rPr lang="da-DK" sz="1800" dirty="0" err="1">
                <a:solidFill>
                  <a:schemeClr val="bg1"/>
                </a:solidFill>
              </a:rPr>
              <a:t>forreaktion</a:t>
            </a:r>
            <a:r>
              <a:rPr lang="da-DK" sz="1800" dirty="0">
                <a:solidFill>
                  <a:schemeClr val="bg1"/>
                </a:solidFill>
              </a:rPr>
              <a:t> hvor </a:t>
            </a:r>
            <a:r>
              <a:rPr lang="da-DK" sz="1800" dirty="0" err="1">
                <a:solidFill>
                  <a:schemeClr val="bg1"/>
                </a:solidFill>
              </a:rPr>
              <a:t>pyrovat</a:t>
            </a:r>
            <a:r>
              <a:rPr lang="da-DK" sz="1800" dirty="0">
                <a:solidFill>
                  <a:schemeClr val="bg1"/>
                </a:solidFill>
              </a:rPr>
              <a:t> omdannes ved </a:t>
            </a:r>
            <a:r>
              <a:rPr lang="da-DK" sz="1800" dirty="0" err="1">
                <a:solidFill>
                  <a:schemeClr val="bg1"/>
                </a:solidFill>
              </a:rPr>
              <a:t>oxidativ</a:t>
            </a:r>
            <a:r>
              <a:rPr lang="da-DK" sz="1800" dirty="0">
                <a:solidFill>
                  <a:schemeClr val="bg1"/>
                </a:solidFill>
              </a:rPr>
              <a:t> </a:t>
            </a:r>
            <a:r>
              <a:rPr lang="da-DK" sz="1800" dirty="0" err="1">
                <a:solidFill>
                  <a:schemeClr val="bg1"/>
                </a:solidFill>
              </a:rPr>
              <a:t>decarboxylering</a:t>
            </a:r>
            <a:r>
              <a:rPr lang="da-DK" sz="1800" dirty="0">
                <a:solidFill>
                  <a:schemeClr val="bg1"/>
                </a:solidFill>
              </a:rPr>
              <a:t> til acetyl-</a:t>
            </a:r>
            <a:r>
              <a:rPr lang="da-DK" sz="1800" dirty="0" err="1">
                <a:solidFill>
                  <a:schemeClr val="bg1"/>
                </a:solidFill>
              </a:rPr>
              <a:t>coenzym</a:t>
            </a:r>
            <a:r>
              <a:rPr lang="da-DK" sz="1800" dirty="0">
                <a:solidFill>
                  <a:schemeClr val="bg1"/>
                </a:solidFill>
              </a:rPr>
              <a:t> A (acetyl </a:t>
            </a:r>
            <a:r>
              <a:rPr lang="da-DK" sz="1800" dirty="0" err="1">
                <a:solidFill>
                  <a:schemeClr val="bg1"/>
                </a:solidFill>
              </a:rPr>
              <a:t>CoA</a:t>
            </a:r>
            <a:r>
              <a:rPr lang="da-DK" sz="1800" dirty="0">
                <a:solidFill>
                  <a:schemeClr val="bg1"/>
                </a:solidFill>
              </a:rPr>
              <a:t>). processen er irreversibel</a:t>
            </a:r>
          </a:p>
          <a:p>
            <a:r>
              <a:rPr lang="da-DK" sz="1800" dirty="0">
                <a:solidFill>
                  <a:schemeClr val="bg1"/>
                </a:solidFill>
              </a:rPr>
              <a:t>9 delreaktioner i selve citratcyklus</a:t>
            </a:r>
          </a:p>
          <a:p>
            <a:r>
              <a:rPr lang="da-DK" sz="1800" dirty="0">
                <a:solidFill>
                  <a:schemeClr val="bg1"/>
                </a:solidFill>
              </a:rPr>
              <a:t>I alt 5 oxidationer og 3 </a:t>
            </a:r>
            <a:r>
              <a:rPr lang="da-DK" sz="1800" dirty="0" err="1">
                <a:solidFill>
                  <a:schemeClr val="bg1"/>
                </a:solidFill>
              </a:rPr>
              <a:t>decarboxyleringer</a:t>
            </a:r>
            <a:r>
              <a:rPr lang="da-DK" sz="1800" dirty="0">
                <a:solidFill>
                  <a:schemeClr val="bg1"/>
                </a:solidFill>
              </a:rPr>
              <a:t> i cyklus</a:t>
            </a:r>
          </a:p>
          <a:p>
            <a:r>
              <a:rPr lang="da-DK" sz="1800" dirty="0">
                <a:solidFill>
                  <a:schemeClr val="bg1"/>
                </a:solidFill>
              </a:rPr>
              <a:t>Cyklus danner 1 ATP og reducerede </a:t>
            </a:r>
            <a:r>
              <a:rPr lang="da-DK" sz="1800" dirty="0" err="1">
                <a:solidFill>
                  <a:schemeClr val="bg1"/>
                </a:solidFill>
              </a:rPr>
              <a:t>coenzymer</a:t>
            </a:r>
            <a:r>
              <a:rPr lang="da-DK" sz="1800" dirty="0">
                <a:solidFill>
                  <a:schemeClr val="bg1"/>
                </a:solidFill>
              </a:rPr>
              <a:t> (3 NADH og 1 FADH</a:t>
            </a:r>
            <a:r>
              <a:rPr lang="da-DK" sz="1800" baseline="-25000" dirty="0">
                <a:solidFill>
                  <a:schemeClr val="bg1"/>
                </a:solidFill>
              </a:rPr>
              <a:t>2</a:t>
            </a:r>
            <a:r>
              <a:rPr lang="da-DK" sz="1800" dirty="0">
                <a:solidFill>
                  <a:schemeClr val="bg1"/>
                </a:solidFill>
              </a:rPr>
              <a:t>)</a:t>
            </a:r>
          </a:p>
          <a:p>
            <a:r>
              <a:rPr lang="da-DK" sz="1800" dirty="0">
                <a:solidFill>
                  <a:schemeClr val="bg1"/>
                </a:solidFill>
              </a:rPr>
              <a:t>De reducerede </a:t>
            </a:r>
            <a:r>
              <a:rPr lang="da-DK" sz="1800" dirty="0" err="1">
                <a:solidFill>
                  <a:schemeClr val="bg1"/>
                </a:solidFill>
              </a:rPr>
              <a:t>coenzymer</a:t>
            </a:r>
            <a:r>
              <a:rPr lang="da-DK" sz="1800" dirty="0">
                <a:solidFill>
                  <a:schemeClr val="bg1"/>
                </a:solidFill>
              </a:rPr>
              <a:t> oxideres under energidannelse i elektrontransportkæden</a:t>
            </a:r>
          </a:p>
          <a:p>
            <a:r>
              <a:rPr lang="da-DK" sz="1800" dirty="0">
                <a:solidFill>
                  <a:schemeClr val="bg1"/>
                </a:solidFill>
              </a:rPr>
              <a:t>Cyklus forløber 2x pr. glukosemolekyle</a:t>
            </a:r>
          </a:p>
        </p:txBody>
      </p:sp>
    </p:spTree>
    <p:extLst>
      <p:ext uri="{BB962C8B-B14F-4D97-AF65-F5344CB8AC3E}">
        <p14:creationId xmlns:p14="http://schemas.microsoft.com/office/powerpoint/2010/main" val="213062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FC464-B7BD-785E-C291-A20124C4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da-DK" sz="3600"/>
              <a:t>Regulering af Citratcyklus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164C38-948B-7E38-EB35-2933B6B0F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09" y="2031101"/>
            <a:ext cx="5032054" cy="4118747"/>
          </a:xfrm>
        </p:spPr>
        <p:txBody>
          <a:bodyPr anchor="ctr">
            <a:normAutofit/>
          </a:bodyPr>
          <a:lstStyle/>
          <a:p>
            <a:r>
              <a:rPr lang="da-DK" sz="1800"/>
              <a:t>ADP, </a:t>
            </a:r>
            <a:r>
              <a:rPr lang="da-DK" sz="1800" err="1"/>
              <a:t>Pyrovat</a:t>
            </a:r>
            <a:r>
              <a:rPr lang="da-DK" sz="1800"/>
              <a:t> stimulerer </a:t>
            </a:r>
            <a:r>
              <a:rPr lang="da-DK" sz="1800" err="1"/>
              <a:t>pyrovat</a:t>
            </a:r>
            <a:r>
              <a:rPr lang="da-DK" sz="1800"/>
              <a:t>-</a:t>
            </a:r>
            <a:r>
              <a:rPr lang="da-DK" sz="1800" err="1"/>
              <a:t>dehydrogenase</a:t>
            </a:r>
            <a:r>
              <a:rPr lang="da-DK" sz="1800"/>
              <a:t>-enzymkomplekset og ADP stimulerer i det hele taget </a:t>
            </a:r>
            <a:r>
              <a:rPr lang="da-DK" sz="1800" err="1"/>
              <a:t>citratcyklyus</a:t>
            </a:r>
            <a:endParaRPr lang="da-DK" sz="1800"/>
          </a:p>
          <a:p>
            <a:r>
              <a:rPr lang="da-DK" sz="1800"/>
              <a:t>NADH, ATP og Acetyl </a:t>
            </a:r>
            <a:r>
              <a:rPr lang="da-DK" sz="1800" err="1"/>
              <a:t>CoA</a:t>
            </a:r>
            <a:r>
              <a:rPr lang="da-DK" sz="1800"/>
              <a:t> hæmmer </a:t>
            </a:r>
            <a:r>
              <a:rPr lang="da-DK" sz="1800" err="1"/>
              <a:t>pyrovat-dehydrogenase</a:t>
            </a:r>
            <a:r>
              <a:rPr lang="da-DK" sz="1800"/>
              <a:t>- enzymkomplekset</a:t>
            </a:r>
          </a:p>
          <a:p>
            <a:r>
              <a:rPr lang="da-DK" sz="1800"/>
              <a:t>På samme måde hæmme NADH, ATP og </a:t>
            </a:r>
            <a:r>
              <a:rPr lang="da-DK" sz="1800" err="1"/>
              <a:t>Succinyl</a:t>
            </a:r>
            <a:r>
              <a:rPr lang="da-DK" sz="1800"/>
              <a:t> </a:t>
            </a:r>
            <a:r>
              <a:rPr lang="da-DK" sz="1800" err="1"/>
              <a:t>CoA</a:t>
            </a:r>
            <a:r>
              <a:rPr lang="da-DK" sz="1800"/>
              <a:t> </a:t>
            </a:r>
            <a:r>
              <a:rPr lang="el-GR" sz="1800"/>
              <a:t>α</a:t>
            </a:r>
            <a:r>
              <a:rPr lang="da-DK" sz="1800"/>
              <a:t>-</a:t>
            </a:r>
            <a:r>
              <a:rPr lang="da-DK" sz="1800" err="1"/>
              <a:t>ketogluterat</a:t>
            </a:r>
            <a:r>
              <a:rPr lang="da-DK" sz="1800"/>
              <a:t>-</a:t>
            </a:r>
            <a:r>
              <a:rPr lang="da-DK" sz="1800" err="1"/>
              <a:t>dehydrogenase</a:t>
            </a:r>
            <a:r>
              <a:rPr lang="da-DK" sz="1800"/>
              <a:t>-komplekset</a:t>
            </a:r>
          </a:p>
          <a:p>
            <a:r>
              <a:rPr lang="da-DK" sz="1800"/>
              <a:t>ATP og NADH hæmmer desuden omdannelsen af iso-citrat til </a:t>
            </a:r>
            <a:r>
              <a:rPr lang="el-GR" sz="1800"/>
              <a:t>α</a:t>
            </a:r>
            <a:r>
              <a:rPr lang="da-DK" sz="1800"/>
              <a:t>-</a:t>
            </a:r>
            <a:r>
              <a:rPr lang="da-DK" sz="1800" err="1"/>
              <a:t>ketogluterat</a:t>
            </a:r>
            <a:endParaRPr lang="da-DK" sz="1800"/>
          </a:p>
          <a:p>
            <a:r>
              <a:rPr lang="da-DK" sz="1800"/>
              <a:t>Herved omdannes iso-citrat til citrat, der føres ud i cytoplasma, hvor det hæmmer glykolysens 3. delreaktion</a:t>
            </a:r>
          </a:p>
          <a:p>
            <a:endParaRPr lang="da-DK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AA3AACF-569C-6C18-87A9-5FCC36BD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76" y="243840"/>
            <a:ext cx="660561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1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474BFB79-3A6C-2440-77F1-0F2F50F0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879" y="4536856"/>
            <a:ext cx="5890761" cy="16501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0CFDC74-38E8-2116-116B-6567037D5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78" y="2417485"/>
            <a:ext cx="5890762" cy="157484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624884D-5463-4760-2460-4DFEA9344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925" y="441344"/>
            <a:ext cx="5904669" cy="14948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F80DFB8-3E4A-AE27-850A-3C3FBC50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421067"/>
            <a:ext cx="4827936" cy="1778750"/>
          </a:xfrm>
        </p:spPr>
        <p:txBody>
          <a:bodyPr anchor="b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Delprocesser i citratcyklus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19AAB-160B-0F25-FC3D-01445E9D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28" y="2417485"/>
            <a:ext cx="5594831" cy="4019448"/>
          </a:xfrm>
        </p:spPr>
        <p:txBody>
          <a:bodyPr anchor="t">
            <a:normAutofit lnSpcReduction="10000"/>
          </a:bodyPr>
          <a:lstStyle/>
          <a:p>
            <a:r>
              <a:rPr lang="da-DK" sz="1800" err="1">
                <a:solidFill>
                  <a:schemeClr val="bg1"/>
                </a:solidFill>
              </a:rPr>
              <a:t>Forreaktion</a:t>
            </a:r>
            <a:r>
              <a:rPr lang="da-DK" sz="1800">
                <a:solidFill>
                  <a:schemeClr val="bg1"/>
                </a:solidFill>
              </a:rPr>
              <a:t>: </a:t>
            </a:r>
            <a:r>
              <a:rPr lang="da-DK" sz="1800" err="1">
                <a:solidFill>
                  <a:schemeClr val="bg1"/>
                </a:solidFill>
              </a:rPr>
              <a:t>Oxidativ</a:t>
            </a:r>
            <a:r>
              <a:rPr lang="da-DK" sz="1800">
                <a:solidFill>
                  <a:schemeClr val="bg1"/>
                </a:solidFill>
              </a:rPr>
              <a:t> </a:t>
            </a:r>
            <a:r>
              <a:rPr lang="da-DK" sz="1800" err="1">
                <a:solidFill>
                  <a:schemeClr val="bg1"/>
                </a:solidFill>
              </a:rPr>
              <a:t>decarboxylering</a:t>
            </a:r>
            <a:r>
              <a:rPr lang="da-DK" sz="1800">
                <a:solidFill>
                  <a:schemeClr val="bg1"/>
                </a:solidFill>
              </a:rPr>
              <a:t>, hvor </a:t>
            </a:r>
            <a:r>
              <a:rPr lang="da-DK" sz="1800" err="1">
                <a:solidFill>
                  <a:schemeClr val="bg1"/>
                </a:solidFill>
              </a:rPr>
              <a:t>pyrovat</a:t>
            </a:r>
            <a:r>
              <a:rPr lang="da-DK" sz="1800">
                <a:solidFill>
                  <a:schemeClr val="bg1"/>
                </a:solidFill>
              </a:rPr>
              <a:t> (C3) omdannes til acetyl (C2), der kobles med </a:t>
            </a:r>
            <a:r>
              <a:rPr lang="da-DK" sz="1800" err="1">
                <a:solidFill>
                  <a:schemeClr val="bg1"/>
                </a:solidFill>
              </a:rPr>
              <a:t>CoA</a:t>
            </a:r>
            <a:r>
              <a:rPr lang="da-DK" sz="1800">
                <a:solidFill>
                  <a:schemeClr val="bg1"/>
                </a:solidFill>
              </a:rPr>
              <a:t> og dermed bliver til acetyl-</a:t>
            </a:r>
            <a:r>
              <a:rPr lang="da-DK" sz="1800" err="1">
                <a:solidFill>
                  <a:schemeClr val="bg1"/>
                </a:solidFill>
              </a:rPr>
              <a:t>CoA</a:t>
            </a:r>
            <a:r>
              <a:rPr lang="da-DK" sz="1800">
                <a:solidFill>
                  <a:schemeClr val="bg1"/>
                </a:solidFill>
              </a:rPr>
              <a:t>. Irreversibel</a:t>
            </a:r>
          </a:p>
          <a:p>
            <a:r>
              <a:rPr lang="da-DK" sz="1800">
                <a:solidFill>
                  <a:schemeClr val="bg1"/>
                </a:solidFill>
              </a:rPr>
              <a:t>1. trin: Oxidation med vand som oxidationsmiddel (det er IKKE en kondensation!), hvor acetyl (C2) fraspaltes </a:t>
            </a:r>
            <a:r>
              <a:rPr lang="da-DK" sz="1800" err="1">
                <a:solidFill>
                  <a:schemeClr val="bg1"/>
                </a:solidFill>
              </a:rPr>
              <a:t>CoA</a:t>
            </a:r>
            <a:r>
              <a:rPr lang="da-DK" sz="1800">
                <a:solidFill>
                  <a:schemeClr val="bg1"/>
                </a:solidFill>
              </a:rPr>
              <a:t> og kobles til </a:t>
            </a:r>
            <a:r>
              <a:rPr lang="da-DK" sz="1800" err="1">
                <a:solidFill>
                  <a:schemeClr val="bg1"/>
                </a:solidFill>
              </a:rPr>
              <a:t>oxaloacetat</a:t>
            </a:r>
            <a:r>
              <a:rPr lang="da-DK" sz="1800">
                <a:solidFill>
                  <a:schemeClr val="bg1"/>
                </a:solidFill>
              </a:rPr>
              <a:t> (4). Herved dannes citrat (C6). Irreversibel</a:t>
            </a:r>
          </a:p>
          <a:p>
            <a:r>
              <a:rPr lang="da-DK" sz="1800">
                <a:solidFill>
                  <a:schemeClr val="bg1"/>
                </a:solidFill>
              </a:rPr>
              <a:t>2. og 3. trin: koblet reaktion med kondensation og hydrolyse, hvor citrat (C6) </a:t>
            </a:r>
            <a:r>
              <a:rPr lang="da-DK" sz="1800" err="1">
                <a:solidFill>
                  <a:schemeClr val="bg1"/>
                </a:solidFill>
              </a:rPr>
              <a:t>omlejres</a:t>
            </a:r>
            <a:r>
              <a:rPr lang="da-DK" sz="1800">
                <a:solidFill>
                  <a:schemeClr val="bg1"/>
                </a:solidFill>
              </a:rPr>
              <a:t> til iso-citrat (C6) med cis-</a:t>
            </a:r>
            <a:r>
              <a:rPr lang="da-DK" sz="1800" err="1">
                <a:solidFill>
                  <a:schemeClr val="bg1"/>
                </a:solidFill>
              </a:rPr>
              <a:t>aconitat</a:t>
            </a:r>
            <a:r>
              <a:rPr lang="da-DK" sz="1800">
                <a:solidFill>
                  <a:schemeClr val="bg1"/>
                </a:solidFill>
              </a:rPr>
              <a:t> (C6) som mellemprodukt. Reaktionen er reversibel, så iso-citrat kan tilbagedannes til citrat, hvis der er for meget iso-citrat</a:t>
            </a:r>
          </a:p>
          <a:p>
            <a:endParaRPr lang="da-DK" sz="1800">
              <a:solidFill>
                <a:schemeClr val="bg1"/>
              </a:solidFill>
            </a:endParaRPr>
          </a:p>
          <a:p>
            <a:r>
              <a:rPr lang="da-DK" sz="1800">
                <a:solidFill>
                  <a:schemeClr val="bg1"/>
                </a:solidFill>
              </a:rPr>
              <a:t>Og så er det jeres tur…</a:t>
            </a:r>
          </a:p>
        </p:txBody>
      </p:sp>
    </p:spTree>
    <p:extLst>
      <p:ext uri="{BB962C8B-B14F-4D97-AF65-F5344CB8AC3E}">
        <p14:creationId xmlns:p14="http://schemas.microsoft.com/office/powerpoint/2010/main" val="372883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1303</Words>
  <Application>Microsoft Office PowerPoint</Application>
  <PresentationFormat>Widescreen</PresentationFormat>
  <Paragraphs>121</Paragraphs>
  <Slides>23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Gill Sans MT</vt:lpstr>
      <vt:lpstr>Office-tema</vt:lpstr>
      <vt:lpstr>Katabolisme</vt:lpstr>
      <vt:lpstr>PowerPoint-præsentation</vt:lpstr>
      <vt:lpstr>1. del - aktivering</vt:lpstr>
      <vt:lpstr>2. del - spaltning</vt:lpstr>
      <vt:lpstr>3. del - energidannelse</vt:lpstr>
      <vt:lpstr>Anaerob gendannelse af NAD+</vt:lpstr>
      <vt:lpstr>Citratcyklus</vt:lpstr>
      <vt:lpstr>Regulering af Citratcyklus</vt:lpstr>
      <vt:lpstr>Delprocesser i citratcyklus</vt:lpstr>
      <vt:lpstr>Reaktion 4</vt:lpstr>
      <vt:lpstr>Reaktion 5</vt:lpstr>
      <vt:lpstr>Reaktion 6</vt:lpstr>
      <vt:lpstr>Reaktion 7</vt:lpstr>
      <vt:lpstr>Reaktion 8</vt:lpstr>
      <vt:lpstr>Reaktion 9</vt:lpstr>
      <vt:lpstr>Overblikket</vt:lpstr>
      <vt:lpstr>Elektrontransportkæden</vt:lpstr>
      <vt:lpstr>Elektrontransportkæden</vt:lpstr>
      <vt:lpstr>ATP-syntase</vt:lpstr>
      <vt:lpstr>ATP-regnskab</vt:lpstr>
      <vt:lpstr>Stofdannelse ved katabolisme af glukose</vt:lpstr>
      <vt:lpstr>Oversigt over katabolismen</vt:lpstr>
      <vt:lpstr>ATP-syntasen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Katabolisme</dc:title>
  <dc:creator>Thøger Dith Dige</dc:creator>
  <cp:lastModifiedBy>Thøger Dith Dige</cp:lastModifiedBy>
  <cp:revision>2</cp:revision>
  <dcterms:created xsi:type="dcterms:W3CDTF">2022-10-09T08:24:57Z</dcterms:created>
  <dcterms:modified xsi:type="dcterms:W3CDTF">2025-10-06T06:55:21Z</dcterms:modified>
</cp:coreProperties>
</file>