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37396D-D92E-4A1D-B19A-3AB2C3B74C47}" v="33" dt="2025-10-19T09:24:02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479" autoAdjust="0"/>
  </p:normalViewPr>
  <p:slideViewPr>
    <p:cSldViewPr snapToGrid="0">
      <p:cViewPr varScale="1">
        <p:scale>
          <a:sx n="52" d="100"/>
          <a:sy n="52" d="100"/>
        </p:scale>
        <p:origin x="3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CFF96446-F80E-4302-B884-73B3423317E3}"/>
    <pc:docChg chg="undo custSel addSld modSld">
      <pc:chgData name="Thøger Dith Dige" userId="a0b34298-82cb-4551-9d93-7c11ebc84b40" providerId="ADAL" clId="{CFF96446-F80E-4302-B884-73B3423317E3}" dt="2025-10-19T09:24:02.797" v="368" actId="14100"/>
      <pc:docMkLst>
        <pc:docMk/>
      </pc:docMkLst>
      <pc:sldChg chg="modSp mod">
        <pc:chgData name="Thøger Dith Dige" userId="a0b34298-82cb-4551-9d93-7c11ebc84b40" providerId="ADAL" clId="{CFF96446-F80E-4302-B884-73B3423317E3}" dt="2025-10-19T09:01:55.124" v="288" actId="1076"/>
        <pc:sldMkLst>
          <pc:docMk/>
          <pc:sldMk cId="3394645768" sldId="257"/>
        </pc:sldMkLst>
        <pc:spChg chg="mod">
          <ac:chgData name="Thøger Dith Dige" userId="a0b34298-82cb-4551-9d93-7c11ebc84b40" providerId="ADAL" clId="{CFF96446-F80E-4302-B884-73B3423317E3}" dt="2025-10-19T09:00:45.259" v="280" actId="14100"/>
          <ac:spMkLst>
            <pc:docMk/>
            <pc:sldMk cId="3394645768" sldId="257"/>
            <ac:spMk id="4" creationId="{E6ACB88B-113C-F16D-FDF4-B1673A8D892B}"/>
          </ac:spMkLst>
        </pc:spChg>
        <pc:spChg chg="mod">
          <ac:chgData name="Thøger Dith Dige" userId="a0b34298-82cb-4551-9d93-7c11ebc84b40" providerId="ADAL" clId="{CFF96446-F80E-4302-B884-73B3423317E3}" dt="2025-10-19T09:00:48.600" v="282" actId="27636"/>
          <ac:spMkLst>
            <pc:docMk/>
            <pc:sldMk cId="3394645768" sldId="257"/>
            <ac:spMk id="5" creationId="{7023E8AE-93FC-EB1E-E9A2-16B36D1174C8}"/>
          </ac:spMkLst>
        </pc:spChg>
        <pc:picChg chg="mod">
          <ac:chgData name="Thøger Dith Dige" userId="a0b34298-82cb-4551-9d93-7c11ebc84b40" providerId="ADAL" clId="{CFF96446-F80E-4302-B884-73B3423317E3}" dt="2025-10-19T09:01:55.124" v="288" actId="1076"/>
          <ac:picMkLst>
            <pc:docMk/>
            <pc:sldMk cId="3394645768" sldId="257"/>
            <ac:picMk id="8" creationId="{E21B6C2C-7115-09B3-2C7E-A5F72E7F0499}"/>
          </ac:picMkLst>
        </pc:picChg>
      </pc:sldChg>
      <pc:sldChg chg="modSp mod">
        <pc:chgData name="Thøger Dith Dige" userId="a0b34298-82cb-4551-9d93-7c11ebc84b40" providerId="ADAL" clId="{CFF96446-F80E-4302-B884-73B3423317E3}" dt="2025-10-19T09:11:17.527" v="310" actId="20577"/>
        <pc:sldMkLst>
          <pc:docMk/>
          <pc:sldMk cId="3766819347" sldId="260"/>
        </pc:sldMkLst>
        <pc:spChg chg="mod">
          <ac:chgData name="Thøger Dith Dige" userId="a0b34298-82cb-4551-9d93-7c11ebc84b40" providerId="ADAL" clId="{CFF96446-F80E-4302-B884-73B3423317E3}" dt="2025-10-19T09:11:17.527" v="310" actId="20577"/>
          <ac:spMkLst>
            <pc:docMk/>
            <pc:sldMk cId="3766819347" sldId="260"/>
            <ac:spMk id="3" creationId="{7566C4AC-B034-D16F-05D2-B94288BD63C7}"/>
          </ac:spMkLst>
        </pc:spChg>
      </pc:sldChg>
      <pc:sldChg chg="modSp mod">
        <pc:chgData name="Thøger Dith Dige" userId="a0b34298-82cb-4551-9d93-7c11ebc84b40" providerId="ADAL" clId="{CFF96446-F80E-4302-B884-73B3423317E3}" dt="2025-10-19T09:18:51.673" v="332" actId="790"/>
        <pc:sldMkLst>
          <pc:docMk/>
          <pc:sldMk cId="1817565560" sldId="261"/>
        </pc:sldMkLst>
        <pc:spChg chg="mod">
          <ac:chgData name="Thøger Dith Dige" userId="a0b34298-82cb-4551-9d93-7c11ebc84b40" providerId="ADAL" clId="{CFF96446-F80E-4302-B884-73B3423317E3}" dt="2025-10-19T09:18:51.673" v="332" actId="790"/>
          <ac:spMkLst>
            <pc:docMk/>
            <pc:sldMk cId="1817565560" sldId="261"/>
            <ac:spMk id="2" creationId="{2472DFD8-A18C-B3E4-0AC9-BA1A60FA3C29}"/>
          </ac:spMkLst>
        </pc:spChg>
      </pc:sldChg>
      <pc:sldChg chg="modSp mod">
        <pc:chgData name="Thøger Dith Dige" userId="a0b34298-82cb-4551-9d93-7c11ebc84b40" providerId="ADAL" clId="{CFF96446-F80E-4302-B884-73B3423317E3}" dt="2025-10-19T08:54:06.564" v="17" actId="790"/>
        <pc:sldMkLst>
          <pc:docMk/>
          <pc:sldMk cId="2087914256" sldId="262"/>
        </pc:sldMkLst>
        <pc:spChg chg="mod">
          <ac:chgData name="Thøger Dith Dige" userId="a0b34298-82cb-4551-9d93-7c11ebc84b40" providerId="ADAL" clId="{CFF96446-F80E-4302-B884-73B3423317E3}" dt="2025-10-19T08:54:06.564" v="17" actId="790"/>
          <ac:spMkLst>
            <pc:docMk/>
            <pc:sldMk cId="2087914256" sldId="262"/>
            <ac:spMk id="3" creationId="{21E72EF8-3EF6-0A7E-1303-DF020706D317}"/>
          </ac:spMkLst>
        </pc:spChg>
      </pc:sldChg>
      <pc:sldChg chg="addSp delSp modSp new mod setBg">
        <pc:chgData name="Thøger Dith Dige" userId="a0b34298-82cb-4551-9d93-7c11ebc84b40" providerId="ADAL" clId="{CFF96446-F80E-4302-B884-73B3423317E3}" dt="2025-10-19T09:24:02.797" v="368" actId="14100"/>
        <pc:sldMkLst>
          <pc:docMk/>
          <pc:sldMk cId="2375943466" sldId="263"/>
        </pc:sldMkLst>
        <pc:spChg chg="mod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2" creationId="{59F94ED7-99BD-5FFD-620B-7EB482C3F576}"/>
          </ac:spMkLst>
        </pc:spChg>
        <pc:spChg chg="add del">
          <ac:chgData name="Thøger Dith Dige" userId="a0b34298-82cb-4551-9d93-7c11ebc84b40" providerId="ADAL" clId="{CFF96446-F80E-4302-B884-73B3423317E3}" dt="2025-10-19T09:22:08.829" v="350" actId="26606"/>
          <ac:spMkLst>
            <pc:docMk/>
            <pc:sldMk cId="2375943466" sldId="263"/>
            <ac:spMk id="1031" creationId="{D12DDE76-C203-4047-9998-63900085B5E8}"/>
          </ac:spMkLst>
        </pc:spChg>
        <pc:spChg chg="add del">
          <ac:chgData name="Thøger Dith Dige" userId="a0b34298-82cb-4551-9d93-7c11ebc84b40" providerId="ADAL" clId="{CFF96446-F80E-4302-B884-73B3423317E3}" dt="2025-10-19T09:22:33.966" v="353" actId="26606"/>
          <ac:spMkLst>
            <pc:docMk/>
            <pc:sldMk cId="2375943466" sldId="263"/>
            <ac:spMk id="1033" creationId="{A8384FB5-9ADC-4DDC-881B-597D56F5B15D}"/>
          </ac:spMkLst>
        </pc:spChg>
        <pc:spChg chg="add del">
          <ac:chgData name="Thøger Dith Dige" userId="a0b34298-82cb-4551-9d93-7c11ebc84b40" providerId="ADAL" clId="{CFF96446-F80E-4302-B884-73B3423317E3}" dt="2025-10-19T09:22:33.966" v="353" actId="26606"/>
          <ac:spMkLst>
            <pc:docMk/>
            <pc:sldMk cId="2375943466" sldId="263"/>
            <ac:spMk id="1034" creationId="{91E5A9A7-95C6-4F4F-B00E-C82E07FE62EF}"/>
          </ac:spMkLst>
        </pc:spChg>
        <pc:spChg chg="add del">
          <ac:chgData name="Thøger Dith Dige" userId="a0b34298-82cb-4551-9d93-7c11ebc84b40" providerId="ADAL" clId="{CFF96446-F80E-4302-B884-73B3423317E3}" dt="2025-10-19T09:21:44.548" v="349" actId="26606"/>
          <ac:spMkLst>
            <pc:docMk/>
            <pc:sldMk cId="2375943466" sldId="263"/>
            <ac:spMk id="1036" creationId="{665DBBEF-238B-476B-96AB-8AAC3224ECEA}"/>
          </ac:spMkLst>
        </pc:spChg>
        <pc:spChg chg="add del">
          <ac:chgData name="Thøger Dith Dige" userId="a0b34298-82cb-4551-9d93-7c11ebc84b40" providerId="ADAL" clId="{CFF96446-F80E-4302-B884-73B3423317E3}" dt="2025-10-19T09:21:44.548" v="349" actId="26606"/>
          <ac:spMkLst>
            <pc:docMk/>
            <pc:sldMk cId="2375943466" sldId="263"/>
            <ac:spMk id="1038" creationId="{3FCFB1DE-0B7E-48CC-BA90-B2AB0889F9D6}"/>
          </ac:spMkLst>
        </pc:spChg>
        <pc:spChg chg="add del">
          <ac:chgData name="Thøger Dith Dige" userId="a0b34298-82cb-4551-9d93-7c11ebc84b40" providerId="ADAL" clId="{CFF96446-F80E-4302-B884-73B3423317E3}" dt="2025-10-19T09:22:33.966" v="353" actId="26606"/>
          <ac:spMkLst>
            <pc:docMk/>
            <pc:sldMk cId="2375943466" sldId="263"/>
            <ac:spMk id="1040" creationId="{D07DD2DE-F619-49DD-B5E7-03A290FF4ED1}"/>
          </ac:spMkLst>
        </pc:spChg>
        <pc:spChg chg="add del">
          <ac:chgData name="Thøger Dith Dige" userId="a0b34298-82cb-4551-9d93-7c11ebc84b40" providerId="ADAL" clId="{CFF96446-F80E-4302-B884-73B3423317E3}" dt="2025-10-19T09:22:33.966" v="353" actId="26606"/>
          <ac:spMkLst>
            <pc:docMk/>
            <pc:sldMk cId="2375943466" sldId="263"/>
            <ac:spMk id="1042" creationId="{85149191-5F60-4A28-AAFF-039F96B0F3EC}"/>
          </ac:spMkLst>
        </pc:spChg>
        <pc:spChg chg="add del">
          <ac:chgData name="Thøger Dith Dige" userId="a0b34298-82cb-4551-9d93-7c11ebc84b40" providerId="ADAL" clId="{CFF96446-F80E-4302-B884-73B3423317E3}" dt="2025-10-19T09:22:33.966" v="353" actId="26606"/>
          <ac:spMkLst>
            <pc:docMk/>
            <pc:sldMk cId="2375943466" sldId="263"/>
            <ac:spMk id="1044" creationId="{F8260ED5-17F7-4158-B241-D51DD4CF1B7E}"/>
          </ac:spMkLst>
        </pc:spChg>
        <pc:spChg chg="add del">
          <ac:chgData name="Thøger Dith Dige" userId="a0b34298-82cb-4551-9d93-7c11ebc84b40" providerId="ADAL" clId="{CFF96446-F80E-4302-B884-73B3423317E3}" dt="2025-10-19T09:22:55.061" v="356" actId="26606"/>
          <ac:spMkLst>
            <pc:docMk/>
            <pc:sldMk cId="2375943466" sldId="263"/>
            <ac:spMk id="1049" creationId="{BA79A7CF-01AF-4178-9369-94E0C90EB046}"/>
          </ac:spMkLst>
        </pc:spChg>
        <pc:spChg chg="add del">
          <ac:chgData name="Thøger Dith Dige" userId="a0b34298-82cb-4551-9d93-7c11ebc84b40" providerId="ADAL" clId="{CFF96446-F80E-4302-B884-73B3423317E3}" dt="2025-10-19T09:22:55.061" v="356" actId="26606"/>
          <ac:spMkLst>
            <pc:docMk/>
            <pc:sldMk cId="2375943466" sldId="263"/>
            <ac:spMk id="1051" creationId="{99413ED5-9ED4-4772-BCE4-2BCAE6B12E35}"/>
          </ac:spMkLst>
        </pc:spChg>
        <pc:spChg chg="add del">
          <ac:chgData name="Thøger Dith Dige" userId="a0b34298-82cb-4551-9d93-7c11ebc84b40" providerId="ADAL" clId="{CFF96446-F80E-4302-B884-73B3423317E3}" dt="2025-10-19T09:22:55.061" v="356" actId="26606"/>
          <ac:spMkLst>
            <pc:docMk/>
            <pc:sldMk cId="2375943466" sldId="263"/>
            <ac:spMk id="1053" creationId="{04357C93-F0CB-4A1C-8F77-4E9063789819}"/>
          </ac:spMkLst>
        </pc:spChg>
        <pc:spChg chg="add del">
          <ac:chgData name="Thøger Dith Dige" userId="a0b34298-82cb-4551-9d93-7c11ebc84b40" providerId="ADAL" clId="{CFF96446-F80E-4302-B884-73B3423317E3}" dt="2025-10-19T09:22:55.061" v="356" actId="26606"/>
          <ac:spMkLst>
            <pc:docMk/>
            <pc:sldMk cId="2375943466" sldId="263"/>
            <ac:spMk id="1055" creationId="{90F533E9-6690-41A8-A372-4C6C622D028D}"/>
          </ac:spMkLst>
        </pc:spChg>
        <pc:spChg chg="add del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60" creationId="{47942995-B07F-4636-9A06-C6A104B260A8}"/>
          </ac:spMkLst>
        </pc:spChg>
        <pc:spChg chg="add del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67" creationId="{B81933D1-5615-42C7-9C0B-4EB7105CCE2D}"/>
          </ac:spMkLst>
        </pc:spChg>
        <pc:spChg chg="add del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69" creationId="{19C9EAEA-39D0-4B0E-A0EB-51E7B26740B1}"/>
          </ac:spMkLst>
        </pc:spChg>
        <pc:spChg chg="add del">
          <ac:chgData name="Thøger Dith Dige" userId="a0b34298-82cb-4551-9d93-7c11ebc84b40" providerId="ADAL" clId="{CFF96446-F80E-4302-B884-73B3423317E3}" dt="2025-10-19T09:23:37.935" v="362" actId="26606"/>
          <ac:spMkLst>
            <pc:docMk/>
            <pc:sldMk cId="2375943466" sldId="263"/>
            <ac:spMk id="1074" creationId="{BA79A7CF-01AF-4178-9369-94E0C90EB046}"/>
          </ac:spMkLst>
        </pc:spChg>
        <pc:spChg chg="add del">
          <ac:chgData name="Thøger Dith Dige" userId="a0b34298-82cb-4551-9d93-7c11ebc84b40" providerId="ADAL" clId="{CFF96446-F80E-4302-B884-73B3423317E3}" dt="2025-10-19T09:23:37.935" v="362" actId="26606"/>
          <ac:spMkLst>
            <pc:docMk/>
            <pc:sldMk cId="2375943466" sldId="263"/>
            <ac:spMk id="1076" creationId="{99413ED5-9ED4-4772-BCE4-2BCAE6B12E35}"/>
          </ac:spMkLst>
        </pc:spChg>
        <pc:spChg chg="add del">
          <ac:chgData name="Thøger Dith Dige" userId="a0b34298-82cb-4551-9d93-7c11ebc84b40" providerId="ADAL" clId="{CFF96446-F80E-4302-B884-73B3423317E3}" dt="2025-10-19T09:23:37.935" v="362" actId="26606"/>
          <ac:spMkLst>
            <pc:docMk/>
            <pc:sldMk cId="2375943466" sldId="263"/>
            <ac:spMk id="1078" creationId="{04357C93-F0CB-4A1C-8F77-4E9063789819}"/>
          </ac:spMkLst>
        </pc:spChg>
        <pc:spChg chg="add del">
          <ac:chgData name="Thøger Dith Dige" userId="a0b34298-82cb-4551-9d93-7c11ebc84b40" providerId="ADAL" clId="{CFF96446-F80E-4302-B884-73B3423317E3}" dt="2025-10-19T09:23:37.935" v="362" actId="26606"/>
          <ac:spMkLst>
            <pc:docMk/>
            <pc:sldMk cId="2375943466" sldId="263"/>
            <ac:spMk id="1080" creationId="{90F533E9-6690-41A8-A372-4C6C622D028D}"/>
          </ac:spMkLst>
        </pc:spChg>
        <pc:spChg chg="add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81" creationId="{19C9EAEA-39D0-4B0E-A0EB-51E7B26740B1}"/>
          </ac:spMkLst>
        </pc:spChg>
        <pc:spChg chg="add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82" creationId="{50CEED20-A22C-4FC3-BC0E-F4FE53FDEB97}"/>
          </ac:spMkLst>
        </pc:spChg>
        <pc:spChg chg="add">
          <ac:chgData name="Thøger Dith Dige" userId="a0b34298-82cb-4551-9d93-7c11ebc84b40" providerId="ADAL" clId="{CFF96446-F80E-4302-B884-73B3423317E3}" dt="2025-10-19T09:23:37.948" v="363" actId="26606"/>
          <ac:spMkLst>
            <pc:docMk/>
            <pc:sldMk cId="2375943466" sldId="263"/>
            <ac:spMk id="1083" creationId="{3873B707-463F-40B0-8227-E8CC6C67EB25}"/>
          </ac:spMkLst>
        </pc:spChg>
        <pc:grpChg chg="add del">
          <ac:chgData name="Thøger Dith Dige" userId="a0b34298-82cb-4551-9d93-7c11ebc84b40" providerId="ADAL" clId="{CFF96446-F80E-4302-B884-73B3423317E3}" dt="2025-10-19T09:23:37.948" v="363" actId="26606"/>
          <ac:grpSpMkLst>
            <pc:docMk/>
            <pc:sldMk cId="2375943466" sldId="263"/>
            <ac:grpSpMk id="1062" creationId="{032D8612-31EB-44CF-A1D0-14FD4C705424}"/>
          </ac:grpSpMkLst>
        </pc:grpChg>
        <pc:grpChg chg="add">
          <ac:chgData name="Thøger Dith Dige" userId="a0b34298-82cb-4551-9d93-7c11ebc84b40" providerId="ADAL" clId="{CFF96446-F80E-4302-B884-73B3423317E3}" dt="2025-10-19T09:23:37.948" v="363" actId="26606"/>
          <ac:grpSpMkLst>
            <pc:docMk/>
            <pc:sldMk cId="2375943466" sldId="263"/>
            <ac:grpSpMk id="1084" creationId="{032D8612-31EB-44CF-A1D0-14FD4C705424}"/>
          </ac:grpSpMkLst>
        </pc:grpChg>
        <pc:picChg chg="add mod ord">
          <ac:chgData name="Thøger Dith Dige" userId="a0b34298-82cb-4551-9d93-7c11ebc84b40" providerId="ADAL" clId="{CFF96446-F80E-4302-B884-73B3423317E3}" dt="2025-10-19T09:24:02.797" v="368" actId="14100"/>
          <ac:picMkLst>
            <pc:docMk/>
            <pc:sldMk cId="2375943466" sldId="263"/>
            <ac:picMk id="1026" creationId="{FCCEE19B-E176-C7C5-8577-2942E41DA2A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C4202-DA1D-4330-9048-BAD83D68C2BB}" type="datetimeFigureOut">
              <a:t>19-10-2025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253FD-7FB4-4518-9BF0-9B76C1A1E98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18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253FD-7FB4-4518-9BF0-9B76C1A1E982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63918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noProof="0" dirty="0">
                <a:cs typeface="Calibri"/>
              </a:rPr>
              <a:t>Da fedtsyrer er mere reduceret end glukose, dannes der mere vand (H</a:t>
            </a:r>
            <a:r>
              <a:rPr lang="da-DK" baseline="-25000" noProof="0" dirty="0">
                <a:cs typeface="Calibri"/>
              </a:rPr>
              <a:t>2</a:t>
            </a:r>
            <a:r>
              <a:rPr lang="da-DK" baseline="0" noProof="0" dirty="0">
                <a:cs typeface="Calibri"/>
              </a:rPr>
              <a:t>O) ved fedtnedbrydning. Vand dannes ved oxidation af hydrogen! Men det betyder samtidig, at der skal bruges mere ilt i forhold til dannet CO</a:t>
            </a:r>
            <a:r>
              <a:rPr lang="da-DK" baseline="-25000" noProof="0" dirty="0">
                <a:cs typeface="Calibri"/>
              </a:rPr>
              <a:t>2</a:t>
            </a:r>
            <a:r>
              <a:rPr lang="da-DK" baseline="0" noProof="0" dirty="0">
                <a:cs typeface="Calibri"/>
              </a:rPr>
              <a:t> ved fedtforbrænding end ved kulhydratforbrænding. Dette er altså forklaringen på forskellen i respiratorisk kvotient (RQ) mellem fedt- og kulhydratforbrænding.</a:t>
            </a:r>
            <a:endParaRPr lang="da-DK" noProof="0" dirty="0"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253FD-7FB4-4518-9BF0-9B76C1A1E982}" type="slidenum">
              <a:rPr lang="da-DK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5998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Calibri"/>
              <a:buChar char="-"/>
            </a:pPr>
            <a:r>
              <a:rPr lang="da-DK" noProof="0" dirty="0">
                <a:cs typeface="Calibri"/>
              </a:rPr>
              <a:t>Forskellen på </a:t>
            </a:r>
            <a:r>
              <a:rPr lang="da-DK" noProof="0" dirty="0" err="1">
                <a:cs typeface="Calibri"/>
              </a:rPr>
              <a:t>acyl-CoA</a:t>
            </a:r>
            <a:r>
              <a:rPr lang="da-DK" noProof="0" dirty="0">
                <a:cs typeface="Calibri"/>
              </a:rPr>
              <a:t> og acetyl-</a:t>
            </a:r>
            <a:r>
              <a:rPr lang="da-DK" noProof="0" dirty="0" err="1">
                <a:cs typeface="Calibri"/>
              </a:rPr>
              <a:t>CoA</a:t>
            </a:r>
            <a:r>
              <a:rPr lang="da-DK" noProof="0" dirty="0">
                <a:cs typeface="Calibri"/>
              </a:rPr>
              <a:t> er, at der i Acetyl-</a:t>
            </a:r>
            <a:r>
              <a:rPr lang="da-DK" noProof="0" dirty="0" err="1">
                <a:cs typeface="Calibri"/>
              </a:rPr>
              <a:t>CoA</a:t>
            </a:r>
            <a:r>
              <a:rPr lang="da-DK" noProof="0" dirty="0">
                <a:cs typeface="Calibri"/>
              </a:rPr>
              <a:t> kun er 2 </a:t>
            </a:r>
            <a:r>
              <a:rPr lang="da-DK" noProof="0" dirty="0" err="1">
                <a:cs typeface="Calibri"/>
              </a:rPr>
              <a:t>carbon</a:t>
            </a:r>
            <a:r>
              <a:rPr lang="da-DK" noProof="0" dirty="0">
                <a:cs typeface="Calibri"/>
              </a:rPr>
              <a:t> modsat </a:t>
            </a:r>
            <a:r>
              <a:rPr lang="da-DK" noProof="0" dirty="0" err="1">
                <a:cs typeface="Calibri"/>
              </a:rPr>
              <a:t>Acyl-CoA</a:t>
            </a:r>
            <a:r>
              <a:rPr lang="da-DK" noProof="0" dirty="0">
                <a:cs typeface="Calibri"/>
              </a:rPr>
              <a:t> hvor der er flere end 2 (men altid et lige antal…). </a:t>
            </a:r>
            <a:endParaRPr lang="da-DK" noProof="0" dirty="0"/>
          </a:p>
          <a:p>
            <a:pPr marL="171450" indent="-171450">
              <a:buFont typeface="Calibri"/>
              <a:buChar char="-"/>
            </a:pPr>
            <a:endParaRPr lang="da-DK" noProof="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da-DK" noProof="0" dirty="0">
                <a:cs typeface="Calibri"/>
              </a:rPr>
              <a:t> Der er så meget energi i fedt (triglycerid) i forhold til kulhydrat, fordi "</a:t>
            </a:r>
            <a:r>
              <a:rPr lang="da-DK" noProof="0" dirty="0"/>
              <a:t>1g fedt giver ca. 2,2 gange så meget ATP som 1 g kulhydrat, hvilket passer med 38 kJ/g for fedt og 17 kJ/g for kulhydrat." Citat fra </a:t>
            </a:r>
            <a:r>
              <a:rPr lang="da-DK" noProof="0" dirty="0" err="1"/>
              <a:t>yubio</a:t>
            </a:r>
            <a:r>
              <a:rPr lang="da-DK" noProof="0" dirty="0"/>
              <a:t> S.823.</a:t>
            </a:r>
            <a:endParaRPr lang="da-DK" noProof="0" dirty="0">
              <a:cs typeface="Calibri"/>
            </a:endParaRPr>
          </a:p>
          <a:p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da-DK" noProof="0" dirty="0">
                <a:cs typeface="Calibri"/>
              </a:rPr>
              <a:t>På den nederste figur, forkortes </a:t>
            </a:r>
            <a:r>
              <a:rPr lang="da-DK" noProof="0" dirty="0" err="1">
                <a:cs typeface="Calibri"/>
              </a:rPr>
              <a:t>carbonkæden</a:t>
            </a:r>
            <a:r>
              <a:rPr lang="da-DK" noProof="0" dirty="0">
                <a:cs typeface="Calibri"/>
              </a:rPr>
              <a:t> med 2 </a:t>
            </a:r>
            <a:r>
              <a:rPr lang="da-DK" noProof="0" dirty="0" err="1">
                <a:cs typeface="Calibri"/>
              </a:rPr>
              <a:t>carbon</a:t>
            </a:r>
            <a:r>
              <a:rPr lang="da-DK" noProof="0" dirty="0">
                <a:cs typeface="Calibri"/>
              </a:rPr>
              <a:t>. Det sker ved oxidation og reduktion. </a:t>
            </a:r>
          </a:p>
          <a:p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da-DK" noProof="0" dirty="0">
                <a:cs typeface="Calibri"/>
              </a:rPr>
              <a:t>Mangel på kulhydrater hæmmer </a:t>
            </a:r>
            <a:r>
              <a:rPr lang="da-DK" noProof="0" dirty="0" err="1">
                <a:cs typeface="Calibri"/>
              </a:rPr>
              <a:t>fedtforbrndingen</a:t>
            </a:r>
            <a:r>
              <a:rPr lang="da-DK" noProof="0" dirty="0">
                <a:cs typeface="Calibri"/>
              </a:rPr>
              <a:t>. Når acetyl-</a:t>
            </a:r>
            <a:r>
              <a:rPr lang="da-DK" noProof="0" dirty="0" err="1">
                <a:cs typeface="Calibri"/>
              </a:rPr>
              <a:t>CoA</a:t>
            </a:r>
            <a:r>
              <a:rPr lang="da-DK" noProof="0" dirty="0">
                <a:cs typeface="Calibri"/>
              </a:rPr>
              <a:t> skal ind I Krebs’ cyklus, skal den bruge </a:t>
            </a:r>
            <a:r>
              <a:rPr lang="da-DK" noProof="0" dirty="0" err="1">
                <a:cs typeface="Calibri"/>
              </a:rPr>
              <a:t>oxaloacetat</a:t>
            </a:r>
            <a:r>
              <a:rPr lang="da-DK" noProof="0" dirty="0">
                <a:cs typeface="Calibri"/>
              </a:rPr>
              <a:t>.  </a:t>
            </a:r>
            <a:r>
              <a:rPr lang="da-DK" noProof="0" dirty="0" err="1">
                <a:cs typeface="Calibri"/>
              </a:rPr>
              <a:t>Oxaloacetat</a:t>
            </a:r>
            <a:r>
              <a:rPr lang="da-DK" noProof="0" dirty="0">
                <a:cs typeface="Calibri"/>
              </a:rPr>
              <a:t> dannes, hvis der nedbrydes kulhydrat. På den måde er fedtforbrændingen afhængig af, at der er nok kulhydrater. </a:t>
            </a:r>
          </a:p>
          <a:p>
            <a:pPr marL="171450" indent="-171450">
              <a:buFont typeface="Calibri"/>
              <a:buChar char="-"/>
            </a:pPr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da-DK" noProof="0" dirty="0">
                <a:cs typeface="Calibri"/>
              </a:rPr>
              <a:t>Hos personer med diabetes eller på </a:t>
            </a:r>
            <a:r>
              <a:rPr lang="da-DK" noProof="0" dirty="0" err="1">
                <a:cs typeface="Calibri"/>
              </a:rPr>
              <a:t>keto</a:t>
            </a:r>
            <a:r>
              <a:rPr lang="da-DK" noProof="0" dirty="0">
                <a:cs typeface="Calibri"/>
              </a:rPr>
              <a:t>-kur, bruges en stor del af </a:t>
            </a:r>
            <a:r>
              <a:rPr lang="da-DK" noProof="0" dirty="0" err="1">
                <a:cs typeface="Calibri"/>
              </a:rPr>
              <a:t>oxaloacetatet</a:t>
            </a:r>
            <a:r>
              <a:rPr lang="da-DK" noProof="0" dirty="0">
                <a:cs typeface="Calibri"/>
              </a:rPr>
              <a:t> til gendannelse af glukose. </a:t>
            </a:r>
            <a:r>
              <a:rPr lang="da-DK" noProof="0" dirty="0" err="1">
                <a:cs typeface="Calibri"/>
              </a:rPr>
              <a:t>Oxaloacetat</a:t>
            </a:r>
            <a:r>
              <a:rPr lang="da-DK" noProof="0" dirty="0">
                <a:cs typeface="Calibri"/>
              </a:rPr>
              <a:t> bliver derfor en mangel i Krebs´ Cyklus, der derfor ikke kan nedbryde fedt og kulhydrater. Dermed ophobes acetyl-</a:t>
            </a:r>
            <a:r>
              <a:rPr lang="da-DK" noProof="0" dirty="0" err="1">
                <a:cs typeface="Calibri"/>
              </a:rPr>
              <a:t>CoA</a:t>
            </a:r>
            <a:r>
              <a:rPr lang="da-DK" noProof="0" dirty="0">
                <a:cs typeface="Calibri"/>
              </a:rPr>
              <a:t>. </a:t>
            </a:r>
          </a:p>
          <a:p>
            <a:pPr marL="171450" indent="-171450">
              <a:buFont typeface="Calibri"/>
              <a:buChar char="-"/>
            </a:pPr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endParaRPr lang="da-DK" noProof="0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253FD-7FB4-4518-9BF0-9B76C1A1E982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8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637C4-52BD-325E-1D1E-EA84E1EF3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3670F3A-5C14-A57C-CD97-FE53D36FE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396F00-B9B0-6DF4-8E3E-77E08308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5D8B26-B539-1364-259C-EAE7DA628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1C97687-11BA-B8D1-B34C-4900710A9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827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542A0-F706-D5C9-D84F-B8C2B1D46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420CA08-E1EB-436C-BB0A-948F6C843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391895-48E2-2ADA-5717-D7534A8DB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201F9D-8E17-DF3A-72D5-80897A185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1789981-721E-6F5B-AFFE-4BD8F753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50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E64D9F7-1228-9410-BEE3-5057FB1F6D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AADAF8B-F5C1-61C7-64DF-E3F22F8BC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298B3A-F3F2-59D9-223E-A74463CE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B690DB-1F55-F9D2-2569-C385F483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C9172E-D8AE-8BFB-1892-C333F940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09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60987-6F45-A35A-92CA-589F2703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A4E5D1-A9E2-6AAC-0851-086E9615E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73670F-9070-6821-23CE-7FEB105CC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5D3C9A-47CC-CA7B-585C-C78FB1CE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7B6076-2F67-4FB1-260D-284AB7F3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824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84626-FC56-AFE5-405B-B9869B82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1D022A5-F5BF-88D2-9F10-98E21193E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9C46F6-F411-4F30-1134-8A9CC27C6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8CE94F-9583-6647-9B31-059017CB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421A674-A11F-9F1D-0647-35C789CE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304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86FA6-A914-875D-7E73-3EBED84C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C6CA9A-53C9-2C50-6D16-D71E5EDEA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5F66179-711C-83C2-6765-40834BDF2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70C0EDA-39AB-053D-F64A-CF57801A1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E942AC-A668-783D-73FB-63A172FA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A60800-A6E5-5DB0-F2EC-9976EF07C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652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42C291-0DF1-2842-DA01-E75D2046C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FBF574-1B03-16E6-2B22-0DAF06B60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78D974B-162C-3BEA-6ECE-EDE03BBAA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B5E5097-896A-6412-5035-2BBCEBE6A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3B73A25-9755-EFF6-7456-62F310D30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E126345-CDFE-B814-FE73-DCDCE44B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D1DB28A-7E1E-C9E7-906D-D03924BB3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127E34F-F5E8-1FA9-6B54-F3EEC625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998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A39E7-6846-ED2C-93C1-6F182B88B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900A344-3343-6369-FA8A-0F3F15F0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A418D39-2D71-6005-B289-5F52EE045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7F8989-5EE2-80C5-1D4A-1BEA56741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750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396DCCE-B6AE-D041-BD06-C12B8100D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9DC2613-60BE-B23C-F2AF-2768D3F5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861E59D-E44B-1000-9258-5D3C77051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632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7232E7-0FAC-2FA0-9E85-0799D19A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A8A1F3-3E1C-662D-F3C2-3994DC30E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E8EE23F-051E-E400-500C-48D4ECC33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8BB3640-45B5-E794-0FFF-155FD134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BED31D7-71D8-2ACB-9227-439B9C13F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36BDC5-DF95-B71E-59FF-F42E6AB20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426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5AB9D-3C51-3CF5-77BF-F782FC1B9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60CA5FF-4A49-D9B8-AAB3-809AF01CDD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7CE8882-A2CB-DDFA-539B-15898221F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B8CD096-6D77-E576-86B3-5D7B73349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59C6CB-8C35-2EE7-1C5A-DC8707CF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362BA34-5328-CF46-90A3-50CEE192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953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A26D3D2-A4F4-B5CF-49FA-6B4096B77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604D42B-A24B-DEA3-9D4A-F75D11435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30A8F7-BF7B-B315-3E26-906FA7FC7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ADDA1-8D45-4292-A863-563B36270381}" type="datetimeFigureOut">
              <a:rPr lang="da-DK" smtClean="0"/>
              <a:t>19-10-2025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392D1F-ABCE-6C25-BF7C-E4D9E3CE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8C7339B-1292-CAC9-AFD6-E8DEB3D9AD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46126-E485-4F48-8059-FD803F454A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901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7D67B0-6A49-2CDA-16C1-330B16824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da-DK" dirty="0"/>
              <a:t>Fedtforbrænding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4A22E63-A4C0-DD55-48E4-04EA0ED34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440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2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6ACB88B-113C-F16D-FDF4-B1673A8D8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502020"/>
            <a:ext cx="6002912" cy="9313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z="40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Fedtforbrænding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7023E8AE-93FC-EB1E-E9A2-16B36D117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13276"/>
            <a:ext cx="7043351" cy="50717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sz="2000" noProof="0" dirty="0"/>
              <a:t>Ved hydrolyse dannes fedtsyre og glycerol</a:t>
            </a:r>
          </a:p>
          <a:p>
            <a:r>
              <a:rPr lang="da-DK" sz="2000" noProof="0" dirty="0"/>
              <a:t>Omdannes til acetyl-</a:t>
            </a:r>
            <a:r>
              <a:rPr lang="da-DK" sz="2000" noProof="0" dirty="0" err="1"/>
              <a:t>CoA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Fedtsyre via Beta-oxidation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Glycerol via glykolysen og </a:t>
            </a:r>
            <a:r>
              <a:rPr lang="da-DK" sz="2000" noProof="0" dirty="0" err="1"/>
              <a:t>oxidativ</a:t>
            </a:r>
            <a:r>
              <a:rPr lang="da-DK" sz="2000" noProof="0" dirty="0"/>
              <a:t> </a:t>
            </a:r>
            <a:r>
              <a:rPr lang="da-DK" sz="2000" noProof="0" dirty="0" err="1"/>
              <a:t>decarboxylering</a:t>
            </a:r>
            <a:endParaRPr lang="da-DK" sz="2000" noProof="0" dirty="0">
              <a:cs typeface="Calibri"/>
            </a:endParaRPr>
          </a:p>
          <a:p>
            <a:r>
              <a:rPr lang="da-DK" sz="2000" noProof="0" dirty="0"/>
              <a:t>Ligheder: 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Indgår, efter omdannelsen til acetyl-</a:t>
            </a:r>
            <a:r>
              <a:rPr lang="da-DK" sz="2000" noProof="0" dirty="0" err="1"/>
              <a:t>CoA</a:t>
            </a:r>
            <a:r>
              <a:rPr lang="da-DK" sz="2000" noProof="0" dirty="0"/>
              <a:t>, i Krebs´ cyklus og elektrontransportkæden</a:t>
            </a:r>
            <a:endParaRPr lang="da-DK" sz="2000" noProof="0" dirty="0">
              <a:cs typeface="Calibri"/>
            </a:endParaRPr>
          </a:p>
          <a:p>
            <a:r>
              <a:rPr lang="da-DK" sz="2000" noProof="0" dirty="0"/>
              <a:t>Forskelle: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dirty="0">
                <a:cs typeface="Calibri"/>
              </a:rPr>
              <a:t>Triglycerider er mere reducerede end kulhydrater</a:t>
            </a:r>
          </a:p>
          <a:p>
            <a:pPr lvl="1"/>
            <a:r>
              <a:rPr lang="da-DK" sz="2000" dirty="0">
                <a:cs typeface="Calibri"/>
              </a:rPr>
              <a:t>Triglycerider danner derfor flere reducerede </a:t>
            </a:r>
            <a:r>
              <a:rPr lang="da-DK" sz="2000" dirty="0" err="1">
                <a:cs typeface="Calibri"/>
              </a:rPr>
              <a:t>coenzymer</a:t>
            </a:r>
            <a:r>
              <a:rPr lang="da-DK" sz="2000" dirty="0">
                <a:cs typeface="Calibri"/>
              </a:rPr>
              <a:t> (NADH og FADH</a:t>
            </a:r>
            <a:r>
              <a:rPr lang="da-DK" sz="2000" baseline="-25000" dirty="0">
                <a:cs typeface="Calibri"/>
              </a:rPr>
              <a:t>2</a:t>
            </a:r>
            <a:r>
              <a:rPr lang="da-DK" sz="2000" dirty="0">
                <a:cs typeface="Calibri"/>
              </a:rPr>
              <a:t>) til elektrontransportkæden</a:t>
            </a:r>
          </a:p>
          <a:p>
            <a:pPr lvl="1"/>
            <a:r>
              <a:rPr lang="da-DK" sz="2000" noProof="0" dirty="0" err="1"/>
              <a:t>Katabolisme</a:t>
            </a:r>
            <a:r>
              <a:rPr lang="da-DK" sz="2000" noProof="0" dirty="0"/>
              <a:t> af triglycerider danner derfor mere ATP end </a:t>
            </a:r>
            <a:r>
              <a:rPr lang="da-DK" sz="2000" noProof="0" dirty="0" err="1"/>
              <a:t>katabolisme</a:t>
            </a:r>
            <a:r>
              <a:rPr lang="da-DK" sz="2000" noProof="0" dirty="0"/>
              <a:t> af kulhydrater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dirty="0">
                <a:cs typeface="Calibri"/>
              </a:rPr>
              <a:t>Da triglycerider er mere reducerede kræver fedtforbrænding mere ilt end kulhydratforbrænding</a:t>
            </a:r>
            <a:endParaRPr lang="da-DK" sz="2000" noProof="0" dirty="0">
              <a:cs typeface="Calibri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E21B6C2C-7115-09B3-2C7E-A5F72E7F049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260559" y="-23"/>
            <a:ext cx="3818068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45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FB60E8C-7224-44A4-87A0-46A1711DD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E3CB86-1DBF-3B00-0562-F8EEC27F6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920" y="386930"/>
            <a:ext cx="10440408" cy="130055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Glycerol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A32751-37A2-45C0-BE94-63D375E2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74A317E8-776F-B591-8970-A3DE0B91339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50331" y="188895"/>
            <a:ext cx="6144750" cy="162010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A2BA9A-6C07-908D-8B52-29532E805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920" y="2389217"/>
            <a:ext cx="10886442" cy="38633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da-DK" sz="2400" b="1" noProof="0" dirty="0"/>
              <a:t>Hvad sker der i processen?</a:t>
            </a:r>
            <a:endParaRPr lang="da-DK" sz="2400" b="1" noProof="0" dirty="0">
              <a:cs typeface="Calibri"/>
            </a:endParaRPr>
          </a:p>
          <a:p>
            <a:pPr lvl="1"/>
            <a:r>
              <a:rPr lang="da-DK" sz="2000" noProof="0" dirty="0"/>
              <a:t>Glycerol optages af leveren – omdannes til glycerolaldehyd-3-fosfat vha. Enzymet glycerol-</a:t>
            </a:r>
            <a:r>
              <a:rPr lang="da-DK" sz="2000" noProof="0" dirty="0" err="1"/>
              <a:t>kinase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Først sker </a:t>
            </a:r>
            <a:r>
              <a:rPr lang="da-DK" sz="2000" noProof="0" dirty="0" err="1"/>
              <a:t>fosforylering</a:t>
            </a:r>
            <a:r>
              <a:rPr lang="da-DK" sz="2000" noProof="0" dirty="0"/>
              <a:t> under forbrug af ATP – via enzymet glycerol-</a:t>
            </a:r>
            <a:r>
              <a:rPr lang="da-DK" sz="2000" noProof="0" dirty="0" err="1"/>
              <a:t>kinase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Næst en </a:t>
            </a:r>
            <a:r>
              <a:rPr lang="da-DK" sz="2000" noProof="0" dirty="0" err="1"/>
              <a:t>dehydrogenering</a:t>
            </a:r>
            <a:r>
              <a:rPr lang="da-DK" sz="2000" noProof="0" dirty="0"/>
              <a:t> via enzymet glycerol-fosfat-</a:t>
            </a:r>
            <a:r>
              <a:rPr lang="da-DK" sz="2000" noProof="0" dirty="0" err="1"/>
              <a:t>dehydrogenase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Det dannede </a:t>
            </a:r>
            <a:r>
              <a:rPr lang="da-DK" sz="2000" noProof="0" dirty="0" err="1"/>
              <a:t>dihydroxyacetonefosfat</a:t>
            </a:r>
            <a:r>
              <a:rPr lang="da-DK" sz="2000" noProof="0" dirty="0"/>
              <a:t> </a:t>
            </a:r>
            <a:r>
              <a:rPr lang="da-DK" sz="2000" noProof="0" dirty="0" err="1"/>
              <a:t>omlejres</a:t>
            </a:r>
            <a:r>
              <a:rPr lang="da-DK" sz="2000" noProof="0" dirty="0"/>
              <a:t> til glycerolaldehyd-3-fosfat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Dette stof </a:t>
            </a:r>
            <a:r>
              <a:rPr lang="da-DK" sz="2000" noProof="0" dirty="0" err="1"/>
              <a:t>intræder</a:t>
            </a:r>
            <a:r>
              <a:rPr lang="da-DK" sz="2000" noProof="0" dirty="0"/>
              <a:t> i glykolysen – omdannes til pyruvat – herefter omdannes til acetyl-</a:t>
            </a:r>
            <a:r>
              <a:rPr lang="da-DK" sz="2000" noProof="0" dirty="0" err="1"/>
              <a:t>CoA</a:t>
            </a:r>
            <a:r>
              <a:rPr lang="da-DK" sz="2000" noProof="0" dirty="0"/>
              <a:t> - indtræde i Krebs' cyklus og elektrontransportkæden - slutter med dannelse af ATP</a:t>
            </a:r>
            <a:endParaRPr lang="da-DK" sz="2000" noProof="0" dirty="0">
              <a:cs typeface="Calibri"/>
            </a:endParaRPr>
          </a:p>
          <a:p>
            <a:pPr lvl="1"/>
            <a:r>
              <a:rPr lang="da-DK" sz="2000" noProof="0" dirty="0"/>
              <a:t>Glycerolaldehyd-3-fosfat kan også omdannes til glukose igen.</a:t>
            </a:r>
            <a:endParaRPr lang="da-DK" sz="2000" noProof="0" dirty="0">
              <a:cs typeface="Calibri"/>
            </a:endParaRPr>
          </a:p>
          <a:p>
            <a:pPr marL="0"/>
            <a:endParaRPr lang="en-US" sz="1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55FBCD-CD42-40F5-8A1B-3203F9CA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10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F8F15F-7CBB-4EAF-6BEB-13DF3785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438135" cy="1006476"/>
          </a:xfrm>
        </p:spPr>
        <p:txBody>
          <a:bodyPr/>
          <a:lstStyle/>
          <a:p>
            <a:r>
              <a:rPr lang="da-DK" b="1" dirty="0">
                <a:cs typeface="Calibri Light"/>
              </a:rPr>
              <a:t>Glycerol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E72EF8-3EF6-0A7E-1303-DF020706D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217" y="1690431"/>
            <a:ext cx="5210541" cy="236258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>
                <a:latin typeface="Arial"/>
                <a:cs typeface="Arial"/>
              </a:rPr>
              <a:t>Hvor meget ATP dannes ved forbrænding af glycerol?</a:t>
            </a:r>
            <a:endParaRPr lang="da-DK" dirty="0">
              <a:cs typeface="Calibri" panose="020F0502020204030204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da-DK" dirty="0">
                <a:latin typeface="Arial"/>
                <a:cs typeface="Arial"/>
              </a:rPr>
              <a:t>Der dannes 15 ATP </a:t>
            </a:r>
            <a:endParaRPr lang="en-US" dirty="0">
              <a:latin typeface="Arial"/>
              <a:cs typeface="Arial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en-US" dirty="0">
                <a:latin typeface="Arial"/>
                <a:cs typeface="Arial"/>
              </a:rPr>
              <a:t>Glycerol er </a:t>
            </a:r>
            <a:r>
              <a:rPr lang="da-DK" noProof="0" dirty="0">
                <a:latin typeface="Arial"/>
                <a:cs typeface="Arial"/>
              </a:rPr>
              <a:t>en</a:t>
            </a:r>
            <a:r>
              <a:rPr lang="en-US" dirty="0">
                <a:latin typeface="Arial"/>
                <a:cs typeface="Arial"/>
              </a:rPr>
              <a:t> C3-</a:t>
            </a:r>
            <a:r>
              <a:rPr lang="da-DK" noProof="0" dirty="0">
                <a:latin typeface="Arial"/>
                <a:cs typeface="Arial"/>
              </a:rPr>
              <a:t>forbindelse</a:t>
            </a:r>
            <a:endParaRPr lang="en-US" dirty="0">
              <a:latin typeface="Arial"/>
              <a:cs typeface="Arial"/>
            </a:endParaRPr>
          </a:p>
          <a:p>
            <a:pPr lvl="1">
              <a:buFont typeface="Calibri" panose="020B0604020202020204" pitchFamily="34" charset="0"/>
              <a:buChar char="-"/>
            </a:pPr>
            <a:r>
              <a:rPr lang="da-DK" noProof="0" dirty="0">
                <a:latin typeface="Arial"/>
                <a:cs typeface="Arial"/>
              </a:rPr>
              <a:t>1 gang rundt ikke 2</a:t>
            </a:r>
          </a:p>
          <a:p>
            <a:pPr lvl="1">
              <a:buFont typeface="Courier New,monospace" panose="020B0604020202020204" pitchFamily="34" charset="0"/>
              <a:buChar char="o"/>
            </a:pPr>
            <a:endParaRPr lang="da-DK" dirty="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endParaRPr lang="da-DK" dirty="0">
              <a:latin typeface="Arial"/>
              <a:cs typeface="Arial"/>
            </a:endParaRPr>
          </a:p>
          <a:p>
            <a:pPr>
              <a:buFont typeface="Calibri,Sans-Serif" panose="020B0604020202020204" pitchFamily="34" charset="0"/>
              <a:buChar char="-"/>
            </a:pPr>
            <a:endParaRPr lang="da-DK" dirty="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endParaRPr lang="da-DK" dirty="0">
              <a:latin typeface="Arial"/>
              <a:cs typeface="Arial"/>
            </a:endParaRPr>
          </a:p>
          <a:p>
            <a:endParaRPr lang="da-DK" dirty="0">
              <a:cs typeface="Calibri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334919-99E2-C3FE-6288-653E752F6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2324" y="1371600"/>
            <a:ext cx="6281459" cy="30644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>
                <a:latin typeface="Arial"/>
                <a:cs typeface="Arial"/>
              </a:rPr>
              <a:t>Hvor i kulhydratforbrændingen indtræder glycerol?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da-DK" sz="2400" dirty="0"/>
              <a:t>Glycerol træde ind i glykolysens del 2 trin 5</a:t>
            </a:r>
            <a:endParaRPr lang="da-DK" sz="2400" dirty="0">
              <a:cs typeface="Calibri"/>
            </a:endParaRP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da-DK" sz="2400" dirty="0"/>
              <a:t>Fordi glycerol omdannes til glycerolaldehyd-3-fosfat via omlejring fra </a:t>
            </a:r>
            <a:r>
              <a:rPr lang="da-DK" sz="2400" dirty="0" err="1"/>
              <a:t>dihydroxyacetonefosfat</a:t>
            </a:r>
            <a:endParaRPr lang="da-DK" sz="2400" dirty="0">
              <a:cs typeface="Calibri"/>
            </a:endParaRP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da-DK" sz="2400" dirty="0"/>
              <a:t>Kommer direkte i glykolysen </a:t>
            </a:r>
            <a:endParaRPr lang="da-DK" sz="2400" dirty="0">
              <a:cs typeface="Calibri"/>
            </a:endParaRPr>
          </a:p>
        </p:txBody>
      </p:sp>
      <p:pic>
        <p:nvPicPr>
          <p:cNvPr id="5" name="Billede 4" descr="Et billede, der indeholder tekst, skærmbillede, display/skærm/fremvisning, Font/skrifttype&#10;&#10;Beskrivelsen er genereret automatisk">
            <a:extLst>
              <a:ext uri="{FF2B5EF4-FFF2-40B4-BE49-F238E27FC236}">
                <a16:creationId xmlns:a16="http://schemas.microsoft.com/office/drawing/2014/main" id="{1AA35558-CB2C-30EA-15B7-21B9522B0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64" y="4645562"/>
            <a:ext cx="7297446" cy="1983069"/>
          </a:xfrm>
          <a:prstGeom prst="rect">
            <a:avLst/>
          </a:prstGeom>
        </p:spPr>
      </p:pic>
      <p:pic>
        <p:nvPicPr>
          <p:cNvPr id="6" name="Billede 5" descr="Et billede, der indeholder tekst, skærmbillede, Font/skrifttype, nummer/tal&#10;&#10;Beskrivelsen er genereret automatisk">
            <a:extLst>
              <a:ext uri="{FF2B5EF4-FFF2-40B4-BE49-F238E27FC236}">
                <a16:creationId xmlns:a16="http://schemas.microsoft.com/office/drawing/2014/main" id="{509FBCCF-ED8B-31C3-A818-3FF807C1F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4875" y="4645562"/>
            <a:ext cx="4697361" cy="198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91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5E110B-0848-122F-2723-BC4B4E23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Aktivering af fedtsyrer</a:t>
            </a:r>
            <a:endParaRPr lang="en-US" sz="4000" i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AA67C2-44B5-EF17-BC37-A60EF19BD0BC}"/>
              </a:ext>
            </a:extLst>
          </p:cNvPr>
          <p:cNvSpPr>
            <a:spLocks/>
          </p:cNvSpPr>
          <p:nvPr/>
        </p:nvSpPr>
        <p:spPr>
          <a:xfrm>
            <a:off x="838200" y="1831295"/>
            <a:ext cx="5177094" cy="43475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ea"/>
                <a:cs typeface="+mn-cs"/>
              </a:rPr>
              <a:t>Hvordan aktiveres fedtsyrer?</a:t>
            </a:r>
            <a:endParaRPr lang="da-DK">
              <a:cs typeface="Calibri"/>
            </a:endParaRPr>
          </a:p>
          <a:p>
            <a:pPr marL="452120" lvl="1" defTabSz="905256">
              <a:lnSpc>
                <a:spcPct val="90000"/>
              </a:lnSpc>
              <a:spcAft>
                <a:spcPts val="600"/>
              </a:spcAft>
              <a:buFont typeface="Calibri"/>
            </a:pPr>
            <a:r>
              <a:rPr lang="da-DK" sz="1700">
                <a:cs typeface="Calibri"/>
              </a:rPr>
              <a:t>Den</a:t>
            </a:r>
            <a:r>
              <a:rPr lang="da-DK" sz="1700" kern="1200">
                <a:latin typeface="+mn-lt"/>
                <a:ea typeface="+mn-ea"/>
                <a:cs typeface="Calibri"/>
              </a:rPr>
              <a:t> påhæfter sig på et </a:t>
            </a:r>
            <a:r>
              <a:rPr lang="da-DK" sz="1700" kern="1200" err="1">
                <a:latin typeface="+mn-lt"/>
                <a:ea typeface="+mn-ea"/>
                <a:cs typeface="Calibri"/>
              </a:rPr>
              <a:t>coenzym</a:t>
            </a:r>
            <a:r>
              <a:rPr lang="da-DK" sz="1700" kern="1200">
                <a:latin typeface="+mn-lt"/>
                <a:ea typeface="+mn-ea"/>
                <a:cs typeface="Calibri"/>
              </a:rPr>
              <a:t>-A-molekyle under forbrug af ATP</a:t>
            </a:r>
            <a:endParaRPr lang="da-DK"/>
          </a:p>
          <a:p>
            <a:pPr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ea"/>
                <a:cs typeface="+mn-cs"/>
              </a:rPr>
              <a:t>Hvor foregår processen?</a:t>
            </a:r>
            <a:endParaRPr lang="da-DK" sz="1700" kern="1200">
              <a:latin typeface="+mn-lt"/>
              <a:ea typeface="+mn-ea"/>
              <a:cs typeface="Calibri"/>
            </a:endParaRPr>
          </a:p>
          <a:p>
            <a:pPr marL="452120"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lt"/>
                <a:cs typeface="+mn-lt"/>
              </a:rPr>
              <a:t>Mitokondriets ydre membran</a:t>
            </a:r>
            <a:endParaRPr lang="da-DK" sz="1700" kern="1200">
              <a:latin typeface="+mn-lt"/>
              <a:cs typeface="Calibri"/>
            </a:endParaRPr>
          </a:p>
          <a:p>
            <a:pPr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ea"/>
                <a:cs typeface="+mn-cs"/>
              </a:rPr>
              <a:t>Hvordan kommer lange fedtsyrer ind i matrix?</a:t>
            </a:r>
            <a:endParaRPr lang="da-DK" sz="1700" kern="1200">
              <a:latin typeface="+mn-lt"/>
              <a:ea typeface="+mn-ea"/>
              <a:cs typeface="Calibri"/>
            </a:endParaRPr>
          </a:p>
          <a:p>
            <a:pPr marL="452120"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ea"/>
                <a:cs typeface="Calibri"/>
              </a:rPr>
              <a:t>Reagerer først med </a:t>
            </a:r>
            <a:r>
              <a:rPr lang="da-DK" sz="1700" kern="1200" err="1">
                <a:latin typeface="+mn-lt"/>
                <a:ea typeface="+mn-ea"/>
                <a:cs typeface="Calibri"/>
              </a:rPr>
              <a:t>carnitin</a:t>
            </a:r>
            <a:r>
              <a:rPr lang="da-DK" sz="1700" kern="1200">
                <a:latin typeface="+mn-lt"/>
                <a:ea typeface="+mn-ea"/>
                <a:cs typeface="Calibri"/>
              </a:rPr>
              <a:t>, hvorved den omdannes til </a:t>
            </a:r>
            <a:r>
              <a:rPr lang="da-DK" sz="1700" kern="1200" err="1">
                <a:latin typeface="+mn-lt"/>
                <a:ea typeface="+mn-ea"/>
                <a:cs typeface="Calibri"/>
              </a:rPr>
              <a:t>acyl-carnitin</a:t>
            </a:r>
            <a:r>
              <a:rPr lang="da-DK" sz="1700" kern="1200">
                <a:latin typeface="+mn-lt"/>
                <a:ea typeface="+mn-ea"/>
                <a:cs typeface="Calibri"/>
              </a:rPr>
              <a:t>, som optages gennem den indre mitokondriemembran via et transportprotein.</a:t>
            </a:r>
            <a:endParaRPr lang="da-DK" sz="1700"/>
          </a:p>
          <a:p>
            <a:pPr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>
                <a:ea typeface="+mn-lt"/>
                <a:cs typeface="+mn-lt"/>
              </a:rPr>
              <a:t>Hvordan kan dette forhindres?</a:t>
            </a:r>
            <a:endParaRPr lang="da-DK">
              <a:ea typeface="+mn-lt"/>
              <a:cs typeface="+mn-lt"/>
            </a:endParaRPr>
          </a:p>
          <a:p>
            <a:pPr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600">
                <a:ea typeface="+mn-lt"/>
                <a:cs typeface="+mn-lt"/>
              </a:rPr>
              <a:t>Ved at </a:t>
            </a:r>
            <a:r>
              <a:rPr lang="da-DK" sz="1600" err="1">
                <a:ea typeface="+mn-lt"/>
                <a:cs typeface="+mn-lt"/>
              </a:rPr>
              <a:t>acyl-carnitin</a:t>
            </a:r>
            <a:r>
              <a:rPr lang="da-DK" sz="1600">
                <a:ea typeface="+mn-lt"/>
                <a:cs typeface="+mn-lt"/>
              </a:rPr>
              <a:t> ikke kommer ind i matrix. </a:t>
            </a:r>
          </a:p>
          <a:p>
            <a:pPr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600">
                <a:ea typeface="+mn-lt"/>
                <a:cs typeface="+mn-lt"/>
              </a:rPr>
              <a:t>Mutation hyppigt på </a:t>
            </a:r>
            <a:r>
              <a:rPr lang="da-DK" sz="1600" err="1">
                <a:ea typeface="+mn-lt"/>
                <a:cs typeface="+mn-lt"/>
              </a:rPr>
              <a:t>færøerne</a:t>
            </a:r>
            <a:r>
              <a:rPr lang="da-DK" sz="1600">
                <a:ea typeface="+mn-lt"/>
                <a:cs typeface="+mn-lt"/>
              </a:rPr>
              <a:t>, der ikke kan optage </a:t>
            </a:r>
            <a:r>
              <a:rPr lang="da-DK" sz="1600" err="1">
                <a:ea typeface="+mn-lt"/>
                <a:cs typeface="+mn-lt"/>
              </a:rPr>
              <a:t>carnitin</a:t>
            </a:r>
            <a:r>
              <a:rPr lang="da-DK" sz="1600">
                <a:ea typeface="+mn-lt"/>
                <a:cs typeface="+mn-lt"/>
              </a:rPr>
              <a:t> fra kosten</a:t>
            </a:r>
            <a:endParaRPr lang="da-DK">
              <a:ea typeface="+mn-lt"/>
              <a:cs typeface="+mn-lt"/>
            </a:endParaRPr>
          </a:p>
          <a:p>
            <a:pPr defTabSz="905256">
              <a:lnSpc>
                <a:spcPct val="90000"/>
              </a:lnSpc>
              <a:spcAft>
                <a:spcPts val="600"/>
              </a:spcAft>
            </a:pPr>
            <a:r>
              <a:rPr lang="da-DK" sz="1600">
                <a:ea typeface="+mn-lt"/>
                <a:cs typeface="+mn-lt"/>
              </a:rPr>
              <a:t>Hvad sker der, hvis de aktiverede fedtsyrer ikke kommer ind i matrix?</a:t>
            </a:r>
            <a:endParaRPr lang="da-DK"/>
          </a:p>
          <a:p>
            <a:pPr marL="452120"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 kern="1200">
                <a:latin typeface="+mn-lt"/>
                <a:ea typeface="+mn-ea"/>
                <a:cs typeface="Calibri" panose="020F0502020204030204"/>
              </a:rPr>
              <a:t>Problemer med fedtforbrændingen</a:t>
            </a:r>
            <a:r>
              <a:rPr lang="da-DK" sz="1700">
                <a:cs typeface="Calibri" panose="020F0502020204030204"/>
              </a:rPr>
              <a:t> </a:t>
            </a:r>
          </a:p>
          <a:p>
            <a:pPr marL="452120" lvl="1" defTabSz="905256">
              <a:lnSpc>
                <a:spcPct val="90000"/>
              </a:lnSpc>
              <a:spcAft>
                <a:spcPts val="600"/>
              </a:spcAft>
            </a:pPr>
            <a:r>
              <a:rPr lang="da-DK" sz="1700">
                <a:cs typeface="Calibri" panose="020F0502020204030204"/>
              </a:rPr>
              <a:t>Blodpropper, død.</a:t>
            </a:r>
            <a:endParaRPr lang="da-DK"/>
          </a:p>
        </p:txBody>
      </p:sp>
      <p:pic>
        <p:nvPicPr>
          <p:cNvPr id="4" name="Billede 3" descr="Et billede, der indeholder tekst, skærmbillede, Font/skrifttype, håndskrift&#10;&#10;Beskrivelsen er genereret automatisk">
            <a:extLst>
              <a:ext uri="{FF2B5EF4-FFF2-40B4-BE49-F238E27FC236}">
                <a16:creationId xmlns:a16="http://schemas.microsoft.com/office/drawing/2014/main" id="{8E7C1312-677E-9C81-D427-AC0D76122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9400" y="4600712"/>
            <a:ext cx="6090699" cy="1588119"/>
          </a:xfrm>
          <a:prstGeom prst="rect">
            <a:avLst/>
          </a:prstGeom>
        </p:spPr>
      </p:pic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2A0B1F38-5BFE-74F4-287D-E9BEB988CAF9}"/>
              </a:ext>
            </a:extLst>
          </p:cNvPr>
          <p:cNvSpPr>
            <a:spLocks/>
          </p:cNvSpPr>
          <p:nvPr/>
        </p:nvSpPr>
        <p:spPr>
          <a:xfrm>
            <a:off x="6160869" y="4003515"/>
            <a:ext cx="5794577" cy="9257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just" defTabSz="905256">
              <a:spcBef>
                <a:spcPct val="0"/>
              </a:spcBef>
              <a:spcAft>
                <a:spcPts val="600"/>
              </a:spcAft>
            </a:pPr>
            <a:r>
              <a:rPr lang="da-DK" sz="950" b="1" i="1" kern="1200">
                <a:latin typeface="Verdana"/>
                <a:ea typeface="Verdana"/>
                <a:cs typeface="+mn-cs"/>
              </a:rPr>
              <a:t>Figur 17.42 </a:t>
            </a:r>
            <a:r>
              <a:rPr lang="da-DK" sz="950" i="1" kern="1200">
                <a:latin typeface="Verdana"/>
                <a:ea typeface="Verdana"/>
                <a:cs typeface="+mn-cs"/>
              </a:rPr>
              <a:t>Omdannelsen af en fedtsyre til </a:t>
            </a:r>
            <a:r>
              <a:rPr lang="da-DK" sz="950" i="1" kern="1200" err="1">
                <a:latin typeface="Verdana"/>
                <a:ea typeface="Verdana"/>
                <a:cs typeface="+mn-cs"/>
              </a:rPr>
              <a:t>acyl-CoA</a:t>
            </a:r>
            <a:r>
              <a:rPr lang="da-DK" sz="950" i="1" kern="1200">
                <a:latin typeface="Verdana"/>
                <a:ea typeface="Verdana"/>
                <a:cs typeface="+mn-cs"/>
              </a:rPr>
              <a:t> ved mitokondriets ydre membran. Fedtsyren </a:t>
            </a:r>
            <a:r>
              <a:rPr lang="da-DK" sz="950" i="1">
                <a:latin typeface="Verdana"/>
                <a:ea typeface="Verdana"/>
              </a:rPr>
              <a:t>aktiveres</a:t>
            </a:r>
            <a:r>
              <a:rPr lang="da-DK" sz="950" i="1" kern="1200">
                <a:latin typeface="Verdana"/>
                <a:ea typeface="Verdana"/>
                <a:cs typeface="+mn-cs"/>
              </a:rPr>
              <a:t> ved, at det </a:t>
            </a:r>
            <a:r>
              <a:rPr lang="da-DK" sz="950" i="1" kern="1200" err="1">
                <a:latin typeface="Verdana"/>
                <a:ea typeface="Verdana"/>
                <a:cs typeface="+mn-cs"/>
              </a:rPr>
              <a:t>får</a:t>
            </a:r>
            <a:r>
              <a:rPr lang="da-DK" sz="950" i="1" kern="1200">
                <a:latin typeface="Verdana"/>
                <a:ea typeface="Verdana"/>
                <a:cs typeface="+mn-cs"/>
              </a:rPr>
              <a:t> </a:t>
            </a:r>
            <a:r>
              <a:rPr lang="da-DK" sz="950" i="1" kern="1200" err="1">
                <a:latin typeface="Verdana"/>
                <a:ea typeface="Verdana"/>
                <a:cs typeface="+mn-cs"/>
              </a:rPr>
              <a:t>påhæftet</a:t>
            </a:r>
            <a:r>
              <a:rPr lang="da-DK" sz="950" i="1" kern="1200">
                <a:latin typeface="Verdana"/>
                <a:ea typeface="Verdana"/>
                <a:cs typeface="+mn-cs"/>
              </a:rPr>
              <a:t> et </a:t>
            </a:r>
            <a:r>
              <a:rPr lang="da-DK" sz="950" i="1" kern="1200" err="1">
                <a:latin typeface="Verdana"/>
                <a:ea typeface="Verdana"/>
                <a:cs typeface="+mn-cs"/>
              </a:rPr>
              <a:t>coenzym</a:t>
            </a:r>
            <a:r>
              <a:rPr lang="da-DK" sz="950" i="1" kern="1200">
                <a:latin typeface="Verdana"/>
                <a:ea typeface="Verdana"/>
                <a:cs typeface="+mn-cs"/>
              </a:rPr>
              <a:t>-A-molekyle. Som det ses, koster det energi i form af ATP. </a:t>
            </a:r>
            <a:endParaRPr lang="da-DK" sz="950" kern="1200">
              <a:latin typeface="Verdana"/>
              <a:ea typeface="Verdana"/>
            </a:endParaRPr>
          </a:p>
          <a:p>
            <a:pPr defTabSz="905256">
              <a:spcBef>
                <a:spcPct val="0"/>
              </a:spcBef>
              <a:spcAft>
                <a:spcPts val="600"/>
              </a:spcAft>
            </a:pPr>
            <a:endParaRPr lang="da-DK" sz="4356" kern="1200">
              <a:solidFill>
                <a:schemeClr val="tx1"/>
              </a:solidFill>
              <a:latin typeface="+mn-lt"/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da-DK">
              <a:cs typeface="Calibri"/>
            </a:endParaRPr>
          </a:p>
        </p:txBody>
      </p:sp>
      <p:pic>
        <p:nvPicPr>
          <p:cNvPr id="5" name="Billede 4" descr="Få gang i energien, og styrk hjertet – kroppens centrale motor -">
            <a:extLst>
              <a:ext uri="{FF2B5EF4-FFF2-40B4-BE49-F238E27FC236}">
                <a16:creationId xmlns:a16="http://schemas.microsoft.com/office/drawing/2014/main" id="{E1B08846-0779-2125-CD9B-8170767AB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3378" y="1256803"/>
            <a:ext cx="3615717" cy="260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5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CBE98-0555-B40C-CB55-2280B96A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Nedbrydning af fedtsyrer (</a:t>
            </a:r>
            <a:r>
              <a:rPr lang="el-GR" dirty="0"/>
              <a:t>β</a:t>
            </a:r>
            <a:r>
              <a:rPr lang="da-DK" dirty="0"/>
              <a:t>-oxidation)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66C4AC-B034-D16F-05D2-B94288BD6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937" y="1405212"/>
            <a:ext cx="6407850" cy="54363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 sz="1800" dirty="0"/>
              <a:t>Hvad er forskellen på </a:t>
            </a:r>
            <a:r>
              <a:rPr lang="da-DK" sz="1800" dirty="0" err="1"/>
              <a:t>acyl-CoA</a:t>
            </a:r>
            <a:r>
              <a:rPr lang="da-DK" sz="1800" dirty="0"/>
              <a:t> og acetyl-</a:t>
            </a:r>
            <a:r>
              <a:rPr lang="da-DK" sz="1800" dirty="0" err="1"/>
              <a:t>CoA</a:t>
            </a:r>
            <a:r>
              <a:rPr lang="da-DK" sz="1800" dirty="0"/>
              <a:t>?</a:t>
            </a:r>
            <a:endParaRPr lang="da-DK" sz="1800" dirty="0">
              <a:cs typeface="Calibri"/>
            </a:endParaRPr>
          </a:p>
          <a:p>
            <a:r>
              <a:rPr lang="da-DK" sz="1800" b="1" dirty="0">
                <a:cs typeface="Calibri"/>
              </a:rPr>
              <a:t>Den ene har 2 </a:t>
            </a:r>
            <a:r>
              <a:rPr lang="da-DK" sz="1800" b="1" dirty="0" err="1">
                <a:cs typeface="Calibri"/>
              </a:rPr>
              <a:t>carbon</a:t>
            </a:r>
            <a:r>
              <a:rPr lang="da-DK" sz="1800" b="1" dirty="0">
                <a:cs typeface="Calibri"/>
              </a:rPr>
              <a:t> atomer og den anden har 4 eller flere</a:t>
            </a:r>
          </a:p>
          <a:p>
            <a:r>
              <a:rPr lang="da-DK" sz="1800" dirty="0"/>
              <a:t>Hvorfor er der så meget energi i fedt (triglycerid) i forhold til kulhydrat?</a:t>
            </a:r>
            <a:endParaRPr lang="da-DK" sz="1800" dirty="0">
              <a:cs typeface="Calibri"/>
            </a:endParaRPr>
          </a:p>
          <a:p>
            <a:r>
              <a:rPr lang="da-DK" sz="1800" b="1" dirty="0">
                <a:cs typeface="Calibri" panose="020F0502020204030204"/>
              </a:rPr>
              <a:t>Fordi der er meget mere hydrogen i fedt end i kulhydrat og da det er dette som driver ATP-</a:t>
            </a:r>
            <a:r>
              <a:rPr lang="da-DK" sz="1800" b="1" dirty="0" err="1">
                <a:cs typeface="Calibri" panose="020F0502020204030204"/>
              </a:rPr>
              <a:t>syntasen</a:t>
            </a:r>
            <a:r>
              <a:rPr lang="da-DK" sz="1800" b="1" dirty="0">
                <a:cs typeface="Calibri" panose="020F0502020204030204"/>
              </a:rPr>
              <a:t>, er det grunden til, at der er mere energi i fedt.</a:t>
            </a:r>
          </a:p>
          <a:p>
            <a:r>
              <a:rPr lang="da-DK" sz="1800" dirty="0"/>
              <a:t>Hvad sker der med de dannede stoffer i figuren?</a:t>
            </a:r>
          </a:p>
          <a:p>
            <a:r>
              <a:rPr lang="da-DK" sz="1800" b="1" dirty="0"/>
              <a:t>Forkortes med 2 </a:t>
            </a:r>
            <a:r>
              <a:rPr lang="da-DK" sz="1800" b="1" dirty="0" err="1"/>
              <a:t>carbon</a:t>
            </a:r>
            <a:r>
              <a:rPr lang="da-DK" sz="1800" b="1" dirty="0"/>
              <a:t> </a:t>
            </a:r>
            <a:endParaRPr lang="da-DK" sz="1800" b="1" dirty="0">
              <a:cs typeface="Calibri"/>
            </a:endParaRPr>
          </a:p>
          <a:p>
            <a:r>
              <a:rPr lang="da-DK" sz="1800" dirty="0"/>
              <a:t>Hvad hæmmer fedtforbrændingen?</a:t>
            </a:r>
            <a:endParaRPr lang="da-DK" sz="1800" dirty="0">
              <a:cs typeface="Calibri"/>
            </a:endParaRPr>
          </a:p>
          <a:p>
            <a:r>
              <a:rPr lang="da-DK" sz="1800" b="1" dirty="0">
                <a:cs typeface="Calibri" panose="020F0502020204030204"/>
              </a:rPr>
              <a:t>Mangel på kulhydrater. </a:t>
            </a:r>
            <a:endParaRPr lang="da-DK" sz="1800" dirty="0">
              <a:cs typeface="Calibri" panose="020F0502020204030204"/>
            </a:endParaRPr>
          </a:p>
          <a:p>
            <a:r>
              <a:rPr lang="da-DK" sz="1800" dirty="0"/>
              <a:t>Hvem sker det typisk </a:t>
            </a:r>
            <a:r>
              <a:rPr lang="da-DK" sz="1800"/>
              <a:t>for?</a:t>
            </a:r>
            <a:endParaRPr lang="da-DK" sz="1800" dirty="0">
              <a:cs typeface="Calibri"/>
            </a:endParaRPr>
          </a:p>
          <a:p>
            <a:r>
              <a:rPr lang="da-DK" sz="1800" b="1">
                <a:cs typeface="Calibri" panose="020F0502020204030204"/>
              </a:rPr>
              <a:t>Folk </a:t>
            </a:r>
            <a:r>
              <a:rPr lang="da-DK" sz="1800" b="1" dirty="0">
                <a:cs typeface="Calibri" panose="020F0502020204030204"/>
              </a:rPr>
              <a:t>med diabetes og folk på </a:t>
            </a:r>
            <a:r>
              <a:rPr lang="da-DK" sz="1800" b="1" dirty="0" err="1">
                <a:cs typeface="Calibri" panose="020F0502020204030204"/>
              </a:rPr>
              <a:t>Ketokur</a:t>
            </a:r>
            <a:r>
              <a:rPr lang="da-DK" sz="1800" b="1" dirty="0">
                <a:cs typeface="Calibri" panose="020F0502020204030204"/>
              </a:rPr>
              <a:t>.</a:t>
            </a:r>
            <a:endParaRPr lang="da-DK" sz="1800" dirty="0">
              <a:cs typeface="Calibri" panose="020F0502020204030204"/>
            </a:endParaRPr>
          </a:p>
          <a:p>
            <a:pPr marL="0" indent="0">
              <a:buNone/>
            </a:pPr>
            <a:r>
              <a:rPr lang="da-DK" sz="1800" dirty="0">
                <a:cs typeface="Calibri" panose="020F0502020204030204"/>
              </a:rPr>
              <a:t>(Se note for mere, selv tak;)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8DE4248-252E-1CB9-7CEC-2AB98DD962A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01490" y="5268510"/>
            <a:ext cx="6407850" cy="1573024"/>
          </a:xfr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4B33A14B-EA16-1189-E0F2-1B972CDDB3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6486" y="1300455"/>
            <a:ext cx="2141615" cy="390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19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82" name="Rectangle 1073">
            <a:extLst>
              <a:ext uri="{FF2B5EF4-FFF2-40B4-BE49-F238E27FC236}">
                <a16:creationId xmlns:a16="http://schemas.microsoft.com/office/drawing/2014/main" id="{50CEED20-A22C-4FC3-BC0E-F4FE53FDE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F94ED7-99BD-5FFD-620B-7EB482C3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825248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β-oxidation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084" name="Group 107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849524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77" name="Rectangle 107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5" name="Rectangle 107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9" name="Rectangle 107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679732"/>
            <a:ext cx="6009366" cy="5423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CCEE19B-E176-C7C5-8577-2942E41DA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0789" y="787754"/>
            <a:ext cx="7731210" cy="546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3" name="Rectangle 108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43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C3C864-C625-4883-B868-9A4C470F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291" y="3296652"/>
            <a:ext cx="12202113" cy="3561346"/>
          </a:xfrm>
          <a:custGeom>
            <a:avLst/>
            <a:gdLst>
              <a:gd name="connsiteX0" fmla="*/ 0 w 12202113"/>
              <a:gd name="connsiteY0" fmla="*/ 3188466 h 3188466"/>
              <a:gd name="connsiteX1" fmla="*/ 10116 w 12202113"/>
              <a:gd name="connsiteY1" fmla="*/ 2657641 h 3188466"/>
              <a:gd name="connsiteX2" fmla="*/ 10116 w 12202113"/>
              <a:gd name="connsiteY2" fmla="*/ 0 h 3188466"/>
              <a:gd name="connsiteX3" fmla="*/ 12202113 w 12202113"/>
              <a:gd name="connsiteY3" fmla="*/ 0 h 3188466"/>
              <a:gd name="connsiteX4" fmla="*/ 12202113 w 12202113"/>
              <a:gd name="connsiteY4" fmla="*/ 2879832 h 3188466"/>
              <a:gd name="connsiteX5" fmla="*/ 12198167 w 12202113"/>
              <a:gd name="connsiteY5" fmla="*/ 2880360 h 3188466"/>
              <a:gd name="connsiteX6" fmla="*/ 12122128 w 12202113"/>
              <a:gd name="connsiteY6" fmla="*/ 2887194 h 3188466"/>
              <a:gd name="connsiteX7" fmla="*/ 12028868 w 12202113"/>
              <a:gd name="connsiteY7" fmla="*/ 2911786 h 3188466"/>
              <a:gd name="connsiteX8" fmla="*/ 11995238 w 12202113"/>
              <a:gd name="connsiteY8" fmla="*/ 2914090 h 3188466"/>
              <a:gd name="connsiteX9" fmla="*/ 11996460 w 12202113"/>
              <a:gd name="connsiteY9" fmla="*/ 2918442 h 3188466"/>
              <a:gd name="connsiteX10" fmla="*/ 11983968 w 12202113"/>
              <a:gd name="connsiteY10" fmla="*/ 2918762 h 3188466"/>
              <a:gd name="connsiteX11" fmla="*/ 11956084 w 12202113"/>
              <a:gd name="connsiteY11" fmla="*/ 2918868 h 3188466"/>
              <a:gd name="connsiteX12" fmla="*/ 11872586 w 12202113"/>
              <a:gd name="connsiteY12" fmla="*/ 2920076 h 3188466"/>
              <a:gd name="connsiteX13" fmla="*/ 11849804 w 12202113"/>
              <a:gd name="connsiteY13" fmla="*/ 2928420 h 3188466"/>
              <a:gd name="connsiteX14" fmla="*/ 11828254 w 12202113"/>
              <a:gd name="connsiteY14" fmla="*/ 2928551 h 3188466"/>
              <a:gd name="connsiteX15" fmla="*/ 11703277 w 12202113"/>
              <a:gd name="connsiteY15" fmla="*/ 2939735 h 3188466"/>
              <a:gd name="connsiteX16" fmla="*/ 11686094 w 12202113"/>
              <a:gd name="connsiteY16" fmla="*/ 2940570 h 3188466"/>
              <a:gd name="connsiteX17" fmla="*/ 11676788 w 12202113"/>
              <a:gd name="connsiteY17" fmla="*/ 2944321 h 3188466"/>
              <a:gd name="connsiteX18" fmla="*/ 11643464 w 12202113"/>
              <a:gd name="connsiteY18" fmla="*/ 2945066 h 3188466"/>
              <a:gd name="connsiteX19" fmla="*/ 11641922 w 12202113"/>
              <a:gd name="connsiteY19" fmla="*/ 2947200 h 3188466"/>
              <a:gd name="connsiteX20" fmla="*/ 11532386 w 12202113"/>
              <a:gd name="connsiteY20" fmla="*/ 2965529 h 3188466"/>
              <a:gd name="connsiteX21" fmla="*/ 11513619 w 12202113"/>
              <a:gd name="connsiteY21" fmla="*/ 2968556 h 3188466"/>
              <a:gd name="connsiteX22" fmla="*/ 11497404 w 12202113"/>
              <a:gd name="connsiteY22" fmla="*/ 2967639 h 3188466"/>
              <a:gd name="connsiteX23" fmla="*/ 11407630 w 12202113"/>
              <a:gd name="connsiteY23" fmla="*/ 2970255 h 3188466"/>
              <a:gd name="connsiteX24" fmla="*/ 11386276 w 12202113"/>
              <a:gd name="connsiteY24" fmla="*/ 2968648 h 3188466"/>
              <a:gd name="connsiteX25" fmla="*/ 11377296 w 12202113"/>
              <a:gd name="connsiteY25" fmla="*/ 2965257 h 3188466"/>
              <a:gd name="connsiteX26" fmla="*/ 11342536 w 12202113"/>
              <a:gd name="connsiteY26" fmla="*/ 2971666 h 3188466"/>
              <a:gd name="connsiteX27" fmla="*/ 11288902 w 12202113"/>
              <a:gd name="connsiteY27" fmla="*/ 2976058 h 3188466"/>
              <a:gd name="connsiteX28" fmla="*/ 11263411 w 12202113"/>
              <a:gd name="connsiteY28" fmla="*/ 2979228 h 3188466"/>
              <a:gd name="connsiteX29" fmla="*/ 11242843 w 12202113"/>
              <a:gd name="connsiteY29" fmla="*/ 2977303 h 3188466"/>
              <a:gd name="connsiteX30" fmla="*/ 11125798 w 12202113"/>
              <a:gd name="connsiteY30" fmla="*/ 2976816 h 3188466"/>
              <a:gd name="connsiteX31" fmla="*/ 11098884 w 12202113"/>
              <a:gd name="connsiteY31" fmla="*/ 2973758 h 3188466"/>
              <a:gd name="connsiteX32" fmla="*/ 11086128 w 12202113"/>
              <a:gd name="connsiteY32" fmla="*/ 2967663 h 3188466"/>
              <a:gd name="connsiteX33" fmla="*/ 11076132 w 12202113"/>
              <a:gd name="connsiteY33" fmla="*/ 2969836 h 3188466"/>
              <a:gd name="connsiteX34" fmla="*/ 11005337 w 12202113"/>
              <a:gd name="connsiteY34" fmla="*/ 2970053 h 3188466"/>
              <a:gd name="connsiteX35" fmla="*/ 10959154 w 12202113"/>
              <a:gd name="connsiteY35" fmla="*/ 2970750 h 3188466"/>
              <a:gd name="connsiteX36" fmla="*/ 10956347 w 12202113"/>
              <a:gd name="connsiteY36" fmla="*/ 2979118 h 3188466"/>
              <a:gd name="connsiteX37" fmla="*/ 10915223 w 12202113"/>
              <a:gd name="connsiteY37" fmla="*/ 2982099 h 3188466"/>
              <a:gd name="connsiteX38" fmla="*/ 10871398 w 12202113"/>
              <a:gd name="connsiteY38" fmla="*/ 2976728 h 3188466"/>
              <a:gd name="connsiteX39" fmla="*/ 10819743 w 12202113"/>
              <a:gd name="connsiteY39" fmla="*/ 2977481 h 3188466"/>
              <a:gd name="connsiteX40" fmla="*/ 10788834 w 12202113"/>
              <a:gd name="connsiteY40" fmla="*/ 2977840 h 3188466"/>
              <a:gd name="connsiteX41" fmla="*/ 10707711 w 12202113"/>
              <a:gd name="connsiteY41" fmla="*/ 2985644 h 3188466"/>
              <a:gd name="connsiteX42" fmla="*/ 10576086 w 12202113"/>
              <a:gd name="connsiteY42" fmla="*/ 3015319 h 3188466"/>
              <a:gd name="connsiteX43" fmla="*/ 10534761 w 12202113"/>
              <a:gd name="connsiteY43" fmla="*/ 3019524 h 3188466"/>
              <a:gd name="connsiteX44" fmla="*/ 10527537 w 12202113"/>
              <a:gd name="connsiteY44" fmla="*/ 3017814 h 3188466"/>
              <a:gd name="connsiteX45" fmla="*/ 10321799 w 12202113"/>
              <a:gd name="connsiteY45" fmla="*/ 3035635 h 3188466"/>
              <a:gd name="connsiteX46" fmla="*/ 10284989 w 12202113"/>
              <a:gd name="connsiteY46" fmla="*/ 3036679 h 3188466"/>
              <a:gd name="connsiteX47" fmla="*/ 10257423 w 12202113"/>
              <a:gd name="connsiteY47" fmla="*/ 3036027 h 3188466"/>
              <a:gd name="connsiteX48" fmla="*/ 10191450 w 12202113"/>
              <a:gd name="connsiteY48" fmla="*/ 3041963 h 3188466"/>
              <a:gd name="connsiteX49" fmla="*/ 10083845 w 12202113"/>
              <a:gd name="connsiteY49" fmla="*/ 3054978 h 3188466"/>
              <a:gd name="connsiteX50" fmla="*/ 10060611 w 12202113"/>
              <a:gd name="connsiteY50" fmla="*/ 3057035 h 3188466"/>
              <a:gd name="connsiteX51" fmla="*/ 10039363 w 12202113"/>
              <a:gd name="connsiteY51" fmla="*/ 3055961 h 3188466"/>
              <a:gd name="connsiteX52" fmla="*/ 10033322 w 12202113"/>
              <a:gd name="connsiteY52" fmla="*/ 3053238 h 3188466"/>
              <a:gd name="connsiteX53" fmla="*/ 10020337 w 12202113"/>
              <a:gd name="connsiteY53" fmla="*/ 3053912 h 3188466"/>
              <a:gd name="connsiteX54" fmla="*/ 10016616 w 12202113"/>
              <a:gd name="connsiteY54" fmla="*/ 3053498 h 3188466"/>
              <a:gd name="connsiteX55" fmla="*/ 9995549 w 12202113"/>
              <a:gd name="connsiteY55" fmla="*/ 3051719 h 3188466"/>
              <a:gd name="connsiteX56" fmla="*/ 9957212 w 12202113"/>
              <a:gd name="connsiteY56" fmla="*/ 3062663 h 3188466"/>
              <a:gd name="connsiteX57" fmla="*/ 9904584 w 12202113"/>
              <a:gd name="connsiteY57" fmla="*/ 3063999 h 3188466"/>
              <a:gd name="connsiteX58" fmla="*/ 9713857 w 12202113"/>
              <a:gd name="connsiteY58" fmla="*/ 3087955 h 3188466"/>
              <a:gd name="connsiteX59" fmla="*/ 9678879 w 12202113"/>
              <a:gd name="connsiteY59" fmla="*/ 3079676 h 3188466"/>
              <a:gd name="connsiteX60" fmla="*/ 9598760 w 12202113"/>
              <a:gd name="connsiteY60" fmla="*/ 3085228 h 3188466"/>
              <a:gd name="connsiteX61" fmla="*/ 9488796 w 12202113"/>
              <a:gd name="connsiteY61" fmla="*/ 3115384 h 3188466"/>
              <a:gd name="connsiteX62" fmla="*/ 9341972 w 12202113"/>
              <a:gd name="connsiteY62" fmla="*/ 3126583 h 3188466"/>
              <a:gd name="connsiteX63" fmla="*/ 9333795 w 12202113"/>
              <a:gd name="connsiteY63" fmla="*/ 3132083 h 3188466"/>
              <a:gd name="connsiteX64" fmla="*/ 9321736 w 12202113"/>
              <a:gd name="connsiteY64" fmla="*/ 3135834 h 3188466"/>
              <a:gd name="connsiteX65" fmla="*/ 9319405 w 12202113"/>
              <a:gd name="connsiteY65" fmla="*/ 3135561 h 3188466"/>
              <a:gd name="connsiteX66" fmla="*/ 9302847 w 12202113"/>
              <a:gd name="connsiteY66" fmla="*/ 3137746 h 3188466"/>
              <a:gd name="connsiteX67" fmla="*/ 9300930 w 12202113"/>
              <a:gd name="connsiteY67" fmla="*/ 3139687 h 3188466"/>
              <a:gd name="connsiteX68" fmla="*/ 9290106 w 12202113"/>
              <a:gd name="connsiteY68" fmla="*/ 3141645 h 3188466"/>
              <a:gd name="connsiteX69" fmla="*/ 9270220 w 12202113"/>
              <a:gd name="connsiteY69" fmla="*/ 3146737 h 3188466"/>
              <a:gd name="connsiteX70" fmla="*/ 9265150 w 12202113"/>
              <a:gd name="connsiteY70" fmla="*/ 3146531 h 3188466"/>
              <a:gd name="connsiteX71" fmla="*/ 9233057 w 12202113"/>
              <a:gd name="connsiteY71" fmla="*/ 3152408 h 3188466"/>
              <a:gd name="connsiteX72" fmla="*/ 9231974 w 12202113"/>
              <a:gd name="connsiteY72" fmla="*/ 3151938 h 3188466"/>
              <a:gd name="connsiteX73" fmla="*/ 9220130 w 12202113"/>
              <a:gd name="connsiteY73" fmla="*/ 3151189 h 3188466"/>
              <a:gd name="connsiteX74" fmla="*/ 9198955 w 12202113"/>
              <a:gd name="connsiteY74" fmla="*/ 3151015 h 3188466"/>
              <a:gd name="connsiteX75" fmla="*/ 9142196 w 12202113"/>
              <a:gd name="connsiteY75" fmla="*/ 3143802 h 3188466"/>
              <a:gd name="connsiteX76" fmla="*/ 9108665 w 12202113"/>
              <a:gd name="connsiteY76" fmla="*/ 3149868 h 3188466"/>
              <a:gd name="connsiteX77" fmla="*/ 9014086 w 12202113"/>
              <a:gd name="connsiteY77" fmla="*/ 3150791 h 3188466"/>
              <a:gd name="connsiteX78" fmla="*/ 8915037 w 12202113"/>
              <a:gd name="connsiteY78" fmla="*/ 3140020 h 3188466"/>
              <a:gd name="connsiteX79" fmla="*/ 8815667 w 12202113"/>
              <a:gd name="connsiteY79" fmla="*/ 3138606 h 3188466"/>
              <a:gd name="connsiteX80" fmla="*/ 8779688 w 12202113"/>
              <a:gd name="connsiteY80" fmla="*/ 3138895 h 3188466"/>
              <a:gd name="connsiteX81" fmla="*/ 8715556 w 12202113"/>
              <a:gd name="connsiteY81" fmla="*/ 3135878 h 3188466"/>
              <a:gd name="connsiteX82" fmla="*/ 8686183 w 12202113"/>
              <a:gd name="connsiteY82" fmla="*/ 3132307 h 3188466"/>
              <a:gd name="connsiteX83" fmla="*/ 8684895 w 12202113"/>
              <a:gd name="connsiteY83" fmla="*/ 3132527 h 3188466"/>
              <a:gd name="connsiteX84" fmla="*/ 8682270 w 12202113"/>
              <a:gd name="connsiteY84" fmla="*/ 3130989 h 3188466"/>
              <a:gd name="connsiteX85" fmla="*/ 8676836 w 12202113"/>
              <a:gd name="connsiteY85" fmla="*/ 3130278 h 3188466"/>
              <a:gd name="connsiteX86" fmla="*/ 8662002 w 12202113"/>
              <a:gd name="connsiteY86" fmla="*/ 3130735 h 3188466"/>
              <a:gd name="connsiteX87" fmla="*/ 8656423 w 12202113"/>
              <a:gd name="connsiteY87" fmla="*/ 3131304 h 3188466"/>
              <a:gd name="connsiteX88" fmla="*/ 8648261 w 12202113"/>
              <a:gd name="connsiteY88" fmla="*/ 3131294 h 3188466"/>
              <a:gd name="connsiteX89" fmla="*/ 8648057 w 12202113"/>
              <a:gd name="connsiteY89" fmla="*/ 3131167 h 3188466"/>
              <a:gd name="connsiteX90" fmla="*/ 8640412 w 12202113"/>
              <a:gd name="connsiteY90" fmla="*/ 3131403 h 3188466"/>
              <a:gd name="connsiteX91" fmla="*/ 8603003 w 12202113"/>
              <a:gd name="connsiteY91" fmla="*/ 3134155 h 3188466"/>
              <a:gd name="connsiteX92" fmla="*/ 8553571 w 12202113"/>
              <a:gd name="connsiteY92" fmla="*/ 3122125 h 3188466"/>
              <a:gd name="connsiteX93" fmla="*/ 8533128 w 12202113"/>
              <a:gd name="connsiteY93" fmla="*/ 3120039 h 3188466"/>
              <a:gd name="connsiteX94" fmla="*/ 8522209 w 12202113"/>
              <a:gd name="connsiteY94" fmla="*/ 3118252 h 3188466"/>
              <a:gd name="connsiteX95" fmla="*/ 8521532 w 12202113"/>
              <a:gd name="connsiteY95" fmla="*/ 3117705 h 3188466"/>
              <a:gd name="connsiteX96" fmla="*/ 8485667 w 12202113"/>
              <a:gd name="connsiteY96" fmla="*/ 3120406 h 3188466"/>
              <a:gd name="connsiteX97" fmla="*/ 8480905 w 12202113"/>
              <a:gd name="connsiteY97" fmla="*/ 3119749 h 3188466"/>
              <a:gd name="connsiteX98" fmla="*/ 8457530 w 12202113"/>
              <a:gd name="connsiteY98" fmla="*/ 3122810 h 3188466"/>
              <a:gd name="connsiteX99" fmla="*/ 8445451 w 12202113"/>
              <a:gd name="connsiteY99" fmla="*/ 3123697 h 3188466"/>
              <a:gd name="connsiteX100" fmla="*/ 8442039 w 12202113"/>
              <a:gd name="connsiteY100" fmla="*/ 3125378 h 3188466"/>
              <a:gd name="connsiteX101" fmla="*/ 8424215 w 12202113"/>
              <a:gd name="connsiteY101" fmla="*/ 3125963 h 3188466"/>
              <a:gd name="connsiteX102" fmla="*/ 8422165 w 12202113"/>
              <a:gd name="connsiteY102" fmla="*/ 3125491 h 3188466"/>
              <a:gd name="connsiteX103" fmla="*/ 8407465 w 12202113"/>
              <a:gd name="connsiteY103" fmla="*/ 3127979 h 3188466"/>
              <a:gd name="connsiteX104" fmla="*/ 8395146 w 12202113"/>
              <a:gd name="connsiteY104" fmla="*/ 3132488 h 3188466"/>
              <a:gd name="connsiteX105" fmla="*/ 8243538 w 12202113"/>
              <a:gd name="connsiteY105" fmla="*/ 3129873 h 3188466"/>
              <a:gd name="connsiteX106" fmla="*/ 8112685 w 12202113"/>
              <a:gd name="connsiteY106" fmla="*/ 3148698 h 3188466"/>
              <a:gd name="connsiteX107" fmla="*/ 8026741 w 12202113"/>
              <a:gd name="connsiteY107" fmla="*/ 3154015 h 3188466"/>
              <a:gd name="connsiteX108" fmla="*/ 8030400 w 12202113"/>
              <a:gd name="connsiteY108" fmla="*/ 3146736 h 3188466"/>
              <a:gd name="connsiteX109" fmla="*/ 8002987 w 12202113"/>
              <a:gd name="connsiteY109" fmla="*/ 3135663 h 3188466"/>
              <a:gd name="connsiteX110" fmla="*/ 7798568 w 12202113"/>
              <a:gd name="connsiteY110" fmla="*/ 3141249 h 3188466"/>
              <a:gd name="connsiteX111" fmla="*/ 7746353 w 12202113"/>
              <a:gd name="connsiteY111" fmla="*/ 3137755 h 3188466"/>
              <a:gd name="connsiteX112" fmla="*/ 7700395 w 12202113"/>
              <a:gd name="connsiteY112" fmla="*/ 3144729 h 3188466"/>
              <a:gd name="connsiteX113" fmla="*/ 7681335 w 12202113"/>
              <a:gd name="connsiteY113" fmla="*/ 3141120 h 3188466"/>
              <a:gd name="connsiteX114" fmla="*/ 7678044 w 12202113"/>
              <a:gd name="connsiteY114" fmla="*/ 3140387 h 3188466"/>
              <a:gd name="connsiteX115" fmla="*/ 7664890 w 12202113"/>
              <a:gd name="connsiteY115" fmla="*/ 3139855 h 3188466"/>
              <a:gd name="connsiteX116" fmla="*/ 7661183 w 12202113"/>
              <a:gd name="connsiteY116" fmla="*/ 3136706 h 3188466"/>
              <a:gd name="connsiteX117" fmla="*/ 7641383 w 12202113"/>
              <a:gd name="connsiteY117" fmla="*/ 3133755 h 3188466"/>
              <a:gd name="connsiteX118" fmla="*/ 7617169 w 12202113"/>
              <a:gd name="connsiteY118" fmla="*/ 3133614 h 3188466"/>
              <a:gd name="connsiteX119" fmla="*/ 7531143 w 12202113"/>
              <a:gd name="connsiteY119" fmla="*/ 3132781 h 3188466"/>
              <a:gd name="connsiteX120" fmla="*/ 7517113 w 12202113"/>
              <a:gd name="connsiteY120" fmla="*/ 3134483 h 3188466"/>
              <a:gd name="connsiteX121" fmla="*/ 7471320 w 12202113"/>
              <a:gd name="connsiteY121" fmla="*/ 3131645 h 3188466"/>
              <a:gd name="connsiteX122" fmla="*/ 7430512 w 12202113"/>
              <a:gd name="connsiteY122" fmla="*/ 3131007 h 3188466"/>
              <a:gd name="connsiteX123" fmla="*/ 7404071 w 12202113"/>
              <a:gd name="connsiteY123" fmla="*/ 3132361 h 3188466"/>
              <a:gd name="connsiteX124" fmla="*/ 7397140 w 12202113"/>
              <a:gd name="connsiteY124" fmla="*/ 3131239 h 3188466"/>
              <a:gd name="connsiteX125" fmla="*/ 7370514 w 12202113"/>
              <a:gd name="connsiteY125" fmla="*/ 3130516 h 3188466"/>
              <a:gd name="connsiteX126" fmla="*/ 7356953 w 12202113"/>
              <a:gd name="connsiteY126" fmla="*/ 3132179 h 3188466"/>
              <a:gd name="connsiteX127" fmla="*/ 7343567 w 12202113"/>
              <a:gd name="connsiteY127" fmla="*/ 3128350 h 3188466"/>
              <a:gd name="connsiteX128" fmla="*/ 7340295 w 12202113"/>
              <a:gd name="connsiteY128" fmla="*/ 3125545 h 3188466"/>
              <a:gd name="connsiteX129" fmla="*/ 7321348 w 12202113"/>
              <a:gd name="connsiteY129" fmla="*/ 3126804 h 3188466"/>
              <a:gd name="connsiteX130" fmla="*/ 7305815 w 12202113"/>
              <a:gd name="connsiteY130" fmla="*/ 3124063 h 3188466"/>
              <a:gd name="connsiteX131" fmla="*/ 7292274 w 12202113"/>
              <a:gd name="connsiteY131" fmla="*/ 3125855 h 3188466"/>
              <a:gd name="connsiteX132" fmla="*/ 7286654 w 12202113"/>
              <a:gd name="connsiteY132" fmla="*/ 3125451 h 3188466"/>
              <a:gd name="connsiteX133" fmla="*/ 7272685 w 12202113"/>
              <a:gd name="connsiteY133" fmla="*/ 3124094 h 3188466"/>
              <a:gd name="connsiteX134" fmla="*/ 7248584 w 12202113"/>
              <a:gd name="connsiteY134" fmla="*/ 3121080 h 3188466"/>
              <a:gd name="connsiteX135" fmla="*/ 7241065 w 12202113"/>
              <a:gd name="connsiteY135" fmla="*/ 3120661 h 3188466"/>
              <a:gd name="connsiteX136" fmla="*/ 7224696 w 12202113"/>
              <a:gd name="connsiteY136" fmla="*/ 3116051 h 3188466"/>
              <a:gd name="connsiteX137" fmla="*/ 7193009 w 12202113"/>
              <a:gd name="connsiteY137" fmla="*/ 3112108 h 3188466"/>
              <a:gd name="connsiteX138" fmla="*/ 7137220 w 12202113"/>
              <a:gd name="connsiteY138" fmla="*/ 3098354 h 3188466"/>
              <a:gd name="connsiteX139" fmla="*/ 7104427 w 12202113"/>
              <a:gd name="connsiteY139" fmla="*/ 3091790 h 3188466"/>
              <a:gd name="connsiteX140" fmla="*/ 7082240 w 12202113"/>
              <a:gd name="connsiteY140" fmla="*/ 3085740 h 3188466"/>
              <a:gd name="connsiteX141" fmla="*/ 7016754 w 12202113"/>
              <a:gd name="connsiteY141" fmla="*/ 3077196 h 3188466"/>
              <a:gd name="connsiteX142" fmla="*/ 6904436 w 12202113"/>
              <a:gd name="connsiteY142" fmla="*/ 3065900 h 3188466"/>
              <a:gd name="connsiteX143" fmla="*/ 6881434 w 12202113"/>
              <a:gd name="connsiteY143" fmla="*/ 3062865 h 3188466"/>
              <a:gd name="connsiteX144" fmla="*/ 6865273 w 12202113"/>
              <a:gd name="connsiteY144" fmla="*/ 3057749 h 3188466"/>
              <a:gd name="connsiteX145" fmla="*/ 6864671 w 12202113"/>
              <a:gd name="connsiteY145" fmla="*/ 3054378 h 3188466"/>
              <a:gd name="connsiteX146" fmla="*/ 6852599 w 12202113"/>
              <a:gd name="connsiteY146" fmla="*/ 3052306 h 3188466"/>
              <a:gd name="connsiteX147" fmla="*/ 6850143 w 12202113"/>
              <a:gd name="connsiteY147" fmla="*/ 3051232 h 3188466"/>
              <a:gd name="connsiteX148" fmla="*/ 6835301 w 12202113"/>
              <a:gd name="connsiteY148" fmla="*/ 3045593 h 3188466"/>
              <a:gd name="connsiteX149" fmla="*/ 6784871 w 12202113"/>
              <a:gd name="connsiteY149" fmla="*/ 3046562 h 3188466"/>
              <a:gd name="connsiteX150" fmla="*/ 6738245 w 12202113"/>
              <a:gd name="connsiteY150" fmla="*/ 3037055 h 3188466"/>
              <a:gd name="connsiteX151" fmla="*/ 6537703 w 12202113"/>
              <a:gd name="connsiteY151" fmla="*/ 3017736 h 3188466"/>
              <a:gd name="connsiteX152" fmla="*/ 6521858 w 12202113"/>
              <a:gd name="connsiteY152" fmla="*/ 3004158 h 3188466"/>
              <a:gd name="connsiteX153" fmla="*/ 6445069 w 12202113"/>
              <a:gd name="connsiteY153" fmla="*/ 2992470 h 3188466"/>
              <a:gd name="connsiteX154" fmla="*/ 6302447 w 12202113"/>
              <a:gd name="connsiteY154" fmla="*/ 2994274 h 3188466"/>
              <a:gd name="connsiteX155" fmla="*/ 6160029 w 12202113"/>
              <a:gd name="connsiteY155" fmla="*/ 2973666 h 3188466"/>
              <a:gd name="connsiteX156" fmla="*/ 6144046 w 12202113"/>
              <a:gd name="connsiteY156" fmla="*/ 2976380 h 3188466"/>
              <a:gd name="connsiteX157" fmla="*/ 6127670 w 12202113"/>
              <a:gd name="connsiteY157" fmla="*/ 2976929 h 3188466"/>
              <a:gd name="connsiteX158" fmla="*/ 6126155 w 12202113"/>
              <a:gd name="connsiteY158" fmla="*/ 2976245 h 3188466"/>
              <a:gd name="connsiteX159" fmla="*/ 6108575 w 12202113"/>
              <a:gd name="connsiteY159" fmla="*/ 2974651 h 3188466"/>
              <a:gd name="connsiteX160" fmla="*/ 6103746 w 12202113"/>
              <a:gd name="connsiteY160" fmla="*/ 2975803 h 3188466"/>
              <a:gd name="connsiteX161" fmla="*/ 6091377 w 12202113"/>
              <a:gd name="connsiteY161" fmla="*/ 2975180 h 3188466"/>
              <a:gd name="connsiteX162" fmla="*/ 6066183 w 12202113"/>
              <a:gd name="connsiteY162" fmla="*/ 2975222 h 3188466"/>
              <a:gd name="connsiteX163" fmla="*/ 6063287 w 12202113"/>
              <a:gd name="connsiteY163" fmla="*/ 2974353 h 3188466"/>
              <a:gd name="connsiteX164" fmla="*/ 6054813 w 12202113"/>
              <a:gd name="connsiteY164" fmla="*/ 2974911 h 3188466"/>
              <a:gd name="connsiteX165" fmla="*/ 6050809 w 12202113"/>
              <a:gd name="connsiteY165" fmla="*/ 2973985 h 3188466"/>
              <a:gd name="connsiteX166" fmla="*/ 6013979 w 12202113"/>
              <a:gd name="connsiteY166" fmla="*/ 2974553 h 3188466"/>
              <a:gd name="connsiteX167" fmla="*/ 6013800 w 12202113"/>
              <a:gd name="connsiteY167" fmla="*/ 2973973 h 3188466"/>
              <a:gd name="connsiteX168" fmla="*/ 6004866 w 12202113"/>
              <a:gd name="connsiteY168" fmla="*/ 2971570 h 3188466"/>
              <a:gd name="connsiteX169" fmla="*/ 5987036 w 12202113"/>
              <a:gd name="connsiteY169" fmla="*/ 2968315 h 3188466"/>
              <a:gd name="connsiteX170" fmla="*/ 5950027 w 12202113"/>
              <a:gd name="connsiteY170" fmla="*/ 2953546 h 3188466"/>
              <a:gd name="connsiteX171" fmla="*/ 5911668 w 12202113"/>
              <a:gd name="connsiteY171" fmla="*/ 2954074 h 3188466"/>
              <a:gd name="connsiteX172" fmla="*/ 5904110 w 12202113"/>
              <a:gd name="connsiteY172" fmla="*/ 2953861 h 3188466"/>
              <a:gd name="connsiteX173" fmla="*/ 5904026 w 12202113"/>
              <a:gd name="connsiteY173" fmla="*/ 2953724 h 3188466"/>
              <a:gd name="connsiteX174" fmla="*/ 5896189 w 12202113"/>
              <a:gd name="connsiteY174" fmla="*/ 2953236 h 3188466"/>
              <a:gd name="connsiteX175" fmla="*/ 5890331 w 12202113"/>
              <a:gd name="connsiteY175" fmla="*/ 2953471 h 3188466"/>
              <a:gd name="connsiteX176" fmla="*/ 5875672 w 12202113"/>
              <a:gd name="connsiteY176" fmla="*/ 2953056 h 3188466"/>
              <a:gd name="connsiteX177" fmla="*/ 5871070 w 12202113"/>
              <a:gd name="connsiteY177" fmla="*/ 2952035 h 3188466"/>
              <a:gd name="connsiteX178" fmla="*/ 5869888 w 12202113"/>
              <a:gd name="connsiteY178" fmla="*/ 2950364 h 3188466"/>
              <a:gd name="connsiteX179" fmla="*/ 5868461 w 12202113"/>
              <a:gd name="connsiteY179" fmla="*/ 2950506 h 3188466"/>
              <a:gd name="connsiteX180" fmla="*/ 5843343 w 12202113"/>
              <a:gd name="connsiteY180" fmla="*/ 2945262 h 3188466"/>
              <a:gd name="connsiteX181" fmla="*/ 5784331 w 12202113"/>
              <a:gd name="connsiteY181" fmla="*/ 2938531 h 3188466"/>
              <a:gd name="connsiteX182" fmla="*/ 5749498 w 12202113"/>
              <a:gd name="connsiteY182" fmla="*/ 2936713 h 3188466"/>
              <a:gd name="connsiteX183" fmla="*/ 5655214 w 12202113"/>
              <a:gd name="connsiteY183" fmla="*/ 2929503 h 3188466"/>
              <a:gd name="connsiteX184" fmla="*/ 5561446 w 12202113"/>
              <a:gd name="connsiteY184" fmla="*/ 2920575 h 3188466"/>
              <a:gd name="connsiteX185" fmla="*/ 5519456 w 12202113"/>
              <a:gd name="connsiteY185" fmla="*/ 2906631 h 3188466"/>
              <a:gd name="connsiteX186" fmla="*/ 5514099 w 12202113"/>
              <a:gd name="connsiteY186" fmla="*/ 2906097 h 3188466"/>
              <a:gd name="connsiteX187" fmla="*/ 5499273 w 12202113"/>
              <a:gd name="connsiteY187" fmla="*/ 2907057 h 3188466"/>
              <a:gd name="connsiteX188" fmla="*/ 5493664 w 12202113"/>
              <a:gd name="connsiteY188" fmla="*/ 2907817 h 3188466"/>
              <a:gd name="connsiteX189" fmla="*/ 5485530 w 12202113"/>
              <a:gd name="connsiteY189" fmla="*/ 2908080 h 3188466"/>
              <a:gd name="connsiteX190" fmla="*/ 5485337 w 12202113"/>
              <a:gd name="connsiteY190" fmla="*/ 2907959 h 3188466"/>
              <a:gd name="connsiteX191" fmla="*/ 5477696 w 12202113"/>
              <a:gd name="connsiteY191" fmla="*/ 2908455 h 3188466"/>
              <a:gd name="connsiteX192" fmla="*/ 5440170 w 12202113"/>
              <a:gd name="connsiteY192" fmla="*/ 2912482 h 3188466"/>
              <a:gd name="connsiteX193" fmla="*/ 5391911 w 12202113"/>
              <a:gd name="connsiteY193" fmla="*/ 2902040 h 3188466"/>
              <a:gd name="connsiteX194" fmla="*/ 5371708 w 12202113"/>
              <a:gd name="connsiteY194" fmla="*/ 2900629 h 3188466"/>
              <a:gd name="connsiteX195" fmla="*/ 5360976 w 12202113"/>
              <a:gd name="connsiteY195" fmla="*/ 2899197 h 3188466"/>
              <a:gd name="connsiteX196" fmla="*/ 5360345 w 12202113"/>
              <a:gd name="connsiteY196" fmla="*/ 2898671 h 3188466"/>
              <a:gd name="connsiteX197" fmla="*/ 5324367 w 12202113"/>
              <a:gd name="connsiteY197" fmla="*/ 2902593 h 3188466"/>
              <a:gd name="connsiteX198" fmla="*/ 5319673 w 12202113"/>
              <a:gd name="connsiteY198" fmla="*/ 2902094 h 3188466"/>
              <a:gd name="connsiteX199" fmla="*/ 5296114 w 12202113"/>
              <a:gd name="connsiteY199" fmla="*/ 2905958 h 3188466"/>
              <a:gd name="connsiteX200" fmla="*/ 5283999 w 12202113"/>
              <a:gd name="connsiteY200" fmla="*/ 2907258 h 3188466"/>
              <a:gd name="connsiteX201" fmla="*/ 5280460 w 12202113"/>
              <a:gd name="connsiteY201" fmla="*/ 2909063 h 3188466"/>
              <a:gd name="connsiteX202" fmla="*/ 5262637 w 12202113"/>
              <a:gd name="connsiteY202" fmla="*/ 2910250 h 3188466"/>
              <a:gd name="connsiteX203" fmla="*/ 5260635 w 12202113"/>
              <a:gd name="connsiteY203" fmla="*/ 2909845 h 3188466"/>
              <a:gd name="connsiteX204" fmla="*/ 5245770 w 12202113"/>
              <a:gd name="connsiteY204" fmla="*/ 2912842 h 3188466"/>
              <a:gd name="connsiteX205" fmla="*/ 5233108 w 12202113"/>
              <a:gd name="connsiteY205" fmla="*/ 2917794 h 3188466"/>
              <a:gd name="connsiteX206" fmla="*/ 5082201 w 12202113"/>
              <a:gd name="connsiteY206" fmla="*/ 2920260 h 3188466"/>
              <a:gd name="connsiteX207" fmla="*/ 4939211 w 12202113"/>
              <a:gd name="connsiteY207" fmla="*/ 2931760 h 3188466"/>
              <a:gd name="connsiteX208" fmla="*/ 4794309 w 12202113"/>
              <a:gd name="connsiteY208" fmla="*/ 2937227 h 3188466"/>
              <a:gd name="connsiteX209" fmla="*/ 4637676 w 12202113"/>
              <a:gd name="connsiteY209" fmla="*/ 2946666 h 3188466"/>
              <a:gd name="connsiteX210" fmla="*/ 4585922 w 12202113"/>
              <a:gd name="connsiteY210" fmla="*/ 2944906 h 3188466"/>
              <a:gd name="connsiteX211" fmla="*/ 4539516 w 12202113"/>
              <a:gd name="connsiteY211" fmla="*/ 2953466 h 3188466"/>
              <a:gd name="connsiteX212" fmla="*/ 4520819 w 12202113"/>
              <a:gd name="connsiteY212" fmla="*/ 2950477 h 3188466"/>
              <a:gd name="connsiteX213" fmla="*/ 4517604 w 12202113"/>
              <a:gd name="connsiteY213" fmla="*/ 2949852 h 3188466"/>
              <a:gd name="connsiteX214" fmla="*/ 4504537 w 12202113"/>
              <a:gd name="connsiteY214" fmla="*/ 2949759 h 3188466"/>
              <a:gd name="connsiteX215" fmla="*/ 4501104 w 12202113"/>
              <a:gd name="connsiteY215" fmla="*/ 2946715 h 3188466"/>
              <a:gd name="connsiteX216" fmla="*/ 4342695 w 12202113"/>
              <a:gd name="connsiteY216" fmla="*/ 2951638 h 3188466"/>
              <a:gd name="connsiteX217" fmla="*/ 4274096 w 12202113"/>
              <a:gd name="connsiteY217" fmla="*/ 2953640 h 3188466"/>
              <a:gd name="connsiteX218" fmla="*/ 4248170 w 12202113"/>
              <a:gd name="connsiteY218" fmla="*/ 2951384 h 3188466"/>
              <a:gd name="connsiteX219" fmla="*/ 4147924 w 12202113"/>
              <a:gd name="connsiteY219" fmla="*/ 2945945 h 3188466"/>
              <a:gd name="connsiteX220" fmla="*/ 4061825 w 12202113"/>
              <a:gd name="connsiteY220" fmla="*/ 2944206 h 3188466"/>
              <a:gd name="connsiteX221" fmla="*/ 3998557 w 12202113"/>
              <a:gd name="connsiteY221" fmla="*/ 2955821 h 3188466"/>
              <a:gd name="connsiteX222" fmla="*/ 3993107 w 12202113"/>
              <a:gd name="connsiteY222" fmla="*/ 2953708 h 3188466"/>
              <a:gd name="connsiteX223" fmla="*/ 3949713 w 12202113"/>
              <a:gd name="connsiteY223" fmla="*/ 2955441 h 3188466"/>
              <a:gd name="connsiteX224" fmla="*/ 3797284 w 12202113"/>
              <a:gd name="connsiteY224" fmla="*/ 2977037 h 3188466"/>
              <a:gd name="connsiteX225" fmla="*/ 3712498 w 12202113"/>
              <a:gd name="connsiteY225" fmla="*/ 2979996 h 3188466"/>
              <a:gd name="connsiteX226" fmla="*/ 3682471 w 12202113"/>
              <a:gd name="connsiteY226" fmla="*/ 2978543 h 3188466"/>
              <a:gd name="connsiteX227" fmla="*/ 3632163 w 12202113"/>
              <a:gd name="connsiteY227" fmla="*/ 2976264 h 3188466"/>
              <a:gd name="connsiteX228" fmla="*/ 3594728 w 12202113"/>
              <a:gd name="connsiteY228" fmla="*/ 2968398 h 3188466"/>
              <a:gd name="connsiteX229" fmla="*/ 3552594 w 12202113"/>
              <a:gd name="connsiteY229" fmla="*/ 2968934 h 3188466"/>
              <a:gd name="connsiteX230" fmla="*/ 3542589 w 12202113"/>
              <a:gd name="connsiteY230" fmla="*/ 2977031 h 3188466"/>
              <a:gd name="connsiteX231" fmla="*/ 3497591 w 12202113"/>
              <a:gd name="connsiteY231" fmla="*/ 2975018 h 3188466"/>
              <a:gd name="connsiteX232" fmla="*/ 3429352 w 12202113"/>
              <a:gd name="connsiteY232" fmla="*/ 2971090 h 3188466"/>
              <a:gd name="connsiteX233" fmla="*/ 3389938 w 12202113"/>
              <a:gd name="connsiteY233" fmla="*/ 2970884 h 3188466"/>
              <a:gd name="connsiteX234" fmla="*/ 3282344 w 12202113"/>
              <a:gd name="connsiteY234" fmla="*/ 2968084 h 3188466"/>
              <a:gd name="connsiteX235" fmla="*/ 3174624 w 12202113"/>
              <a:gd name="connsiteY235" fmla="*/ 2963576 h 3188466"/>
              <a:gd name="connsiteX236" fmla="*/ 3111077 w 12202113"/>
              <a:gd name="connsiteY236" fmla="*/ 2951285 h 3188466"/>
              <a:gd name="connsiteX237" fmla="*/ 3022501 w 12202113"/>
              <a:gd name="connsiteY237" fmla="*/ 2948619 h 3188466"/>
              <a:gd name="connsiteX238" fmla="*/ 3007714 w 12202113"/>
              <a:gd name="connsiteY238" fmla="*/ 2946762 h 3188466"/>
              <a:gd name="connsiteX239" fmla="*/ 2903098 w 12202113"/>
              <a:gd name="connsiteY239" fmla="*/ 2940576 h 3188466"/>
              <a:gd name="connsiteX240" fmla="*/ 2781591 w 12202113"/>
              <a:gd name="connsiteY240" fmla="*/ 2946394 h 3188466"/>
              <a:gd name="connsiteX241" fmla="*/ 2627942 w 12202113"/>
              <a:gd name="connsiteY241" fmla="*/ 2919996 h 3188466"/>
              <a:gd name="connsiteX242" fmla="*/ 2354959 w 12202113"/>
              <a:gd name="connsiteY242" fmla="*/ 2882080 h 3188466"/>
              <a:gd name="connsiteX243" fmla="*/ 2063184 w 12202113"/>
              <a:gd name="connsiteY243" fmla="*/ 2879109 h 3188466"/>
              <a:gd name="connsiteX244" fmla="*/ 1986946 w 12202113"/>
              <a:gd name="connsiteY244" fmla="*/ 2887619 h 3188466"/>
              <a:gd name="connsiteX245" fmla="*/ 1763479 w 12202113"/>
              <a:gd name="connsiteY245" fmla="*/ 2909077 h 3188466"/>
              <a:gd name="connsiteX246" fmla="*/ 1537980 w 12202113"/>
              <a:gd name="connsiteY246" fmla="*/ 2960398 h 3188466"/>
              <a:gd name="connsiteX247" fmla="*/ 1395229 w 12202113"/>
              <a:gd name="connsiteY247" fmla="*/ 2975625 h 3188466"/>
              <a:gd name="connsiteX248" fmla="*/ 1327834 w 12202113"/>
              <a:gd name="connsiteY248" fmla="*/ 2989485 h 3188466"/>
              <a:gd name="connsiteX249" fmla="*/ 1280757 w 12202113"/>
              <a:gd name="connsiteY249" fmla="*/ 2992959 h 3188466"/>
              <a:gd name="connsiteX250" fmla="*/ 1252582 w 12202113"/>
              <a:gd name="connsiteY250" fmla="*/ 2995877 h 3188466"/>
              <a:gd name="connsiteX251" fmla="*/ 1204670 w 12202113"/>
              <a:gd name="connsiteY251" fmla="*/ 3014826 h 3188466"/>
              <a:gd name="connsiteX252" fmla="*/ 1020457 w 12202113"/>
              <a:gd name="connsiteY252" fmla="*/ 3031603 h 3188466"/>
              <a:gd name="connsiteX253" fmla="*/ 843248 w 12202113"/>
              <a:gd name="connsiteY253" fmla="*/ 3026954 h 3188466"/>
              <a:gd name="connsiteX254" fmla="*/ 583517 w 12202113"/>
              <a:gd name="connsiteY254" fmla="*/ 3089095 h 3188466"/>
              <a:gd name="connsiteX255" fmla="*/ 556836 w 12202113"/>
              <a:gd name="connsiteY255" fmla="*/ 3094374 h 3188466"/>
              <a:gd name="connsiteX256" fmla="*/ 412089 w 12202113"/>
              <a:gd name="connsiteY256" fmla="*/ 3121334 h 3188466"/>
              <a:gd name="connsiteX257" fmla="*/ 83929 w 12202113"/>
              <a:gd name="connsiteY257" fmla="*/ 3150566 h 318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202113" h="3188466">
                <a:moveTo>
                  <a:pt x="0" y="3188466"/>
                </a:moveTo>
                <a:lnTo>
                  <a:pt x="10116" y="2657641"/>
                </a:lnTo>
                <a:lnTo>
                  <a:pt x="10116" y="0"/>
                </a:lnTo>
                <a:lnTo>
                  <a:pt x="12202113" y="0"/>
                </a:lnTo>
                <a:lnTo>
                  <a:pt x="12202113" y="2879832"/>
                </a:lnTo>
                <a:lnTo>
                  <a:pt x="12198167" y="2880360"/>
                </a:lnTo>
                <a:cubicBezTo>
                  <a:pt x="12163116" y="2884349"/>
                  <a:pt x="12143771" y="2884544"/>
                  <a:pt x="12122128" y="2887194"/>
                </a:cubicBezTo>
                <a:cubicBezTo>
                  <a:pt x="12087086" y="2893347"/>
                  <a:pt x="12050015" y="2907304"/>
                  <a:pt x="12028868" y="2911786"/>
                </a:cubicBezTo>
                <a:lnTo>
                  <a:pt x="11995238" y="2914090"/>
                </a:lnTo>
                <a:lnTo>
                  <a:pt x="11996460" y="2918442"/>
                </a:lnTo>
                <a:lnTo>
                  <a:pt x="11983968" y="2918762"/>
                </a:lnTo>
                <a:lnTo>
                  <a:pt x="11956084" y="2918868"/>
                </a:lnTo>
                <a:cubicBezTo>
                  <a:pt x="11938684" y="2919526"/>
                  <a:pt x="11890300" y="2918483"/>
                  <a:pt x="11872586" y="2920076"/>
                </a:cubicBezTo>
                <a:cubicBezTo>
                  <a:pt x="11867476" y="2924717"/>
                  <a:pt x="11859589" y="2927247"/>
                  <a:pt x="11849804" y="2928420"/>
                </a:cubicBezTo>
                <a:lnTo>
                  <a:pt x="11828254" y="2928551"/>
                </a:lnTo>
                <a:lnTo>
                  <a:pt x="11703277" y="2939735"/>
                </a:lnTo>
                <a:lnTo>
                  <a:pt x="11686094" y="2940570"/>
                </a:lnTo>
                <a:lnTo>
                  <a:pt x="11676788" y="2944321"/>
                </a:lnTo>
                <a:cubicBezTo>
                  <a:pt x="11669684" y="2945069"/>
                  <a:pt x="11649276" y="2944585"/>
                  <a:pt x="11643464" y="2945066"/>
                </a:cubicBezTo>
                <a:lnTo>
                  <a:pt x="11641922" y="2947200"/>
                </a:lnTo>
                <a:cubicBezTo>
                  <a:pt x="11623408" y="2950611"/>
                  <a:pt x="11553770" y="2961969"/>
                  <a:pt x="11532386" y="2965529"/>
                </a:cubicBezTo>
                <a:cubicBezTo>
                  <a:pt x="11528114" y="2962248"/>
                  <a:pt x="11518548" y="2967430"/>
                  <a:pt x="11513619" y="2968556"/>
                </a:cubicBezTo>
                <a:cubicBezTo>
                  <a:pt x="11512856" y="2966346"/>
                  <a:pt x="11500924" y="2965672"/>
                  <a:pt x="11497404" y="2967639"/>
                </a:cubicBezTo>
                <a:cubicBezTo>
                  <a:pt x="11413522" y="2978420"/>
                  <a:pt x="11455510" y="2956141"/>
                  <a:pt x="11407630" y="2970255"/>
                </a:cubicBezTo>
                <a:cubicBezTo>
                  <a:pt x="11399160" y="2971190"/>
                  <a:pt x="11392296" y="2970299"/>
                  <a:pt x="11386276" y="2968648"/>
                </a:cubicBezTo>
                <a:lnTo>
                  <a:pt x="11377296" y="2965257"/>
                </a:lnTo>
                <a:lnTo>
                  <a:pt x="11342536" y="2971666"/>
                </a:lnTo>
                <a:cubicBezTo>
                  <a:pt x="11325414" y="2973900"/>
                  <a:pt x="11307393" y="2975381"/>
                  <a:pt x="11288902" y="2976058"/>
                </a:cubicBezTo>
                <a:cubicBezTo>
                  <a:pt x="11284753" y="2971542"/>
                  <a:pt x="11270239" y="2977957"/>
                  <a:pt x="11263411" y="2979228"/>
                </a:cubicBezTo>
                <a:cubicBezTo>
                  <a:pt x="11263340" y="2976278"/>
                  <a:pt x="11248212" y="2974865"/>
                  <a:pt x="11242843" y="2977303"/>
                </a:cubicBezTo>
                <a:cubicBezTo>
                  <a:pt x="11130019" y="2987845"/>
                  <a:pt x="11193504" y="2960297"/>
                  <a:pt x="11125798" y="2976816"/>
                </a:cubicBezTo>
                <a:cubicBezTo>
                  <a:pt x="11114472" y="2977677"/>
                  <a:pt x="11105974" y="2976199"/>
                  <a:pt x="11098884" y="2973758"/>
                </a:cubicBezTo>
                <a:lnTo>
                  <a:pt x="11086128" y="2967663"/>
                </a:lnTo>
                <a:lnTo>
                  <a:pt x="11076132" y="2969836"/>
                </a:lnTo>
                <a:cubicBezTo>
                  <a:pt x="11038408" y="2970007"/>
                  <a:pt x="11027285" y="2963760"/>
                  <a:pt x="11005337" y="2970053"/>
                </a:cubicBezTo>
                <a:cubicBezTo>
                  <a:pt x="10972902" y="2956973"/>
                  <a:pt x="10983824" y="2968749"/>
                  <a:pt x="10959154" y="2970750"/>
                </a:cubicBezTo>
                <a:cubicBezTo>
                  <a:pt x="10939692" y="2973358"/>
                  <a:pt x="10975422" y="2978377"/>
                  <a:pt x="10956347" y="2979118"/>
                </a:cubicBezTo>
                <a:cubicBezTo>
                  <a:pt x="10935712" y="2975741"/>
                  <a:pt x="10936682" y="2986229"/>
                  <a:pt x="10915223" y="2982099"/>
                </a:cubicBezTo>
                <a:cubicBezTo>
                  <a:pt x="10920436" y="2974198"/>
                  <a:pt x="10872877" y="2983630"/>
                  <a:pt x="10871398" y="2976728"/>
                </a:cubicBezTo>
                <a:cubicBezTo>
                  <a:pt x="10853171" y="2986599"/>
                  <a:pt x="10844013" y="2974439"/>
                  <a:pt x="10819743" y="2977481"/>
                </a:cubicBezTo>
                <a:cubicBezTo>
                  <a:pt x="10808314" y="2981215"/>
                  <a:pt x="10800068" y="2981856"/>
                  <a:pt x="10788834" y="2977840"/>
                </a:cubicBezTo>
                <a:cubicBezTo>
                  <a:pt x="10736185" y="2996020"/>
                  <a:pt x="10756982" y="2978653"/>
                  <a:pt x="10707711" y="2985644"/>
                </a:cubicBezTo>
                <a:cubicBezTo>
                  <a:pt x="10665262" y="2992997"/>
                  <a:pt x="10617142" y="2997767"/>
                  <a:pt x="10576086" y="3015319"/>
                </a:cubicBezTo>
                <a:cubicBezTo>
                  <a:pt x="10568550" y="3020292"/>
                  <a:pt x="10550046" y="3022174"/>
                  <a:pt x="10534761" y="3019524"/>
                </a:cubicBezTo>
                <a:cubicBezTo>
                  <a:pt x="10532134" y="3019067"/>
                  <a:pt x="10529698" y="3018490"/>
                  <a:pt x="10527537" y="3017814"/>
                </a:cubicBezTo>
                <a:cubicBezTo>
                  <a:pt x="10492044" y="3020498"/>
                  <a:pt x="10362224" y="3032491"/>
                  <a:pt x="10321799" y="3035635"/>
                </a:cubicBezTo>
                <a:cubicBezTo>
                  <a:pt x="10318526" y="3029246"/>
                  <a:pt x="10298084" y="3040774"/>
                  <a:pt x="10284989" y="3036679"/>
                </a:cubicBezTo>
                <a:cubicBezTo>
                  <a:pt x="10275610" y="3033085"/>
                  <a:pt x="10267220" y="3035744"/>
                  <a:pt x="10257423" y="3036027"/>
                </a:cubicBezTo>
                <a:cubicBezTo>
                  <a:pt x="10244517" y="3033202"/>
                  <a:pt x="10202424" y="3038304"/>
                  <a:pt x="10191450" y="3041963"/>
                </a:cubicBezTo>
                <a:cubicBezTo>
                  <a:pt x="10165225" y="3054679"/>
                  <a:pt x="10105634" y="3045236"/>
                  <a:pt x="10083845" y="3054978"/>
                </a:cubicBezTo>
                <a:cubicBezTo>
                  <a:pt x="10075939" y="3056408"/>
                  <a:pt x="10068203" y="3056986"/>
                  <a:pt x="10060611" y="3057035"/>
                </a:cubicBezTo>
                <a:lnTo>
                  <a:pt x="10039363" y="3055961"/>
                </a:lnTo>
                <a:lnTo>
                  <a:pt x="10033322" y="3053238"/>
                </a:lnTo>
                <a:lnTo>
                  <a:pt x="10020337" y="3053912"/>
                </a:lnTo>
                <a:lnTo>
                  <a:pt x="10016616" y="3053498"/>
                </a:lnTo>
                <a:cubicBezTo>
                  <a:pt x="10009508" y="3052695"/>
                  <a:pt x="10002492" y="3051995"/>
                  <a:pt x="9995549" y="3051719"/>
                </a:cubicBezTo>
                <a:cubicBezTo>
                  <a:pt x="10004680" y="3065377"/>
                  <a:pt x="9937988" y="3051618"/>
                  <a:pt x="9957212" y="3062663"/>
                </a:cubicBezTo>
                <a:cubicBezTo>
                  <a:pt x="9920646" y="3063519"/>
                  <a:pt x="9948538" y="3073806"/>
                  <a:pt x="9904584" y="3063999"/>
                </a:cubicBezTo>
                <a:cubicBezTo>
                  <a:pt x="9847813" y="3075166"/>
                  <a:pt x="9758323" y="3071010"/>
                  <a:pt x="9713857" y="3087955"/>
                </a:cubicBezTo>
                <a:cubicBezTo>
                  <a:pt x="9719380" y="3081485"/>
                  <a:pt x="9695453" y="3076466"/>
                  <a:pt x="9678879" y="3079676"/>
                </a:cubicBezTo>
                <a:cubicBezTo>
                  <a:pt x="9698255" y="3054291"/>
                  <a:pt x="9613348" y="3102551"/>
                  <a:pt x="9598760" y="3085228"/>
                </a:cubicBezTo>
                <a:cubicBezTo>
                  <a:pt x="9598041" y="3101310"/>
                  <a:pt x="9523758" y="3128579"/>
                  <a:pt x="9488796" y="3115384"/>
                </a:cubicBezTo>
                <a:cubicBezTo>
                  <a:pt x="9435532" y="3118605"/>
                  <a:pt x="9397815" y="3131898"/>
                  <a:pt x="9341972" y="3126583"/>
                </a:cubicBezTo>
                <a:cubicBezTo>
                  <a:pt x="9340239" y="3128735"/>
                  <a:pt x="9337399" y="3130536"/>
                  <a:pt x="9333795" y="3132083"/>
                </a:cubicBezTo>
                <a:lnTo>
                  <a:pt x="9321736" y="3135834"/>
                </a:lnTo>
                <a:lnTo>
                  <a:pt x="9319405" y="3135561"/>
                </a:lnTo>
                <a:cubicBezTo>
                  <a:pt x="9310247" y="3135512"/>
                  <a:pt x="9305558" y="3136419"/>
                  <a:pt x="9302847" y="3137746"/>
                </a:cubicBezTo>
                <a:lnTo>
                  <a:pt x="9300930" y="3139687"/>
                </a:lnTo>
                <a:lnTo>
                  <a:pt x="9290106" y="3141645"/>
                </a:lnTo>
                <a:lnTo>
                  <a:pt x="9270220" y="3146737"/>
                </a:lnTo>
                <a:lnTo>
                  <a:pt x="9265150" y="3146531"/>
                </a:lnTo>
                <a:lnTo>
                  <a:pt x="9233057" y="3152408"/>
                </a:lnTo>
                <a:lnTo>
                  <a:pt x="9231974" y="3151938"/>
                </a:lnTo>
                <a:cubicBezTo>
                  <a:pt x="9228816" y="3151020"/>
                  <a:pt x="9225099" y="3150595"/>
                  <a:pt x="9220130" y="3151189"/>
                </a:cubicBezTo>
                <a:cubicBezTo>
                  <a:pt x="9218372" y="3142213"/>
                  <a:pt x="9213458" y="3148467"/>
                  <a:pt x="9198955" y="3151015"/>
                </a:cubicBezTo>
                <a:cubicBezTo>
                  <a:pt x="9192986" y="3137641"/>
                  <a:pt x="9157451" y="3149750"/>
                  <a:pt x="9142196" y="3143802"/>
                </a:cubicBezTo>
                <a:cubicBezTo>
                  <a:pt x="9131673" y="3145976"/>
                  <a:pt x="9120437" y="3148030"/>
                  <a:pt x="9108665" y="3149868"/>
                </a:cubicBezTo>
                <a:lnTo>
                  <a:pt x="9014086" y="3150791"/>
                </a:lnTo>
                <a:lnTo>
                  <a:pt x="8915037" y="3140020"/>
                </a:lnTo>
                <a:cubicBezTo>
                  <a:pt x="8878400" y="3139785"/>
                  <a:pt x="8846675" y="3135786"/>
                  <a:pt x="8815667" y="3138606"/>
                </a:cubicBezTo>
                <a:cubicBezTo>
                  <a:pt x="8803071" y="3135495"/>
                  <a:pt x="8791199" y="3134238"/>
                  <a:pt x="8779688" y="3138895"/>
                </a:cubicBezTo>
                <a:cubicBezTo>
                  <a:pt x="8745498" y="3137342"/>
                  <a:pt x="8737221" y="3130691"/>
                  <a:pt x="8715556" y="3135878"/>
                </a:cubicBezTo>
                <a:cubicBezTo>
                  <a:pt x="8696347" y="3125121"/>
                  <a:pt x="8695210" y="3129227"/>
                  <a:pt x="8686183" y="3132307"/>
                </a:cubicBezTo>
                <a:lnTo>
                  <a:pt x="8684895" y="3132527"/>
                </a:lnTo>
                <a:lnTo>
                  <a:pt x="8682270" y="3130989"/>
                </a:lnTo>
                <a:lnTo>
                  <a:pt x="8676836" y="3130278"/>
                </a:lnTo>
                <a:lnTo>
                  <a:pt x="8662002" y="3130735"/>
                </a:lnTo>
                <a:lnTo>
                  <a:pt x="8656423" y="3131304"/>
                </a:lnTo>
                <a:cubicBezTo>
                  <a:pt x="8652581" y="3131550"/>
                  <a:pt x="8650028" y="3131521"/>
                  <a:pt x="8648261" y="3131294"/>
                </a:cubicBezTo>
                <a:lnTo>
                  <a:pt x="8648057" y="3131167"/>
                </a:lnTo>
                <a:lnTo>
                  <a:pt x="8640412" y="3131403"/>
                </a:lnTo>
                <a:cubicBezTo>
                  <a:pt x="8627510" y="3132092"/>
                  <a:pt x="8614954" y="3133035"/>
                  <a:pt x="8603003" y="3134155"/>
                </a:cubicBezTo>
                <a:cubicBezTo>
                  <a:pt x="8592897" y="3127095"/>
                  <a:pt x="8548738" y="3135435"/>
                  <a:pt x="8553571" y="3122125"/>
                </a:cubicBezTo>
                <a:cubicBezTo>
                  <a:pt x="8537450" y="3123243"/>
                  <a:pt x="8527699" y="3128769"/>
                  <a:pt x="8533128" y="3120039"/>
                </a:cubicBezTo>
                <a:cubicBezTo>
                  <a:pt x="8527821" y="3120156"/>
                  <a:pt x="8524551" y="3119414"/>
                  <a:pt x="8522209" y="3118252"/>
                </a:cubicBezTo>
                <a:lnTo>
                  <a:pt x="8521532" y="3117705"/>
                </a:lnTo>
                <a:lnTo>
                  <a:pt x="8485667" y="3120406"/>
                </a:lnTo>
                <a:lnTo>
                  <a:pt x="8480905" y="3119749"/>
                </a:lnTo>
                <a:lnTo>
                  <a:pt x="8457530" y="3122810"/>
                </a:lnTo>
                <a:lnTo>
                  <a:pt x="8445451" y="3123697"/>
                </a:lnTo>
                <a:lnTo>
                  <a:pt x="8442039" y="3125378"/>
                </a:lnTo>
                <a:cubicBezTo>
                  <a:pt x="8438355" y="3126399"/>
                  <a:pt x="8433075" y="3126839"/>
                  <a:pt x="8424215" y="3125963"/>
                </a:cubicBezTo>
                <a:lnTo>
                  <a:pt x="8422165" y="3125491"/>
                </a:lnTo>
                <a:lnTo>
                  <a:pt x="8407465" y="3127979"/>
                </a:lnTo>
                <a:cubicBezTo>
                  <a:pt x="8402731" y="3129129"/>
                  <a:pt x="8398540" y="3130592"/>
                  <a:pt x="8395146" y="3132488"/>
                </a:cubicBezTo>
                <a:cubicBezTo>
                  <a:pt x="8345093" y="3122354"/>
                  <a:pt x="8297866" y="3131626"/>
                  <a:pt x="8243538" y="3129873"/>
                </a:cubicBezTo>
                <a:cubicBezTo>
                  <a:pt x="8220052" y="3114107"/>
                  <a:pt x="8126172" y="3133411"/>
                  <a:pt x="8112685" y="3148698"/>
                </a:cubicBezTo>
                <a:cubicBezTo>
                  <a:pt x="8112380" y="3135302"/>
                  <a:pt x="8044302" y="3153542"/>
                  <a:pt x="8026741" y="3154015"/>
                </a:cubicBezTo>
                <a:cubicBezTo>
                  <a:pt x="8020887" y="3154173"/>
                  <a:pt x="8020646" y="3152357"/>
                  <a:pt x="8030400" y="3146736"/>
                </a:cubicBezTo>
                <a:cubicBezTo>
                  <a:pt x="8011739" y="3148301"/>
                  <a:pt x="7992477" y="3141339"/>
                  <a:pt x="8002987" y="3135663"/>
                </a:cubicBezTo>
                <a:cubicBezTo>
                  <a:pt x="7946297" y="3147811"/>
                  <a:pt x="7862627" y="3135732"/>
                  <a:pt x="7798568" y="3141249"/>
                </a:cubicBezTo>
                <a:cubicBezTo>
                  <a:pt x="7763645" y="3127901"/>
                  <a:pt x="7782577" y="3140251"/>
                  <a:pt x="7746353" y="3137755"/>
                </a:cubicBezTo>
                <a:cubicBezTo>
                  <a:pt x="7756261" y="3150042"/>
                  <a:pt x="7702377" y="3130861"/>
                  <a:pt x="7700395" y="3144729"/>
                </a:cubicBezTo>
                <a:cubicBezTo>
                  <a:pt x="7693866" y="3143835"/>
                  <a:pt x="7687603" y="3142532"/>
                  <a:pt x="7681335" y="3141120"/>
                </a:cubicBezTo>
                <a:lnTo>
                  <a:pt x="7678044" y="3140387"/>
                </a:lnTo>
                <a:lnTo>
                  <a:pt x="7664890" y="3139855"/>
                </a:lnTo>
                <a:lnTo>
                  <a:pt x="7661183" y="3136706"/>
                </a:lnTo>
                <a:lnTo>
                  <a:pt x="7641383" y="3133755"/>
                </a:lnTo>
                <a:cubicBezTo>
                  <a:pt x="7633967" y="3133115"/>
                  <a:pt x="7625987" y="3132967"/>
                  <a:pt x="7617169" y="3133614"/>
                </a:cubicBezTo>
                <a:cubicBezTo>
                  <a:pt x="7595475" y="3139109"/>
                  <a:pt x="7561695" y="3132374"/>
                  <a:pt x="7531143" y="3132781"/>
                </a:cubicBezTo>
                <a:lnTo>
                  <a:pt x="7517113" y="3134483"/>
                </a:lnTo>
                <a:lnTo>
                  <a:pt x="7471320" y="3131645"/>
                </a:lnTo>
                <a:cubicBezTo>
                  <a:pt x="7458285" y="3131095"/>
                  <a:pt x="7444756" y="3130805"/>
                  <a:pt x="7430512" y="3131007"/>
                </a:cubicBezTo>
                <a:lnTo>
                  <a:pt x="7404071" y="3132361"/>
                </a:lnTo>
                <a:lnTo>
                  <a:pt x="7397140" y="3131239"/>
                </a:lnTo>
                <a:cubicBezTo>
                  <a:pt x="7385068" y="3131364"/>
                  <a:pt x="7369091" y="3135313"/>
                  <a:pt x="7370514" y="3130516"/>
                </a:cubicBezTo>
                <a:lnTo>
                  <a:pt x="7356953" y="3132179"/>
                </a:lnTo>
                <a:lnTo>
                  <a:pt x="7343567" y="3128350"/>
                </a:lnTo>
                <a:cubicBezTo>
                  <a:pt x="7342101" y="3127461"/>
                  <a:pt x="7340998" y="3126514"/>
                  <a:pt x="7340295" y="3125545"/>
                </a:cubicBezTo>
                <a:lnTo>
                  <a:pt x="7321348" y="3126804"/>
                </a:lnTo>
                <a:lnTo>
                  <a:pt x="7305815" y="3124063"/>
                </a:lnTo>
                <a:lnTo>
                  <a:pt x="7292274" y="3125855"/>
                </a:lnTo>
                <a:lnTo>
                  <a:pt x="7286654" y="3125451"/>
                </a:lnTo>
                <a:lnTo>
                  <a:pt x="7272685" y="3124094"/>
                </a:lnTo>
                <a:cubicBezTo>
                  <a:pt x="7265523" y="3123143"/>
                  <a:pt x="7257508" y="3121997"/>
                  <a:pt x="7248584" y="3121080"/>
                </a:cubicBezTo>
                <a:lnTo>
                  <a:pt x="7241065" y="3120661"/>
                </a:lnTo>
                <a:lnTo>
                  <a:pt x="7224696" y="3116051"/>
                </a:lnTo>
                <a:cubicBezTo>
                  <a:pt x="7212786" y="3112566"/>
                  <a:pt x="7203412" y="3110217"/>
                  <a:pt x="7193009" y="3112108"/>
                </a:cubicBezTo>
                <a:cubicBezTo>
                  <a:pt x="7175276" y="3107606"/>
                  <a:pt x="7162888" y="3094987"/>
                  <a:pt x="7137220" y="3098354"/>
                </a:cubicBezTo>
                <a:cubicBezTo>
                  <a:pt x="7145010" y="3092637"/>
                  <a:pt x="7108715" y="3097662"/>
                  <a:pt x="7104427" y="3091790"/>
                </a:cubicBezTo>
                <a:cubicBezTo>
                  <a:pt x="7102447" y="3087061"/>
                  <a:pt x="7090976" y="3087484"/>
                  <a:pt x="7082240" y="3085740"/>
                </a:cubicBezTo>
                <a:cubicBezTo>
                  <a:pt x="7076014" y="3080911"/>
                  <a:pt x="7032058" y="3076501"/>
                  <a:pt x="7016754" y="3077196"/>
                </a:cubicBezTo>
                <a:cubicBezTo>
                  <a:pt x="6973620" y="3082001"/>
                  <a:pt x="6938923" y="3062558"/>
                  <a:pt x="6904436" y="3065900"/>
                </a:cubicBezTo>
                <a:cubicBezTo>
                  <a:pt x="6895406" y="3065445"/>
                  <a:pt x="6887919" y="3064350"/>
                  <a:pt x="6881434" y="3062865"/>
                </a:cubicBezTo>
                <a:lnTo>
                  <a:pt x="6865273" y="3057749"/>
                </a:lnTo>
                <a:cubicBezTo>
                  <a:pt x="6865072" y="3056626"/>
                  <a:pt x="6864871" y="3055502"/>
                  <a:pt x="6864671" y="3054378"/>
                </a:cubicBezTo>
                <a:lnTo>
                  <a:pt x="6852599" y="3052306"/>
                </a:lnTo>
                <a:lnTo>
                  <a:pt x="6850143" y="3051232"/>
                </a:lnTo>
                <a:cubicBezTo>
                  <a:pt x="6845470" y="3049168"/>
                  <a:pt x="6840704" y="3047206"/>
                  <a:pt x="6835301" y="3045593"/>
                </a:cubicBezTo>
                <a:cubicBezTo>
                  <a:pt x="6820447" y="3058242"/>
                  <a:pt x="6786888" y="3033956"/>
                  <a:pt x="6784871" y="3046562"/>
                </a:cubicBezTo>
                <a:cubicBezTo>
                  <a:pt x="6752593" y="3039899"/>
                  <a:pt x="6759140" y="3053646"/>
                  <a:pt x="6738245" y="3037055"/>
                </a:cubicBezTo>
                <a:cubicBezTo>
                  <a:pt x="6671880" y="3034501"/>
                  <a:pt x="6603220" y="3013245"/>
                  <a:pt x="6537703" y="3017736"/>
                </a:cubicBezTo>
                <a:cubicBezTo>
                  <a:pt x="6553051" y="3013722"/>
                  <a:pt x="6541149" y="3004943"/>
                  <a:pt x="6521858" y="3004158"/>
                </a:cubicBezTo>
                <a:cubicBezTo>
                  <a:pt x="6580141" y="2987944"/>
                  <a:pt x="6428765" y="3009117"/>
                  <a:pt x="6445069" y="2992470"/>
                </a:cubicBezTo>
                <a:cubicBezTo>
                  <a:pt x="6417897" y="3005060"/>
                  <a:pt x="6310156" y="3011743"/>
                  <a:pt x="6302447" y="2994274"/>
                </a:cubicBezTo>
                <a:cubicBezTo>
                  <a:pt x="6252173" y="2986131"/>
                  <a:pt x="6198382" y="2989085"/>
                  <a:pt x="6160029" y="2973666"/>
                </a:cubicBezTo>
                <a:cubicBezTo>
                  <a:pt x="6155014" y="2975022"/>
                  <a:pt x="6149642" y="2975878"/>
                  <a:pt x="6144046" y="2976380"/>
                </a:cubicBezTo>
                <a:lnTo>
                  <a:pt x="6127670" y="2976929"/>
                </a:lnTo>
                <a:lnTo>
                  <a:pt x="6126155" y="2976245"/>
                </a:lnTo>
                <a:cubicBezTo>
                  <a:pt x="6118509" y="2974369"/>
                  <a:pt x="6113052" y="2974144"/>
                  <a:pt x="6108575" y="2974651"/>
                </a:cubicBezTo>
                <a:lnTo>
                  <a:pt x="6103746" y="2975803"/>
                </a:lnTo>
                <a:lnTo>
                  <a:pt x="6091377" y="2975180"/>
                </a:lnTo>
                <a:lnTo>
                  <a:pt x="6066183" y="2975222"/>
                </a:lnTo>
                <a:lnTo>
                  <a:pt x="6063287" y="2974353"/>
                </a:lnTo>
                <a:lnTo>
                  <a:pt x="6054813" y="2974911"/>
                </a:lnTo>
                <a:lnTo>
                  <a:pt x="6050809" y="2973985"/>
                </a:lnTo>
                <a:lnTo>
                  <a:pt x="6013979" y="2974553"/>
                </a:lnTo>
                <a:cubicBezTo>
                  <a:pt x="6013918" y="2974361"/>
                  <a:pt x="6013860" y="2974167"/>
                  <a:pt x="6013800" y="2973973"/>
                </a:cubicBezTo>
                <a:cubicBezTo>
                  <a:pt x="6012565" y="2972689"/>
                  <a:pt x="6010070" y="2971765"/>
                  <a:pt x="6004866" y="2971570"/>
                </a:cubicBezTo>
                <a:cubicBezTo>
                  <a:pt x="6017706" y="2963268"/>
                  <a:pt x="6003515" y="2968156"/>
                  <a:pt x="5987036" y="2968315"/>
                </a:cubicBezTo>
                <a:cubicBezTo>
                  <a:pt x="6003302" y="2955458"/>
                  <a:pt x="5953573" y="2961108"/>
                  <a:pt x="5950027" y="2953546"/>
                </a:cubicBezTo>
                <a:cubicBezTo>
                  <a:pt x="5937559" y="2953953"/>
                  <a:pt x="5924668" y="2954151"/>
                  <a:pt x="5911668" y="2954074"/>
                </a:cubicBezTo>
                <a:lnTo>
                  <a:pt x="5904110" y="2953861"/>
                </a:lnTo>
                <a:cubicBezTo>
                  <a:pt x="5904082" y="2953815"/>
                  <a:pt x="5904053" y="2953769"/>
                  <a:pt x="5904026" y="2953724"/>
                </a:cubicBezTo>
                <a:cubicBezTo>
                  <a:pt x="5902528" y="2953395"/>
                  <a:pt x="5900097" y="2953219"/>
                  <a:pt x="5896189" y="2953236"/>
                </a:cubicBezTo>
                <a:lnTo>
                  <a:pt x="5890331" y="2953471"/>
                </a:lnTo>
                <a:lnTo>
                  <a:pt x="5875672" y="2953056"/>
                </a:lnTo>
                <a:lnTo>
                  <a:pt x="5871070" y="2952035"/>
                </a:lnTo>
                <a:lnTo>
                  <a:pt x="5869888" y="2950364"/>
                </a:lnTo>
                <a:lnTo>
                  <a:pt x="5868461" y="2950506"/>
                </a:lnTo>
                <a:cubicBezTo>
                  <a:pt x="5857092" y="2953019"/>
                  <a:pt x="5852416" y="2957005"/>
                  <a:pt x="5843343" y="2945262"/>
                </a:cubicBezTo>
                <a:cubicBezTo>
                  <a:pt x="5817989" y="2949116"/>
                  <a:pt x="5815840" y="2942065"/>
                  <a:pt x="5784331" y="2938531"/>
                </a:cubicBezTo>
                <a:cubicBezTo>
                  <a:pt x="5769202" y="2942455"/>
                  <a:pt x="5758885" y="2940521"/>
                  <a:pt x="5749498" y="2936713"/>
                </a:cubicBezTo>
                <a:cubicBezTo>
                  <a:pt x="5717228" y="2937683"/>
                  <a:pt x="5690227" y="2931877"/>
                  <a:pt x="5655214" y="2929503"/>
                </a:cubicBezTo>
                <a:cubicBezTo>
                  <a:pt x="5614827" y="2933899"/>
                  <a:pt x="5598877" y="2923069"/>
                  <a:pt x="5561446" y="2920575"/>
                </a:cubicBezTo>
                <a:cubicBezTo>
                  <a:pt x="5525084" y="2929276"/>
                  <a:pt x="5537471" y="2911136"/>
                  <a:pt x="5519456" y="2906631"/>
                </a:cubicBezTo>
                <a:lnTo>
                  <a:pt x="5514099" y="2906097"/>
                </a:lnTo>
                <a:lnTo>
                  <a:pt x="5499273" y="2907057"/>
                </a:lnTo>
                <a:lnTo>
                  <a:pt x="5493664" y="2907817"/>
                </a:lnTo>
                <a:cubicBezTo>
                  <a:pt x="5489815" y="2908191"/>
                  <a:pt x="5487270" y="2908250"/>
                  <a:pt x="5485530" y="2908080"/>
                </a:cubicBezTo>
                <a:lnTo>
                  <a:pt x="5485337" y="2907959"/>
                </a:lnTo>
                <a:lnTo>
                  <a:pt x="5477696" y="2908455"/>
                </a:lnTo>
                <a:cubicBezTo>
                  <a:pt x="5464775" y="2909581"/>
                  <a:pt x="5452182" y="2910951"/>
                  <a:pt x="5440170" y="2912482"/>
                </a:cubicBezTo>
                <a:cubicBezTo>
                  <a:pt x="5430698" y="2905718"/>
                  <a:pt x="5385970" y="2915593"/>
                  <a:pt x="5391911" y="2902040"/>
                </a:cubicBezTo>
                <a:cubicBezTo>
                  <a:pt x="5375744" y="2903707"/>
                  <a:pt x="5365560" y="2909594"/>
                  <a:pt x="5371708" y="2900629"/>
                </a:cubicBezTo>
                <a:cubicBezTo>
                  <a:pt x="5366408" y="2900926"/>
                  <a:pt x="5363213" y="2900288"/>
                  <a:pt x="5360976" y="2899197"/>
                </a:cubicBezTo>
                <a:lnTo>
                  <a:pt x="5360345" y="2898671"/>
                </a:lnTo>
                <a:lnTo>
                  <a:pt x="5324367" y="2902593"/>
                </a:lnTo>
                <a:lnTo>
                  <a:pt x="5319673" y="2902094"/>
                </a:lnTo>
                <a:lnTo>
                  <a:pt x="5296114" y="2905958"/>
                </a:lnTo>
                <a:lnTo>
                  <a:pt x="5283999" y="2907258"/>
                </a:lnTo>
                <a:lnTo>
                  <a:pt x="5280460" y="2909063"/>
                </a:lnTo>
                <a:cubicBezTo>
                  <a:pt x="5276699" y="2910214"/>
                  <a:pt x="5271395" y="2910834"/>
                  <a:pt x="5262637" y="2910250"/>
                </a:cubicBezTo>
                <a:lnTo>
                  <a:pt x="5260635" y="2909845"/>
                </a:lnTo>
                <a:lnTo>
                  <a:pt x="5245770" y="2912842"/>
                </a:lnTo>
                <a:cubicBezTo>
                  <a:pt x="5240955" y="2914159"/>
                  <a:pt x="5236652" y="2915770"/>
                  <a:pt x="5233108" y="2917794"/>
                </a:cubicBezTo>
                <a:cubicBezTo>
                  <a:pt x="5184071" y="2909280"/>
                  <a:pt x="5136210" y="2920197"/>
                  <a:pt x="5082201" y="2920260"/>
                </a:cubicBezTo>
                <a:lnTo>
                  <a:pt x="4939211" y="2931760"/>
                </a:lnTo>
                <a:cubicBezTo>
                  <a:pt x="4920477" y="2933960"/>
                  <a:pt x="4783353" y="2943291"/>
                  <a:pt x="4794309" y="2937227"/>
                </a:cubicBezTo>
                <a:cubicBezTo>
                  <a:pt x="4736776" y="2951353"/>
                  <a:pt x="4701995" y="2938961"/>
                  <a:pt x="4637676" y="2946666"/>
                </a:cubicBezTo>
                <a:cubicBezTo>
                  <a:pt x="4603987" y="2934412"/>
                  <a:pt x="4621816" y="2946201"/>
                  <a:pt x="4585922" y="2944906"/>
                </a:cubicBezTo>
                <a:cubicBezTo>
                  <a:pt x="4594760" y="2956935"/>
                  <a:pt x="4542663" y="2939450"/>
                  <a:pt x="4539516" y="2953466"/>
                </a:cubicBezTo>
                <a:cubicBezTo>
                  <a:pt x="4533082" y="2952789"/>
                  <a:pt x="4526953" y="2951687"/>
                  <a:pt x="4520819" y="2950477"/>
                </a:cubicBezTo>
                <a:lnTo>
                  <a:pt x="4517604" y="2949852"/>
                </a:lnTo>
                <a:lnTo>
                  <a:pt x="4504537" y="2949759"/>
                </a:lnTo>
                <a:lnTo>
                  <a:pt x="4501104" y="2946715"/>
                </a:lnTo>
                <a:lnTo>
                  <a:pt x="4342695" y="2951638"/>
                </a:lnTo>
                <a:cubicBezTo>
                  <a:pt x="4328954" y="2954609"/>
                  <a:pt x="4284038" y="2957184"/>
                  <a:pt x="4274096" y="2953640"/>
                </a:cubicBezTo>
                <a:cubicBezTo>
                  <a:pt x="4264434" y="2953346"/>
                  <a:pt x="4254047" y="2955481"/>
                  <a:pt x="4248170" y="2951384"/>
                </a:cubicBezTo>
                <a:lnTo>
                  <a:pt x="4147924" y="2945945"/>
                </a:lnTo>
                <a:cubicBezTo>
                  <a:pt x="4131656" y="2952619"/>
                  <a:pt x="4104816" y="2942907"/>
                  <a:pt x="4061825" y="2944206"/>
                </a:cubicBezTo>
                <a:cubicBezTo>
                  <a:pt x="4044045" y="2951860"/>
                  <a:pt x="4032845" y="2944993"/>
                  <a:pt x="3998557" y="2955821"/>
                </a:cubicBezTo>
                <a:cubicBezTo>
                  <a:pt x="3997072" y="2955023"/>
                  <a:pt x="3995237" y="2954313"/>
                  <a:pt x="3993107" y="2953708"/>
                </a:cubicBezTo>
                <a:cubicBezTo>
                  <a:pt x="3980729" y="2950196"/>
                  <a:pt x="3961302" y="2950972"/>
                  <a:pt x="3949713" y="2955441"/>
                </a:cubicBezTo>
                <a:cubicBezTo>
                  <a:pt x="3894925" y="2970367"/>
                  <a:pt x="3844508" y="2972262"/>
                  <a:pt x="3797284" y="2977037"/>
                </a:cubicBezTo>
                <a:cubicBezTo>
                  <a:pt x="3743822" y="2981057"/>
                  <a:pt x="3778974" y="2965129"/>
                  <a:pt x="3712498" y="2979996"/>
                </a:cubicBezTo>
                <a:cubicBezTo>
                  <a:pt x="3705202" y="2975373"/>
                  <a:pt x="3696720" y="2975524"/>
                  <a:pt x="3682471" y="2978543"/>
                </a:cubicBezTo>
                <a:cubicBezTo>
                  <a:pt x="3656488" y="2980127"/>
                  <a:pt x="3658300" y="2967587"/>
                  <a:pt x="3632163" y="2976264"/>
                </a:cubicBezTo>
                <a:cubicBezTo>
                  <a:pt x="3636766" y="2969363"/>
                  <a:pt x="3582819" y="2975892"/>
                  <a:pt x="3594728" y="2968398"/>
                </a:cubicBezTo>
                <a:cubicBezTo>
                  <a:pt x="3577705" y="2963064"/>
                  <a:pt x="3569481" y="2973476"/>
                  <a:pt x="3552594" y="2968934"/>
                </a:cubicBezTo>
                <a:cubicBezTo>
                  <a:pt x="3533613" y="2968552"/>
                  <a:pt x="3563577" y="2975594"/>
                  <a:pt x="3542589" y="2977031"/>
                </a:cubicBezTo>
                <a:cubicBezTo>
                  <a:pt x="3517131" y="2977564"/>
                  <a:pt x="3517346" y="2989828"/>
                  <a:pt x="3497591" y="2975018"/>
                </a:cubicBezTo>
                <a:lnTo>
                  <a:pt x="3429352" y="2971090"/>
                </a:lnTo>
                <a:cubicBezTo>
                  <a:pt x="3414141" y="2975624"/>
                  <a:pt x="3401904" y="2974195"/>
                  <a:pt x="3389938" y="2970884"/>
                </a:cubicBezTo>
                <a:cubicBezTo>
                  <a:pt x="3354504" y="2973297"/>
                  <a:pt x="3322178" y="2968827"/>
                  <a:pt x="3282344" y="2968084"/>
                </a:cubicBezTo>
                <a:cubicBezTo>
                  <a:pt x="3239277" y="2974224"/>
                  <a:pt x="3217192" y="2964327"/>
                  <a:pt x="3174624" y="2963576"/>
                </a:cubicBezTo>
                <a:cubicBezTo>
                  <a:pt x="3132504" y="2975210"/>
                  <a:pt x="3146911" y="2949576"/>
                  <a:pt x="3111077" y="2951285"/>
                </a:cubicBezTo>
                <a:cubicBezTo>
                  <a:pt x="3052732" y="2962418"/>
                  <a:pt x="3112543" y="2942881"/>
                  <a:pt x="3022501" y="2948619"/>
                </a:cubicBezTo>
                <a:cubicBezTo>
                  <a:pt x="3017399" y="2950352"/>
                  <a:pt x="3006521" y="2948989"/>
                  <a:pt x="3007714" y="2946762"/>
                </a:cubicBezTo>
                <a:cubicBezTo>
                  <a:pt x="2987987" y="2948105"/>
                  <a:pt x="2931270" y="2937206"/>
                  <a:pt x="2903098" y="2940576"/>
                </a:cubicBezTo>
                <a:cubicBezTo>
                  <a:pt x="2848155" y="2935894"/>
                  <a:pt x="2821430" y="2947095"/>
                  <a:pt x="2781591" y="2946394"/>
                </a:cubicBezTo>
                <a:cubicBezTo>
                  <a:pt x="2735559" y="2940279"/>
                  <a:pt x="2708563" y="2934146"/>
                  <a:pt x="2627942" y="2919996"/>
                </a:cubicBezTo>
                <a:lnTo>
                  <a:pt x="2354959" y="2882080"/>
                </a:lnTo>
                <a:cubicBezTo>
                  <a:pt x="2252426" y="2847776"/>
                  <a:pt x="2124519" y="2878188"/>
                  <a:pt x="2063184" y="2879109"/>
                </a:cubicBezTo>
                <a:cubicBezTo>
                  <a:pt x="2038620" y="2892844"/>
                  <a:pt x="2017217" y="2880735"/>
                  <a:pt x="1986946" y="2887619"/>
                </a:cubicBezTo>
                <a:cubicBezTo>
                  <a:pt x="1919067" y="2894646"/>
                  <a:pt x="1852404" y="2912737"/>
                  <a:pt x="1763479" y="2909077"/>
                </a:cubicBezTo>
                <a:cubicBezTo>
                  <a:pt x="1726097" y="2949538"/>
                  <a:pt x="1621108" y="2933327"/>
                  <a:pt x="1537980" y="2960398"/>
                </a:cubicBezTo>
                <a:cubicBezTo>
                  <a:pt x="1489205" y="2967965"/>
                  <a:pt x="1410921" y="2954082"/>
                  <a:pt x="1395229" y="2975625"/>
                </a:cubicBezTo>
                <a:cubicBezTo>
                  <a:pt x="1371975" y="2964548"/>
                  <a:pt x="1352259" y="2986116"/>
                  <a:pt x="1327834" y="2989485"/>
                </a:cubicBezTo>
                <a:cubicBezTo>
                  <a:pt x="1307734" y="2982782"/>
                  <a:pt x="1298456" y="2990289"/>
                  <a:pt x="1280757" y="2992959"/>
                </a:cubicBezTo>
                <a:cubicBezTo>
                  <a:pt x="1272383" y="2988567"/>
                  <a:pt x="1257337" y="2989790"/>
                  <a:pt x="1252582" y="2995877"/>
                </a:cubicBezTo>
                <a:cubicBezTo>
                  <a:pt x="1260705" y="3008688"/>
                  <a:pt x="1207969" y="3005420"/>
                  <a:pt x="1204670" y="3014826"/>
                </a:cubicBezTo>
                <a:cubicBezTo>
                  <a:pt x="1174431" y="3018683"/>
                  <a:pt x="1041848" y="3015513"/>
                  <a:pt x="1020457" y="3031603"/>
                </a:cubicBezTo>
                <a:cubicBezTo>
                  <a:pt x="959520" y="3042500"/>
                  <a:pt x="869308" y="3024872"/>
                  <a:pt x="843248" y="3026954"/>
                </a:cubicBezTo>
                <a:cubicBezTo>
                  <a:pt x="815646" y="3001836"/>
                  <a:pt x="694189" y="3080490"/>
                  <a:pt x="583517" y="3089095"/>
                </a:cubicBezTo>
                <a:cubicBezTo>
                  <a:pt x="568425" y="3087467"/>
                  <a:pt x="560448" y="3088013"/>
                  <a:pt x="556836" y="3094374"/>
                </a:cubicBezTo>
                <a:cubicBezTo>
                  <a:pt x="528264" y="3099747"/>
                  <a:pt x="471823" y="3109156"/>
                  <a:pt x="412089" y="3121334"/>
                </a:cubicBezTo>
                <a:cubicBezTo>
                  <a:pt x="367235" y="3131096"/>
                  <a:pt x="143790" y="3139436"/>
                  <a:pt x="83929" y="315056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472DFD8-A18C-B3E4-0AC9-BA1A60FA3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91" y="3905833"/>
            <a:ext cx="3599934" cy="239871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ATP-</a:t>
            </a:r>
            <a:r>
              <a:rPr lang="da-DK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regnskab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9E3774C-84E4-962F-D3CA-89C1AEE059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58955" y="898789"/>
            <a:ext cx="9875259" cy="1778609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247DEF-81A2-0C20-D6E6-6FD011BA6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93525" y="3576188"/>
            <a:ext cx="8204885" cy="32818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z="1400" noProof="0" dirty="0"/>
              <a:t>Forklar ATP-regnskabet for en C16-fedtsyre</a:t>
            </a:r>
          </a:p>
          <a:p>
            <a:pPr lvl="1"/>
            <a:r>
              <a:rPr lang="da-DK" sz="1400" noProof="0" dirty="0"/>
              <a:t>8*10 + 7*1,5 + 7*2,5 = 108</a:t>
            </a:r>
          </a:p>
          <a:p>
            <a:r>
              <a:rPr lang="da-DK" sz="1400" noProof="0" dirty="0"/>
              <a:t>Hvor meget energi (ATP) dannes der?</a:t>
            </a:r>
          </a:p>
          <a:p>
            <a:pPr lvl="1"/>
            <a:r>
              <a:rPr lang="da-DK" sz="1400" noProof="0" dirty="0"/>
              <a:t>Ca. 108 ATP molekyler</a:t>
            </a:r>
          </a:p>
          <a:p>
            <a:r>
              <a:rPr lang="da-DK" sz="1400" noProof="0" dirty="0"/>
              <a:t>Hvor meget mere energirigt er fedtsyrer frem for glukose?</a:t>
            </a:r>
          </a:p>
          <a:p>
            <a:pPr lvl="1"/>
            <a:r>
              <a:rPr lang="da-DK" sz="1400" noProof="0" dirty="0"/>
              <a:t>Ca. 3,5 gange så meget ATP som et glukose molekyle</a:t>
            </a:r>
          </a:p>
          <a:p>
            <a:r>
              <a:rPr lang="da-DK" sz="1400" noProof="0" dirty="0"/>
              <a:t>Men én fedtsyre er tungere end ét glukose tages der højde for vægtforskel er forskellen ca. 2,2x højere i fedt end i kulhydrat</a:t>
            </a:r>
          </a:p>
          <a:p>
            <a:r>
              <a:rPr lang="da-DK" sz="1400" noProof="0" dirty="0"/>
              <a:t>Hvor meget energi dannes i alt ved nedbrydning af et triglycerid med 3 C16-fedtsyrer? (husk at medregne glycerols bidrag)</a:t>
            </a:r>
          </a:p>
          <a:p>
            <a:pPr lvl="1"/>
            <a:r>
              <a:rPr lang="da-DK" sz="1400" noProof="0" dirty="0"/>
              <a:t>108*3 + 15 = 339</a:t>
            </a:r>
          </a:p>
          <a:p>
            <a:pPr lvl="1"/>
            <a:r>
              <a:rPr lang="da-DK" sz="1400" noProof="0" dirty="0"/>
              <a:t>Rundt regnet 340 ATP molekyler</a:t>
            </a:r>
          </a:p>
          <a:p>
            <a:pPr lvl="1"/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17565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832</Words>
  <Application>Microsoft Office PowerPoint</Application>
  <PresentationFormat>Widescreen</PresentationFormat>
  <Paragraphs>86</Paragraphs>
  <Slides>8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Calibri,Sans-Serif</vt:lpstr>
      <vt:lpstr>Courier New,monospace</vt:lpstr>
      <vt:lpstr>Verdana</vt:lpstr>
      <vt:lpstr>Office-tema</vt:lpstr>
      <vt:lpstr>Fedtforbrænding</vt:lpstr>
      <vt:lpstr>Fedtforbrænding</vt:lpstr>
      <vt:lpstr>Glycerol</vt:lpstr>
      <vt:lpstr>Glycerol</vt:lpstr>
      <vt:lpstr>Aktivering af fedtsyrer</vt:lpstr>
      <vt:lpstr>Nedbrydning af fedtsyrer (β-oxidation)</vt:lpstr>
      <vt:lpstr>β-oxidation</vt:lpstr>
      <vt:lpstr>ATP-regnskab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Fedtforbrænding</dc:title>
  <dc:creator>Thøger Dith Dige</dc:creator>
  <cp:lastModifiedBy>Thøger Dith Dige</cp:lastModifiedBy>
  <cp:revision>142</cp:revision>
  <dcterms:created xsi:type="dcterms:W3CDTF">2023-11-28T20:10:26Z</dcterms:created>
  <dcterms:modified xsi:type="dcterms:W3CDTF">2025-10-19T09:24:07Z</dcterms:modified>
</cp:coreProperties>
</file>