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993D6A-1A6D-4DE1-A97E-65F2429D5183}" v="3" dt="2025-10-29T18:11:34.78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øger Dith Dige" userId="a0b34298-82cb-4551-9d93-7c11ebc84b40" providerId="ADAL" clId="{CFF96446-F80E-4302-B884-73B3423317E3}"/>
    <pc:docChg chg="custSel modSld">
      <pc:chgData name="Thøger Dith Dige" userId="a0b34298-82cb-4551-9d93-7c11ebc84b40" providerId="ADAL" clId="{CFF96446-F80E-4302-B884-73B3423317E3}" dt="2025-10-29T18:11:34.783" v="57"/>
      <pc:docMkLst>
        <pc:docMk/>
      </pc:docMkLst>
      <pc:sldChg chg="addSp delSp modSp mod modAnim">
        <pc:chgData name="Thøger Dith Dige" userId="a0b34298-82cb-4551-9d93-7c11ebc84b40" providerId="ADAL" clId="{CFF96446-F80E-4302-B884-73B3423317E3}" dt="2025-10-29T18:11:34.783" v="57"/>
        <pc:sldMkLst>
          <pc:docMk/>
          <pc:sldMk cId="1489225381" sldId="259"/>
        </pc:sldMkLst>
        <pc:spChg chg="add del mod">
          <ac:chgData name="Thøger Dith Dige" userId="a0b34298-82cb-4551-9d93-7c11ebc84b40" providerId="ADAL" clId="{CFF96446-F80E-4302-B884-73B3423317E3}" dt="2025-10-29T18:03:42.777" v="5" actId="478"/>
          <ac:spMkLst>
            <pc:docMk/>
            <pc:sldMk cId="1489225381" sldId="259"/>
            <ac:spMk id="2" creationId="{977BA84F-F095-4A42-69E6-094E87538CEC}"/>
          </ac:spMkLst>
        </pc:spChg>
        <pc:spChg chg="add del">
          <ac:chgData name="Thøger Dith Dige" userId="a0b34298-82cb-4551-9d93-7c11ebc84b40" providerId="ADAL" clId="{CFF96446-F80E-4302-B884-73B3423317E3}" dt="2025-10-29T18:03:55.614" v="7" actId="478"/>
          <ac:spMkLst>
            <pc:docMk/>
            <pc:sldMk cId="1489225381" sldId="259"/>
            <ac:spMk id="3" creationId="{A2A41124-DE59-BAA3-580B-6A3CBFD857EE}"/>
          </ac:spMkLst>
        </pc:spChg>
        <pc:spChg chg="add del">
          <ac:chgData name="Thøger Dith Dige" userId="a0b34298-82cb-4551-9d93-7c11ebc84b40" providerId="ADAL" clId="{CFF96446-F80E-4302-B884-73B3423317E3}" dt="2025-10-29T18:04:42.173" v="10" actId="478"/>
          <ac:spMkLst>
            <pc:docMk/>
            <pc:sldMk cId="1489225381" sldId="259"/>
            <ac:spMk id="4" creationId="{56E1C1A3-3EE9-137F-EAC1-45ED0ADBA4CC}"/>
          </ac:spMkLst>
        </pc:spChg>
        <pc:spChg chg="add del">
          <ac:chgData name="Thøger Dith Dige" userId="a0b34298-82cb-4551-9d93-7c11ebc84b40" providerId="ADAL" clId="{CFF96446-F80E-4302-B884-73B3423317E3}" dt="2025-10-29T18:05:08.355" v="13" actId="478"/>
          <ac:spMkLst>
            <pc:docMk/>
            <pc:sldMk cId="1489225381" sldId="259"/>
            <ac:spMk id="5" creationId="{9AAED9C8-96B7-022B-724C-6891FB25A5ED}"/>
          </ac:spMkLst>
        </pc:spChg>
        <pc:spChg chg="add mod">
          <ac:chgData name="Thøger Dith Dige" userId="a0b34298-82cb-4551-9d93-7c11ebc84b40" providerId="ADAL" clId="{CFF96446-F80E-4302-B884-73B3423317E3}" dt="2025-10-29T18:11:09.429" v="55" actId="1076"/>
          <ac:spMkLst>
            <pc:docMk/>
            <pc:sldMk cId="1489225381" sldId="259"/>
            <ac:spMk id="12" creationId="{5B2449DD-C92A-7394-5215-DCC70AEEA1C6}"/>
          </ac:spMkLst>
        </pc:spChg>
        <pc:picChg chg="mod">
          <ac:chgData name="Thøger Dith Dige" userId="a0b34298-82cb-4551-9d93-7c11ebc84b40" providerId="ADAL" clId="{CFF96446-F80E-4302-B884-73B3423317E3}" dt="2025-10-29T18:04:49.171" v="11" actId="1076"/>
          <ac:picMkLst>
            <pc:docMk/>
            <pc:sldMk cId="1489225381" sldId="259"/>
            <ac:picMk id="21" creationId="{9D00FECC-8A47-C125-4261-3628ABCC9B21}"/>
          </ac:picMkLst>
        </pc:picChg>
        <pc:cxnChg chg="add del mod">
          <ac:chgData name="Thøger Dith Dige" userId="a0b34298-82cb-4551-9d93-7c11ebc84b40" providerId="ADAL" clId="{CFF96446-F80E-4302-B884-73B3423317E3}" dt="2025-10-29T18:05:59.817" v="17" actId="478"/>
          <ac:cxnSpMkLst>
            <pc:docMk/>
            <pc:sldMk cId="1489225381" sldId="259"/>
            <ac:cxnSpMk id="7" creationId="{1F1EE15F-92A3-E128-4DD6-9E9598986D30}"/>
          </ac:cxnSpMkLst>
        </pc:cxnChg>
        <pc:cxnChg chg="add mod">
          <ac:chgData name="Thøger Dith Dige" userId="a0b34298-82cb-4551-9d93-7c11ebc84b40" providerId="ADAL" clId="{CFF96446-F80E-4302-B884-73B3423317E3}" dt="2025-10-29T18:10:36.222" v="52" actId="14100"/>
          <ac:cxnSpMkLst>
            <pc:docMk/>
            <pc:sldMk cId="1489225381" sldId="259"/>
            <ac:cxnSpMk id="11" creationId="{81AEAF85-9D99-3F82-7235-D6D736FA05C5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2D540F-5378-9942-51EA-242AEFE0F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FD2D43-E44F-088F-2D95-4820E82CB6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DA458E9-4C29-45A0-F6F3-50244A76E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E5D067F-36F4-8ED1-E37C-98647E2082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608CF7F-5150-AEB1-A1C3-BD539CE726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24206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5933D-BEC5-F5C4-2C7C-92287030B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666C288-F1F1-2E97-94B5-D4CF8E405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549E137-1635-3914-4567-974A9197A6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DB813562-EFC0-79B9-7EE2-6556360DE4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AF49E78-9AA0-CE2E-9CC0-5C87B8F5D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0710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78C238F8-2D03-EE8E-A12A-D60290BCAB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459EC52D-3EC2-37A9-BAB2-974D97AA5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1896A06-791D-1BE4-2EF3-0CFCE8995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A6F3E3B-D84A-364C-1A21-A7515BA9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5327B3E-36AC-6DA3-8426-1996F2B62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346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45D62F-3759-BD0E-6089-D36981F12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159D9F1-FDED-3951-404E-405956AFC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2195F1E5-5C5E-E3F2-5117-5DCA2B45E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8E0C699-B2B5-0068-989B-31F5BAA512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E83AE16-1AD8-7C6E-C576-DFBAA5E6D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08456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5A0EC9-6AEA-FE8A-8463-74F051A9B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C2DE41DA-7320-AFC4-EBC5-53D5B0B38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D2B03CE-8BF1-8BFD-6BAF-FFA5CF4508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7C065FC-6462-80F7-CC21-8AE225357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CDF09F1-9047-2BB2-8675-04E6F092C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75127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53FCF8-07C3-B3E4-DAF1-2F48F65D3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B21DDF0E-38D6-9F40-E4F4-4EE1E5A76D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AB2ECC9-5D3A-348B-8B72-8EF5C353E9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64207A3-2047-5D43-ACA9-5D5F86356D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3921074-BAF8-F0F1-5A2B-3FC4E0FC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1C79FB8-132B-C88B-FD92-823B9E89D7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8935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662F58-84E7-9CF8-0DCD-7713ECC8F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B832FC97-C6DA-1C02-9E3E-3C89D5951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76A19FBB-B1B8-F650-4E0A-7E2295D0A2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76BBF9DF-370F-E18E-859C-838EAC608A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B3B4097-2635-7566-E9BC-4FB436A5AD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5AFDB77-7C5B-CE7F-E909-C90839495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E6B17A03-8949-DB62-74BB-2715BDFB2B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445FB50B-C64F-A14C-613B-AA08846C2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5828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AA143F-E77B-CDF1-69DC-0A95BC4E81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B818AF3E-57A1-F463-0B76-940B0C5489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18C64FD-80FF-5744-EB30-243E11236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B02F11F1-A2C0-DD93-45EE-CE17F600C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3197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CFBE7AE2-0A23-C5CB-D94C-4E3B0DE980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8386B963-1B46-17E0-E513-DFCFED4E44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E977D21-AEBB-C73B-651A-190D52666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80579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FE77C1-EC8C-5BAC-E1F4-5C21C51B0E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8608FB0C-B808-0559-5CB6-2AAF9A5AD4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8DD2AA15-7C11-07BC-6FC7-95C2D5B5A6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4AFFA634-A67F-C44F-8284-8A0B6E674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D39A5E15-0887-9FD8-3D84-04D738FE2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25F1012-EABD-05A0-7001-A653E25CFE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253578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BB0A1EB-BE6D-32D9-09EB-856CEA803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1F4A489-C809-A1E5-E553-ABCCFDE6C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A60E56-B166-C97F-F3BA-3443A41E8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D406E5C-F318-6CF9-E92F-F0517E9F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9A2008B-99BD-C837-D42D-FFD45BEB42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221ED01-9A85-54B3-3A68-8DBDBF5EE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25060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482ECE97-6ED9-125A-31F5-E9D1B58964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8BFDCE1-04F9-3646-9DD8-3F75A5E2E1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8F1EE88-52BB-2765-2D5F-01EAD9E687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54F62-F99B-46DE-B700-F86B887A85E4}" type="datetimeFigureOut">
              <a:rPr lang="da-DK" smtClean="0"/>
              <a:t>29-10-2025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5813CE4-9D24-F853-E5DC-196ED43FCC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F0B69CB-2FC1-067D-01AE-A0460675B3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FCE9D-0652-4BA6-A379-16554397249F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65968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6B717CE-A2F0-E596-668F-B2219502A61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Fotosyntese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BDBFE270-A4AF-8535-7393-72484D2D1A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Anabolisme af kulhydrat hos planter</a:t>
            </a:r>
          </a:p>
        </p:txBody>
      </p:sp>
    </p:spTree>
    <p:extLst>
      <p:ext uri="{BB962C8B-B14F-4D97-AF65-F5344CB8AC3E}">
        <p14:creationId xmlns:p14="http://schemas.microsoft.com/office/powerpoint/2010/main" val="16498601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B97F24A-32CE-4C1C-A50D-3016B394DC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D63528A-F3F4-DD6F-20B8-9E496B4DF0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39520"/>
            <a:ext cx="3429000" cy="1719072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Kloroplaster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</a:t>
            </a:r>
            <a:r>
              <a:rPr lang="en-US" sz="5000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grønkorn</a:t>
            </a:r>
            <a:r>
              <a:rPr lang="en-US" sz="5000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)</a:t>
            </a:r>
          </a:p>
        </p:txBody>
      </p:sp>
      <p:sp>
        <p:nvSpPr>
          <p:cNvPr id="13" name="sketch line">
            <a:extLst>
              <a:ext uri="{FF2B5EF4-FFF2-40B4-BE49-F238E27FC236}">
                <a16:creationId xmlns:a16="http://schemas.microsoft.com/office/drawing/2014/main" id="{CD8B4F24-440B-49E9-B85D-733523DC06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573756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6FBA7A5C-B711-1CC4-D7B8-9FA03F354D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936" y="2807208"/>
            <a:ext cx="3429000" cy="341071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 err="1"/>
              <a:t>Organel</a:t>
            </a:r>
            <a:r>
              <a:rPr lang="da-DK" sz="1400" dirty="0"/>
              <a:t> hos planter, hvor fotosyntesen foregår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/>
              <a:t>Fotosyntesen deles I lysprocesserne og mørkeprocesserne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/>
              <a:t>Dobbeltmembranstruktur (som hos mitokondrier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 err="1"/>
              <a:t>Thylakoider</a:t>
            </a:r>
            <a:r>
              <a:rPr lang="da-DK" sz="1400" dirty="0"/>
              <a:t> samlet i </a:t>
            </a:r>
            <a:r>
              <a:rPr lang="da-DK" sz="1400" dirty="0" err="1"/>
              <a:t>granum</a:t>
            </a:r>
            <a:r>
              <a:rPr lang="da-DK" sz="1400" dirty="0"/>
              <a:t> (</a:t>
            </a:r>
            <a:r>
              <a:rPr lang="da-DK" sz="1400" dirty="0" err="1"/>
              <a:t>grana</a:t>
            </a:r>
            <a:r>
              <a:rPr lang="da-DK" sz="1400" dirty="0"/>
              <a:t> i flertal)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/>
              <a:t>Lysprocesserne foregår i </a:t>
            </a:r>
            <a:r>
              <a:rPr lang="da-DK" sz="1400" dirty="0" err="1"/>
              <a:t>thylakoiderne</a:t>
            </a:r>
            <a:endParaRPr lang="da-DK" sz="1400" dirty="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 err="1"/>
              <a:t>Stroma</a:t>
            </a:r>
            <a:r>
              <a:rPr lang="da-DK" sz="1400" dirty="0"/>
              <a:t> er væsken i </a:t>
            </a:r>
            <a:r>
              <a:rPr lang="da-DK" sz="1400" dirty="0" err="1"/>
              <a:t>kloroplastrerne</a:t>
            </a:r>
            <a:r>
              <a:rPr lang="da-DK" sz="1400" dirty="0"/>
              <a:t> (svarer til matrix i mitokondrier og cytoplasma i celler)</a:t>
            </a:r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/>
              <a:t>I </a:t>
            </a:r>
            <a:r>
              <a:rPr lang="da-DK" sz="1400" dirty="0" err="1"/>
              <a:t>thylakoider</a:t>
            </a:r>
            <a:r>
              <a:rPr lang="da-DK" sz="1400" dirty="0"/>
              <a:t> hedder det </a:t>
            </a:r>
            <a:r>
              <a:rPr lang="da-DK" sz="1400" dirty="0" err="1"/>
              <a:t>thylakoidmatrix</a:t>
            </a:r>
            <a:endParaRPr lang="da-DK" sz="1400" dirty="0"/>
          </a:p>
          <a:p>
            <a:pPr indent="-228600">
              <a:buFont typeface="Arial" panose="020B0604020202020204" pitchFamily="34" charset="0"/>
              <a:buChar char="•"/>
            </a:pPr>
            <a:r>
              <a:rPr lang="da-DK" sz="1400" dirty="0"/>
              <a:t>Mørkeprocesserne foregår i </a:t>
            </a:r>
            <a:r>
              <a:rPr lang="da-DK" sz="1400" dirty="0" err="1"/>
              <a:t>stroma</a:t>
            </a:r>
            <a:endParaRPr lang="da-DK" sz="1400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2F4C4259-8B3C-B20E-608D-019D32BCA2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59936" y="1185535"/>
            <a:ext cx="7867491" cy="4486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5679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D646AFC-363D-F7C3-09DB-0C99856F0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10" y="0"/>
            <a:ext cx="6194108" cy="1325563"/>
          </a:xfrm>
        </p:spPr>
        <p:txBody>
          <a:bodyPr/>
          <a:lstStyle/>
          <a:p>
            <a:r>
              <a:rPr lang="da-DK" dirty="0"/>
              <a:t>Pigmenter og </a:t>
            </a:r>
            <a:r>
              <a:rPr lang="da-DK" dirty="0" err="1"/>
              <a:t>lysoptagelse</a:t>
            </a:r>
            <a:endParaRPr lang="da-DK" dirty="0"/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027EE5C7-40EC-2191-E1FA-2D356F98F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4988560"/>
            <a:ext cx="6221217" cy="1869440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/>
              <a:t>Klorofyl og </a:t>
            </a:r>
            <a:r>
              <a:rPr lang="da-DK" sz="1800" b="0" dirty="0" err="1"/>
              <a:t>karotenoider</a:t>
            </a:r>
            <a:r>
              <a:rPr lang="da-DK" sz="1800" b="0" dirty="0"/>
              <a:t> optager (absorberer) primært blåt og rødt lys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/>
              <a:t>Dermed reflekteres grønt lys – derfor er blade ofte grønne</a:t>
            </a:r>
          </a:p>
        </p:txBody>
      </p:sp>
      <p:pic>
        <p:nvPicPr>
          <p:cNvPr id="10" name="Pladsholder til indhold 9">
            <a:extLst>
              <a:ext uri="{FF2B5EF4-FFF2-40B4-BE49-F238E27FC236}">
                <a16:creationId xmlns:a16="http://schemas.microsoft.com/office/drawing/2014/main" id="{F86B153F-A2E8-5FCB-ADF0-8E514249ADA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0131" y="0"/>
            <a:ext cx="5891870" cy="4988560"/>
          </a:xfrm>
        </p:spPr>
      </p:pic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E5FAB4F9-6226-C6FF-B4C0-C530D590D0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00130" y="4988560"/>
            <a:ext cx="5852415" cy="1747520"/>
          </a:xfrm>
        </p:spPr>
        <p:txBody>
          <a:bodyPr anchor="t"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/>
              <a:t>Klorofyl a og b er næsten identiske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 err="1"/>
              <a:t>Karotenoider</a:t>
            </a:r>
            <a:r>
              <a:rPr lang="da-DK" sz="1800" b="0" dirty="0"/>
              <a:t> (her </a:t>
            </a:r>
            <a:r>
              <a:rPr lang="el-GR" sz="1800" b="0" dirty="0"/>
              <a:t>β</a:t>
            </a:r>
            <a:r>
              <a:rPr lang="da-DK" sz="1800" b="0" dirty="0"/>
              <a:t>-</a:t>
            </a:r>
            <a:r>
              <a:rPr lang="da-DK" sz="1800" b="0" dirty="0" err="1"/>
              <a:t>karoten</a:t>
            </a:r>
            <a:r>
              <a:rPr lang="da-DK" sz="1800" b="0" dirty="0"/>
              <a:t>) er anderledes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/>
              <a:t>Alle fotopigmenter har mange dobbeltbindinger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a-DK" sz="1800" b="0" dirty="0"/>
              <a:t>Kan let få elektroner slået løs ved energitilførsel (lys)</a:t>
            </a:r>
          </a:p>
        </p:txBody>
      </p:sp>
      <p:pic>
        <p:nvPicPr>
          <p:cNvPr id="12" name="Pladsholder til indhold 11">
            <a:extLst>
              <a:ext uri="{FF2B5EF4-FFF2-40B4-BE49-F238E27FC236}">
                <a16:creationId xmlns:a16="http://schemas.microsoft.com/office/drawing/2014/main" id="{58477560-1207-B918-80E4-47CAFB2A24BC}"/>
              </a:ext>
            </a:extLst>
          </p:cNvPr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-12345" y="1727200"/>
            <a:ext cx="6319941" cy="3261360"/>
          </a:xfrm>
        </p:spPr>
      </p:pic>
    </p:spTree>
    <p:extLst>
      <p:ext uri="{BB962C8B-B14F-4D97-AF65-F5344CB8AC3E}">
        <p14:creationId xmlns:p14="http://schemas.microsoft.com/office/powerpoint/2010/main" val="29083297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el 16">
            <a:extLst>
              <a:ext uri="{FF2B5EF4-FFF2-40B4-BE49-F238E27FC236}">
                <a16:creationId xmlns:a16="http://schemas.microsoft.com/office/drawing/2014/main" id="{8BECEB5E-E630-072B-ECE5-032A51A63C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3822"/>
            <a:ext cx="11816080" cy="561340"/>
          </a:xfrm>
        </p:spPr>
        <p:txBody>
          <a:bodyPr>
            <a:normAutofit/>
          </a:bodyPr>
          <a:lstStyle/>
          <a:p>
            <a:r>
              <a:rPr lang="da-DK" sz="2800" dirty="0"/>
              <a:t>Lysprocesserne – foregår i </a:t>
            </a:r>
            <a:r>
              <a:rPr lang="da-DK" sz="2800" dirty="0" err="1"/>
              <a:t>thylakoidmembranen</a:t>
            </a:r>
            <a:r>
              <a:rPr lang="da-DK" sz="2800" dirty="0"/>
              <a:t> – ligner elektrontransportkæden</a:t>
            </a:r>
          </a:p>
        </p:txBody>
      </p:sp>
      <p:pic>
        <p:nvPicPr>
          <p:cNvPr id="21" name="Pladsholder til indhold 20">
            <a:extLst>
              <a:ext uri="{FF2B5EF4-FFF2-40B4-BE49-F238E27FC236}">
                <a16:creationId xmlns:a16="http://schemas.microsoft.com/office/drawing/2014/main" id="{9D00FECC-8A47-C125-4261-3628ABCC9B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091580" y="1060768"/>
            <a:ext cx="8017683" cy="5239068"/>
          </a:xfrm>
        </p:spPr>
      </p:pic>
      <p:sp>
        <p:nvSpPr>
          <p:cNvPr id="19" name="Pladsholder til tekst 18">
            <a:extLst>
              <a:ext uri="{FF2B5EF4-FFF2-40B4-BE49-F238E27FC236}">
                <a16:creationId xmlns:a16="http://schemas.microsoft.com/office/drawing/2014/main" id="{A84BA5E7-C1AB-CAC2-A3C5-EF572BAA00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0" y="731520"/>
            <a:ext cx="4132495" cy="5956300"/>
          </a:xfrm>
        </p:spPr>
        <p:txBody>
          <a:bodyPr/>
          <a:lstStyle/>
          <a:p>
            <a:r>
              <a:rPr lang="da-DK" dirty="0"/>
              <a:t>Lys slår elektroner løs i fotosystem II og I (F2 og F1)</a:t>
            </a:r>
          </a:p>
          <a:p>
            <a:r>
              <a:rPr lang="da-DK" dirty="0"/>
              <a:t>Elektron fra F2 overføres via </a:t>
            </a:r>
            <a:r>
              <a:rPr lang="da-DK" dirty="0" err="1"/>
              <a:t>platoquinon</a:t>
            </a:r>
            <a:r>
              <a:rPr lang="da-DK" dirty="0"/>
              <a:t> (</a:t>
            </a:r>
            <a:r>
              <a:rPr lang="da-DK" dirty="0" err="1"/>
              <a:t>pq</a:t>
            </a:r>
            <a:r>
              <a:rPr lang="da-DK" dirty="0"/>
              <a:t>) til </a:t>
            </a:r>
            <a:r>
              <a:rPr lang="da-DK" dirty="0" err="1"/>
              <a:t>cytokrom</a:t>
            </a:r>
            <a:r>
              <a:rPr lang="da-DK" dirty="0"/>
              <a:t> bf</a:t>
            </a:r>
          </a:p>
          <a:p>
            <a:r>
              <a:rPr lang="da-DK" dirty="0"/>
              <a:t>F2 optager ny elektron fra vand og der dannes ilt (O</a:t>
            </a:r>
            <a:r>
              <a:rPr lang="da-DK" baseline="-25000" dirty="0"/>
              <a:t>2</a:t>
            </a:r>
            <a:r>
              <a:rPr lang="da-DK" dirty="0"/>
              <a:t>) og </a:t>
            </a:r>
            <a:r>
              <a:rPr lang="da-DK" dirty="0" err="1"/>
              <a:t>hydroner</a:t>
            </a:r>
            <a:r>
              <a:rPr lang="da-DK" dirty="0"/>
              <a:t> (H</a:t>
            </a:r>
            <a:r>
              <a:rPr lang="da-DK" baseline="30000" dirty="0"/>
              <a:t>+</a:t>
            </a:r>
            <a:r>
              <a:rPr lang="da-DK" dirty="0"/>
              <a:t>) i </a:t>
            </a:r>
            <a:r>
              <a:rPr lang="da-DK" dirty="0" err="1"/>
              <a:t>thylakoidmatrix</a:t>
            </a:r>
            <a:endParaRPr lang="da-DK" dirty="0"/>
          </a:p>
          <a:p>
            <a:r>
              <a:rPr lang="da-DK" dirty="0" err="1"/>
              <a:t>Cytokrom</a:t>
            </a:r>
            <a:r>
              <a:rPr lang="da-DK" dirty="0"/>
              <a:t> bf er en protonpumpe, der pumper H</a:t>
            </a:r>
            <a:r>
              <a:rPr lang="da-DK" baseline="30000" dirty="0"/>
              <a:t>+</a:t>
            </a:r>
            <a:r>
              <a:rPr lang="da-DK" dirty="0"/>
              <a:t> ind i </a:t>
            </a:r>
            <a:r>
              <a:rPr lang="da-DK" dirty="0" err="1"/>
              <a:t>thylakoidmatrix</a:t>
            </a:r>
            <a:r>
              <a:rPr lang="da-DK" dirty="0"/>
              <a:t> – der dannes altså en gradient – både elektrisk og pH</a:t>
            </a:r>
          </a:p>
          <a:p>
            <a:r>
              <a:rPr lang="da-DK" dirty="0"/>
              <a:t>Elektronen overføres herefter til </a:t>
            </a:r>
            <a:r>
              <a:rPr lang="da-DK" dirty="0" err="1"/>
              <a:t>platocyanin</a:t>
            </a:r>
            <a:r>
              <a:rPr lang="da-DK" dirty="0"/>
              <a:t> (pc), der fører den videre til F1</a:t>
            </a:r>
          </a:p>
          <a:p>
            <a:r>
              <a:rPr lang="da-DK" dirty="0"/>
              <a:t>F1 har inden fået en elektron slået løs af lys</a:t>
            </a:r>
          </a:p>
          <a:p>
            <a:r>
              <a:rPr lang="da-DK" dirty="0"/>
              <a:t>Elektronen fra F1 doneres til </a:t>
            </a:r>
            <a:r>
              <a:rPr lang="da-DK" dirty="0" err="1"/>
              <a:t>ferredoxin</a:t>
            </a:r>
            <a:r>
              <a:rPr lang="da-DK" dirty="0"/>
              <a:t> (</a:t>
            </a:r>
            <a:r>
              <a:rPr lang="da-DK" dirty="0" err="1"/>
              <a:t>fo</a:t>
            </a:r>
            <a:r>
              <a:rPr lang="da-DK" dirty="0"/>
              <a:t>), der overfører elektronen til NADP</a:t>
            </a:r>
            <a:r>
              <a:rPr lang="da-DK" baseline="30000" dirty="0"/>
              <a:t>+</a:t>
            </a:r>
            <a:r>
              <a:rPr lang="da-DK" dirty="0"/>
              <a:t>, der reduceres til NADPH</a:t>
            </a:r>
          </a:p>
          <a:p>
            <a:r>
              <a:rPr lang="da-DK" dirty="0"/>
              <a:t>H</a:t>
            </a:r>
            <a:r>
              <a:rPr lang="da-DK" baseline="30000" dirty="0"/>
              <a:t>+</a:t>
            </a:r>
            <a:r>
              <a:rPr lang="da-DK" dirty="0"/>
              <a:t> føres tilbage til </a:t>
            </a:r>
            <a:r>
              <a:rPr lang="da-DK" dirty="0" err="1"/>
              <a:t>stroma</a:t>
            </a:r>
            <a:r>
              <a:rPr lang="da-DK" dirty="0"/>
              <a:t> via ATP-</a:t>
            </a:r>
            <a:r>
              <a:rPr lang="da-DK" dirty="0" err="1"/>
              <a:t>syntase</a:t>
            </a:r>
            <a:r>
              <a:rPr lang="da-DK" dirty="0"/>
              <a:t>, hvorved der dannes ATP</a:t>
            </a:r>
          </a:p>
          <a:p>
            <a:r>
              <a:rPr lang="da-DK" dirty="0"/>
              <a:t>F1 og F2 er store komplekser, der består af klorofyl a og b og </a:t>
            </a:r>
            <a:r>
              <a:rPr lang="da-DK" dirty="0" err="1"/>
              <a:t>karotenoider</a:t>
            </a:r>
            <a:endParaRPr lang="da-DK" dirty="0"/>
          </a:p>
          <a:p>
            <a:r>
              <a:rPr lang="da-DK" dirty="0" err="1"/>
              <a:t>Thylakoidmembranen</a:t>
            </a:r>
            <a:r>
              <a:rPr lang="da-DK" dirty="0"/>
              <a:t> indeholder næsten ikke fosforlipid men ca. 50% protein</a:t>
            </a:r>
          </a:p>
          <a:p>
            <a:endParaRPr lang="da-DK" dirty="0"/>
          </a:p>
        </p:txBody>
      </p:sp>
      <p:cxnSp>
        <p:nvCxnSpPr>
          <p:cNvPr id="11" name="Lige pilforbindelse 10">
            <a:extLst>
              <a:ext uri="{FF2B5EF4-FFF2-40B4-BE49-F238E27FC236}">
                <a16:creationId xmlns:a16="http://schemas.microsoft.com/office/drawing/2014/main" id="{81AEAF85-9D99-3F82-7235-D6D736FA05C5}"/>
              </a:ext>
            </a:extLst>
          </p:cNvPr>
          <p:cNvCxnSpPr>
            <a:cxnSpLocks/>
          </p:cNvCxnSpPr>
          <p:nvPr/>
        </p:nvCxnSpPr>
        <p:spPr>
          <a:xfrm flipH="1">
            <a:off x="7579360" y="4673600"/>
            <a:ext cx="2997200" cy="223434"/>
          </a:xfrm>
          <a:prstGeom prst="straightConnector1">
            <a:avLst/>
          </a:prstGeom>
          <a:ln w="19050" cap="flat" cmpd="sng" algn="ctr">
            <a:solidFill>
              <a:schemeClr val="dk1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2" name="Tekstfelt 11">
            <a:extLst>
              <a:ext uri="{FF2B5EF4-FFF2-40B4-BE49-F238E27FC236}">
                <a16:creationId xmlns:a16="http://schemas.microsoft.com/office/drawing/2014/main" id="{5B2449DD-C92A-7394-5215-DCC70AEEA1C6}"/>
              </a:ext>
            </a:extLst>
          </p:cNvPr>
          <p:cNvSpPr txBox="1"/>
          <p:nvPr/>
        </p:nvSpPr>
        <p:spPr>
          <a:xfrm rot="21358382">
            <a:off x="8601074" y="4458465"/>
            <a:ext cx="244433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400" dirty="0"/>
              <a:t>Cyklisk elektrontransport </a:t>
            </a:r>
          </a:p>
        </p:txBody>
      </p:sp>
    </p:spTree>
    <p:extLst>
      <p:ext uri="{BB962C8B-B14F-4D97-AF65-F5344CB8AC3E}">
        <p14:creationId xmlns:p14="http://schemas.microsoft.com/office/powerpoint/2010/main" val="14892253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0F12814-7A65-E489-7207-2BBEBD9C9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" y="152400"/>
            <a:ext cx="2976880" cy="914400"/>
          </a:xfrm>
        </p:spPr>
        <p:txBody>
          <a:bodyPr>
            <a:normAutofit fontScale="90000"/>
          </a:bodyPr>
          <a:lstStyle/>
          <a:p>
            <a:r>
              <a:rPr lang="da-DK" dirty="0"/>
              <a:t>Mørkeprocessen – Calvin cyklus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53FC7DA0-3236-6E5E-2213-A66F33F933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-1" y="1148080"/>
            <a:ext cx="4114801" cy="5557520"/>
          </a:xfrm>
        </p:spPr>
        <p:txBody>
          <a:bodyPr>
            <a:normAutofit/>
          </a:bodyPr>
          <a:lstStyle/>
          <a:p>
            <a:r>
              <a:rPr lang="da-DK" dirty="0"/>
              <a:t>Er ikke afhængig af lys – men er afhængig af ATP og NADPH dannet i lysprocesserne</a:t>
            </a:r>
          </a:p>
          <a:p>
            <a:r>
              <a:rPr lang="da-DK" dirty="0"/>
              <a:t>6 cyklusser danner 1 fruktose-6-fosfat, der kan omdannes til </a:t>
            </a:r>
            <a:r>
              <a:rPr lang="da-DK" dirty="0" err="1"/>
              <a:t>glykose</a:t>
            </a:r>
            <a:endParaRPr lang="da-DK" dirty="0"/>
          </a:p>
          <a:p>
            <a:r>
              <a:rPr lang="da-DK" dirty="0"/>
              <a:t>Først aktiveres ribulose-5-fosfat til ribulose-1,5-bifosfat, der </a:t>
            </a:r>
            <a:r>
              <a:rPr lang="da-DK" dirty="0" err="1"/>
              <a:t>kaboxyleres</a:t>
            </a:r>
            <a:r>
              <a:rPr lang="da-DK" dirty="0"/>
              <a:t> vha. </a:t>
            </a:r>
            <a:r>
              <a:rPr lang="da-DK" dirty="0" err="1"/>
              <a:t>rubisco</a:t>
            </a:r>
            <a:endParaRPr lang="da-DK" dirty="0"/>
          </a:p>
          <a:p>
            <a:r>
              <a:rPr lang="da-DK" dirty="0"/>
              <a:t>Den dannede C6-forbindelse spaltes til to 3-fosfoglycerat, der igen aktiveres til 1,3-bifosfoglycerat</a:t>
            </a:r>
          </a:p>
          <a:p>
            <a:r>
              <a:rPr lang="da-DK" dirty="0"/>
              <a:t>1,3-bifosfoglycerat omdannes herefter til glycerolaldehyd-3-fosfat</a:t>
            </a:r>
          </a:p>
          <a:p>
            <a:r>
              <a:rPr lang="da-DK" dirty="0"/>
              <a:t>To glycerolaldehyd-3-fosfat kan danne en C6-forbindelse</a:t>
            </a:r>
          </a:p>
          <a:p>
            <a:r>
              <a:rPr lang="da-DK" dirty="0"/>
              <a:t>Ved fraspaltning af en </a:t>
            </a:r>
            <a:r>
              <a:rPr lang="da-DK" dirty="0" err="1"/>
              <a:t>carbongruppe</a:t>
            </a:r>
            <a:r>
              <a:rPr lang="da-DK" dirty="0"/>
              <a:t> kan ribulose-5-fosfat gendannes, så cyklus kan forløbe igen</a:t>
            </a:r>
          </a:p>
          <a:p>
            <a:r>
              <a:rPr lang="da-DK" dirty="0"/>
              <a:t>Efter 6 cyklusser kan de derved 6 fraspaltede </a:t>
            </a:r>
            <a:r>
              <a:rPr lang="da-DK" dirty="0" err="1"/>
              <a:t>carbongrupper</a:t>
            </a:r>
            <a:r>
              <a:rPr lang="da-DK" dirty="0"/>
              <a:t> bindes sammen til fruktose-6-fosfat</a:t>
            </a:r>
          </a:p>
          <a:p>
            <a:r>
              <a:rPr lang="da-DK" dirty="0"/>
              <a:t>I processen bruges 12 NADPH og 18 ATP</a:t>
            </a:r>
          </a:p>
          <a:p>
            <a:endParaRPr lang="da-DK" dirty="0"/>
          </a:p>
        </p:txBody>
      </p:sp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1B772D59-FF83-90FB-FD52-61E8797D69F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07347" y="224750"/>
            <a:ext cx="7574549" cy="6480850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2040E154-4491-D266-7537-0454DB80AA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44066" y="224750"/>
            <a:ext cx="7537830" cy="6408500"/>
          </a:xfrm>
          <a:prstGeom prst="rect">
            <a:avLst/>
          </a:prstGeom>
        </p:spPr>
      </p:pic>
      <p:sp>
        <p:nvSpPr>
          <p:cNvPr id="10" name="Tekstfelt 9">
            <a:extLst>
              <a:ext uri="{FF2B5EF4-FFF2-40B4-BE49-F238E27FC236}">
                <a16:creationId xmlns:a16="http://schemas.microsoft.com/office/drawing/2014/main" id="{604F7848-5B78-5BCE-C8CE-3FF56484020C}"/>
              </a:ext>
            </a:extLst>
          </p:cNvPr>
          <p:cNvSpPr txBox="1"/>
          <p:nvPr/>
        </p:nvSpPr>
        <p:spPr>
          <a:xfrm>
            <a:off x="4407347" y="5558750"/>
            <a:ext cx="1635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>
                <a:solidFill>
                  <a:srgbClr val="FF0000"/>
                </a:solidFill>
              </a:rPr>
              <a:t>Her er en fejl på figuren!</a:t>
            </a:r>
          </a:p>
        </p:txBody>
      </p:sp>
    </p:spTree>
    <p:extLst>
      <p:ext uri="{BB962C8B-B14F-4D97-AF65-F5344CB8AC3E}">
        <p14:creationId xmlns:p14="http://schemas.microsoft.com/office/powerpoint/2010/main" val="157114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2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8" name="Rectangle 2067">
            <a:extLst>
              <a:ext uri="{FF2B5EF4-FFF2-40B4-BE49-F238E27FC236}">
                <a16:creationId xmlns:a16="http://schemas.microsoft.com/office/drawing/2014/main" id="{A4E37431-20F0-4DD6-84A9-ED2B644943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0" name="Rectangle 2069">
            <a:extLst>
              <a:ext uri="{FF2B5EF4-FFF2-40B4-BE49-F238E27FC236}">
                <a16:creationId xmlns:a16="http://schemas.microsoft.com/office/drawing/2014/main" id="{0AE98B72-66C6-4AB4-AF0D-BA830DE863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2" name="Rectangle 2071">
            <a:extLst>
              <a:ext uri="{FF2B5EF4-FFF2-40B4-BE49-F238E27FC236}">
                <a16:creationId xmlns:a16="http://schemas.microsoft.com/office/drawing/2014/main" id="{407EAFC6-733F-403D-BB4D-05A3A2874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4" name="Rectangle 2073">
            <a:extLst>
              <a:ext uri="{FF2B5EF4-FFF2-40B4-BE49-F238E27FC236}">
                <a16:creationId xmlns:a16="http://schemas.microsoft.com/office/drawing/2014/main" id="{17A36730-4CB0-4F61-AD11-A44C976583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76" name="Rectangle 2075">
            <a:extLst>
              <a:ext uri="{FF2B5EF4-FFF2-40B4-BE49-F238E27FC236}">
                <a16:creationId xmlns:a16="http://schemas.microsoft.com/office/drawing/2014/main" id="{C69C79E1-F916-4929-A4F3-DE763D4BFA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8" name="Oval 2077">
            <a:extLst>
              <a:ext uri="{FF2B5EF4-FFF2-40B4-BE49-F238E27FC236}">
                <a16:creationId xmlns:a16="http://schemas.microsoft.com/office/drawing/2014/main" id="{767334AB-16BD-4EC7-8C6B-4B51716009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F72755C-3ED1-6688-EB56-052CBF2E8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2" y="891652"/>
            <a:ext cx="4412021" cy="303072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Mørkeprocessen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F268B7A-DBBF-3E0F-4AE6-18FD6854437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0042" y="4745317"/>
            <a:ext cx="4724758" cy="1375145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da-DK" sz="2400" kern="1200" noProof="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Men i virkeligheden er det MEGET mere kompliceret!</a:t>
            </a:r>
          </a:p>
          <a:p>
            <a:r>
              <a:rPr lang="da-DK" sz="2400" kern="1200" noProof="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Men det skal vi heldigvis ikke lære</a:t>
            </a:r>
            <a:r>
              <a:rPr lang="da-DK" dirty="0">
                <a:sym typeface="Segoe UI Emoji" panose="020B0502040204020203" pitchFamily="34" charset="0"/>
              </a:rPr>
              <a:t>😉</a:t>
            </a:r>
            <a:endParaRPr lang="da-DK" dirty="0"/>
          </a:p>
          <a:p>
            <a:endParaRPr lang="en-US" sz="24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ED4BF3F-5348-5B14-99FF-7E9E8450BA2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416647" y="10141"/>
            <a:ext cx="5006939" cy="6847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3455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1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411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Segoe UI Emoji</vt:lpstr>
      <vt:lpstr>Office-tema</vt:lpstr>
      <vt:lpstr>Fotosyntese</vt:lpstr>
      <vt:lpstr>Kloroplaster (grønkorn)</vt:lpstr>
      <vt:lpstr>Pigmenter og lysoptagelse</vt:lpstr>
      <vt:lpstr>Lysprocesserne – foregår i thylakoidmembranen – ligner elektrontransportkæden</vt:lpstr>
      <vt:lpstr>Mørkeprocessen – Calvin cyklus</vt:lpstr>
      <vt:lpstr>Mørkeprocessen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Fotosyntese</dc:title>
  <dc:creator>Thøger Dith Dige</dc:creator>
  <cp:lastModifiedBy>Thøger Dith Dige</cp:lastModifiedBy>
  <cp:revision>2</cp:revision>
  <dcterms:created xsi:type="dcterms:W3CDTF">2022-10-25T11:55:49Z</dcterms:created>
  <dcterms:modified xsi:type="dcterms:W3CDTF">2025-10-29T18:11:37Z</dcterms:modified>
</cp:coreProperties>
</file>