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2" r:id="rId4"/>
    <p:sldId id="263" r:id="rId5"/>
    <p:sldId id="258" r:id="rId6"/>
    <p:sldId id="259" r:id="rId7"/>
    <p:sldId id="265" r:id="rId8"/>
    <p:sldId id="264" r:id="rId9"/>
    <p:sldId id="260" r:id="rId10"/>
    <p:sldId id="261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36A88-179E-47A7-BED7-0AC93D2FC6C8}" v="47" dt="2025-11-24T08:47:27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9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øger Dith Dige" userId="a0b34298-82cb-4551-9d93-7c11ebc84b40" providerId="ADAL" clId="{CFF96446-F80E-4302-B884-73B3423317E3}"/>
    <pc:docChg chg="modSld">
      <pc:chgData name="Thøger Dith Dige" userId="a0b34298-82cb-4551-9d93-7c11ebc84b40" providerId="ADAL" clId="{CFF96446-F80E-4302-B884-73B3423317E3}" dt="2025-11-24T08:47:27.562" v="47" actId="20577"/>
      <pc:docMkLst>
        <pc:docMk/>
      </pc:docMkLst>
      <pc:sldChg chg="modSp">
        <pc:chgData name="Thøger Dith Dige" userId="a0b34298-82cb-4551-9d93-7c11ebc84b40" providerId="ADAL" clId="{CFF96446-F80E-4302-B884-73B3423317E3}" dt="2025-11-24T08:44:40.887" v="41" actId="6549"/>
        <pc:sldMkLst>
          <pc:docMk/>
          <pc:sldMk cId="2735971020" sldId="256"/>
        </pc:sldMkLst>
        <pc:spChg chg="mod">
          <ac:chgData name="Thøger Dith Dige" userId="a0b34298-82cb-4551-9d93-7c11ebc84b40" providerId="ADAL" clId="{CFF96446-F80E-4302-B884-73B3423317E3}" dt="2025-11-24T08:44:40.887" v="41" actId="6549"/>
          <ac:spMkLst>
            <pc:docMk/>
            <pc:sldMk cId="2735971020" sldId="256"/>
            <ac:spMk id="3" creationId="{B964C75E-9212-DD28-75C2-2FECC2EF93C8}"/>
          </ac:spMkLst>
        </pc:spChg>
      </pc:sldChg>
      <pc:sldChg chg="modSp mod">
        <pc:chgData name="Thøger Dith Dige" userId="a0b34298-82cb-4551-9d93-7c11ebc84b40" providerId="ADAL" clId="{CFF96446-F80E-4302-B884-73B3423317E3}" dt="2025-11-24T08:47:27.562" v="47" actId="20577"/>
        <pc:sldMkLst>
          <pc:docMk/>
          <pc:sldMk cId="1764695746" sldId="261"/>
        </pc:sldMkLst>
        <pc:spChg chg="mod">
          <ac:chgData name="Thøger Dith Dige" userId="a0b34298-82cb-4551-9d93-7c11ebc84b40" providerId="ADAL" clId="{CFF96446-F80E-4302-B884-73B3423317E3}" dt="2025-11-24T08:47:27.562" v="47" actId="20577"/>
          <ac:spMkLst>
            <pc:docMk/>
            <pc:sldMk cId="1764695746" sldId="261"/>
            <ac:spMk id="3" creationId="{72BEA47C-4CA4-1907-B8D7-3A5CAEE20B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E5E74-CA25-4EF7-8861-9A13BA2EE894}" type="datetimeFigureOut">
              <a:rPr lang="da-DK" smtClean="0"/>
              <a:t>24-11-2025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685B2-42FA-4BCF-995A-C13472A2BB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016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685B2-42FA-4BCF-995A-C13472A2BBB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19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685B2-42FA-4BCF-995A-C13472A2BBB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617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BD40E-431E-BD5A-6866-030ACEBD8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C25EAF0-BEDF-18D3-9732-94F90B5EE7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DA84D80-EAA2-7D10-9A37-5967D3530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B451BF6-F1A7-AC36-2B76-C590A7033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685B2-42FA-4BCF-995A-C13472A2BBB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114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13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9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6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1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1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37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3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1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9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88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n person, der clasping sine hænder">
            <a:extLst>
              <a:ext uri="{FF2B5EF4-FFF2-40B4-BE49-F238E27FC236}">
                <a16:creationId xmlns:a16="http://schemas.microsoft.com/office/drawing/2014/main" id="{9015D775-177B-2686-62BB-274540E7B7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B59A41-EB80-DBDB-1645-F7C2C3B00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9806" y="110602"/>
            <a:ext cx="6952388" cy="1265420"/>
          </a:xfrm>
        </p:spPr>
        <p:txBody>
          <a:bodyPr>
            <a:normAutofit/>
          </a:bodyPr>
          <a:lstStyle/>
          <a:p>
            <a:pPr algn="ctr"/>
            <a:r>
              <a:rPr lang="da-DK" dirty="0">
                <a:solidFill>
                  <a:srgbClr val="FFFFFF"/>
                </a:solidFill>
              </a:rPr>
              <a:t>Hvad er kærlighed?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964C75E-9212-DD28-75C2-2FECC2EF9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Thøger Dith Dige</a:t>
            </a:r>
          </a:p>
          <a:p>
            <a:r>
              <a:rPr lang="da-DK" dirty="0">
                <a:solidFill>
                  <a:srgbClr val="FFFFFF"/>
                </a:solidFill>
              </a:rPr>
              <a:t>Oplæg til Hvad er Meningen?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8595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9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5B8FB-1D1F-6AC0-6586-1ABF2B7D1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n rød hjerte form boble, der er knyttet til en bænk">
            <a:extLst>
              <a:ext uri="{FF2B5EF4-FFF2-40B4-BE49-F238E27FC236}">
                <a16:creationId xmlns:a16="http://schemas.microsoft.com/office/drawing/2014/main" id="{10B1D2C1-5F44-5B8B-7D50-3BB1FAF3C9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47594" r="2406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2938345-0BC8-93D7-E426-DFE077A7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817783"/>
            <a:ext cx="4057650" cy="3978718"/>
          </a:xfrm>
        </p:spPr>
        <p:txBody>
          <a:bodyPr anchor="ctr">
            <a:normAutofit/>
          </a:bodyPr>
          <a:lstStyle/>
          <a:p>
            <a:pPr algn="ctr"/>
            <a:r>
              <a:rPr lang="da-DK" dirty="0">
                <a:solidFill>
                  <a:srgbClr val="FFFFFF"/>
                </a:solidFill>
              </a:rPr>
              <a:t>Hvorfor findes kærlighed?</a:t>
            </a:r>
            <a:br>
              <a:rPr lang="da-DK" dirty="0">
                <a:solidFill>
                  <a:srgbClr val="FFFFFF"/>
                </a:solidFill>
              </a:rPr>
            </a:br>
            <a:r>
              <a:rPr lang="da-DK" dirty="0">
                <a:solidFill>
                  <a:srgbClr val="FFFFFF"/>
                </a:solidFill>
              </a:rPr>
              <a:t>- evolutionært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BEA47C-4CA4-1907-B8D7-3A5CAEE20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631" y="-1"/>
            <a:ext cx="5695721" cy="6857989"/>
          </a:xfrm>
        </p:spPr>
        <p:txBody>
          <a:bodyPr anchor="ctr"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Sex er en nødvendighed for at få børn</a:t>
            </a:r>
          </a:p>
          <a:p>
            <a:r>
              <a:rPr lang="da-DK" dirty="0">
                <a:solidFill>
                  <a:schemeClr val="bg1"/>
                </a:solidFill>
              </a:rPr>
              <a:t>Mennesker har meget lang barndom – kræver derfor langvarige forhold for at opfostre afkom</a:t>
            </a:r>
          </a:p>
          <a:p>
            <a:r>
              <a:rPr lang="da-DK" dirty="0">
                <a:solidFill>
                  <a:schemeClr val="bg1"/>
                </a:solidFill>
              </a:rPr>
              <a:t>Feromoner øger tiltrækning til personer med et anderledes immunforsvar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Mænd tiltrækkes mere af kvinder, der </a:t>
            </a:r>
            <a:r>
              <a:rPr lang="da-DK">
                <a:solidFill>
                  <a:schemeClr val="bg1"/>
                </a:solidFill>
              </a:rPr>
              <a:t>har ægløsning (LH)</a:t>
            </a:r>
            <a:endParaRPr lang="da-DK" dirty="0">
              <a:solidFill>
                <a:schemeClr val="bg1"/>
              </a:solidFill>
            </a:endParaRP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Kvinder tiltrækkes mere af mænd med meget testosteron</a:t>
            </a:r>
          </a:p>
          <a:p>
            <a:r>
              <a:rPr lang="da-DK" dirty="0">
                <a:solidFill>
                  <a:schemeClr val="bg1"/>
                </a:solidFill>
              </a:rPr>
              <a:t>Berøring, kys og sex øger udskillelse af dopamin, serotonin, </a:t>
            </a:r>
            <a:r>
              <a:rPr lang="da-DK" dirty="0" err="1">
                <a:solidFill>
                  <a:schemeClr val="bg1"/>
                </a:solidFill>
              </a:rPr>
              <a:t>oxytosin</a:t>
            </a:r>
            <a:r>
              <a:rPr lang="da-DK" dirty="0">
                <a:solidFill>
                  <a:schemeClr val="bg1"/>
                </a:solidFill>
              </a:rPr>
              <a:t>, </a:t>
            </a:r>
            <a:r>
              <a:rPr lang="da-DK" dirty="0" err="1">
                <a:solidFill>
                  <a:schemeClr val="bg1"/>
                </a:solidFill>
              </a:rPr>
              <a:t>vasopressin</a:t>
            </a:r>
            <a:r>
              <a:rPr lang="da-DK" dirty="0">
                <a:solidFill>
                  <a:schemeClr val="bg1"/>
                </a:solidFill>
              </a:rPr>
              <a:t> og endorfiner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Mænds spyt indeholder (små mængder) testosteron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Orgasme udløser store mængder endorfiner og dopamin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Kvinder på P-piller mangler udsving i hormonniveau </a:t>
            </a:r>
            <a:r>
              <a:rPr lang="da-DK" dirty="0">
                <a:solidFill>
                  <a:schemeClr val="bg1"/>
                </a:solidFill>
                <a:sym typeface="Wingdings" panose="05000000000000000000" pitchFamily="2" charset="2"/>
              </a:rPr>
              <a:t> tiltrækkes af mænd, der ligner dem selv – også i forhold til immunforsvar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9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709097-1D5E-461B-A75A-2CB4E0B1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E7CE3D-756A-41A4-9B20-2A2FC3A1E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n rød hjerte form boble, der er knyttet til en bænk">
            <a:extLst>
              <a:ext uri="{FF2B5EF4-FFF2-40B4-BE49-F238E27FC236}">
                <a16:creationId xmlns:a16="http://schemas.microsoft.com/office/drawing/2014/main" id="{3919C3FD-5A0D-B74F-858C-7F86848F56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37"/>
          <a:stretch/>
        </p:blipFill>
        <p:spPr>
          <a:xfrm>
            <a:off x="20" y="2520"/>
            <a:ext cx="12191980" cy="68554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9C64B1-788B-B83D-D4B8-54E99DE47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54" y="515301"/>
            <a:ext cx="9895785" cy="857559"/>
          </a:xfrm>
        </p:spPr>
        <p:txBody>
          <a:bodyPr>
            <a:normAutofit/>
          </a:bodyPr>
          <a:lstStyle/>
          <a:p>
            <a:r>
              <a:rPr lang="da-DK" sz="3200" dirty="0">
                <a:solidFill>
                  <a:srgbClr val="FFFFFF"/>
                </a:solidFill>
              </a:rPr>
              <a:t>Hvad er kærlighed? – med jeres ord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7CF948-9F12-4674-98E3-7A7FE57A1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7CBB8E-B109-A54A-D75C-CF17E847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55" y="2743199"/>
            <a:ext cx="10347476" cy="3756749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rgbClr val="FFFFFF"/>
                </a:solidFill>
              </a:rPr>
              <a:t>Hvad er tiltrækning og forelskelse?</a:t>
            </a:r>
          </a:p>
          <a:p>
            <a:r>
              <a:rPr lang="da-DK" sz="2400" dirty="0">
                <a:solidFill>
                  <a:srgbClr val="FFFFFF"/>
                </a:solidFill>
              </a:rPr>
              <a:t>Hvad styrer hvem man bliver tiltrukket af og forelsket i?</a:t>
            </a:r>
          </a:p>
          <a:p>
            <a:r>
              <a:rPr lang="da-DK" sz="2400" dirty="0">
                <a:solidFill>
                  <a:srgbClr val="FFFFFF"/>
                </a:solidFill>
              </a:rPr>
              <a:t>Hvad er kærlighed?</a:t>
            </a:r>
          </a:p>
          <a:p>
            <a:r>
              <a:rPr lang="da-DK" sz="2400" dirty="0">
                <a:solidFill>
                  <a:srgbClr val="FFFFFF"/>
                </a:solidFill>
              </a:rPr>
              <a:t>Hvordan adskiller kærligheden til en kæreste sig fra kærligheden til ens familie/venner?</a:t>
            </a:r>
            <a:endParaRPr lang="da-DK" dirty="0">
              <a:solidFill>
                <a:srgbClr val="FFFFFF"/>
              </a:solidFill>
            </a:endParaRPr>
          </a:p>
          <a:p>
            <a:endParaRPr lang="da-D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8DC4C58-6F10-4C25-C89D-D28078290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3" r="-3" b="23339"/>
          <a:stretch/>
        </p:blipFill>
        <p:spPr bwMode="auto"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2A162E-2ED4-17F4-CCD9-2A120F0D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r="-2" b="-2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4F60D89-A3AF-A127-D9B9-217888196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4" b="19823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t billede, der indeholder person, Ansigt, liggende, tøj&#10;&#10;Automatisk genereret beskrivelse">
            <a:extLst>
              <a:ext uri="{FF2B5EF4-FFF2-40B4-BE49-F238E27FC236}">
                <a16:creationId xmlns:a16="http://schemas.microsoft.com/office/drawing/2014/main" id="{67BC5308-9E58-78C1-BD9C-7FB9C1FC4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3" r="1" b="13798"/>
          <a:stretch/>
        </p:blipFill>
        <p:spPr bwMode="auto"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5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43AE5624-26C8-B4C3-494C-2D2CDD44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r="-2" b="-2"/>
          <a:stretch/>
        </p:blipFill>
        <p:spPr bwMode="auto">
          <a:xfrm>
            <a:off x="84386" y="74961"/>
            <a:ext cx="5412900" cy="4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B0CCCE5-98EA-D345-BA99-82030779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r="15235" b="2"/>
          <a:stretch/>
        </p:blipFill>
        <p:spPr bwMode="auto">
          <a:xfrm>
            <a:off x="3448927" y="4556253"/>
            <a:ext cx="2048359" cy="222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A91F299-6186-DE3D-EB85-8DE989555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r="5673"/>
          <a:stretch/>
        </p:blipFill>
        <p:spPr bwMode="auto">
          <a:xfrm>
            <a:off x="84386" y="4556253"/>
            <a:ext cx="3205908" cy="222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4FFC03C-868C-62DF-79F9-239BE10C7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-17" r="2130" b="17"/>
          <a:stretch/>
        </p:blipFill>
        <p:spPr bwMode="auto">
          <a:xfrm>
            <a:off x="5759532" y="1660214"/>
            <a:ext cx="6284352" cy="51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C92881B-4289-2561-FBDD-7B395861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219" y="221978"/>
            <a:ext cx="6349665" cy="1138471"/>
          </a:xfrm>
        </p:spPr>
        <p:txBody>
          <a:bodyPr anchor="ctr"/>
          <a:lstStyle/>
          <a:p>
            <a:r>
              <a:rPr lang="da-DK" sz="2400" dirty="0">
                <a:solidFill>
                  <a:srgbClr val="FFFF00"/>
                </a:solidFill>
              </a:rPr>
              <a:t>Det handler om kemi i hjernen</a:t>
            </a:r>
          </a:p>
        </p:txBody>
      </p:sp>
    </p:spTree>
    <p:extLst>
      <p:ext uri="{BB962C8B-B14F-4D97-AF65-F5344CB8AC3E}">
        <p14:creationId xmlns:p14="http://schemas.microsoft.com/office/powerpoint/2010/main" val="382874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7DD8518-4289-43CE-9E36-8E7E0D7DD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B366AE-63DB-1051-1FED-26216375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65" y="191499"/>
            <a:ext cx="5333466" cy="645783"/>
          </a:xfrm>
        </p:spPr>
        <p:txBody>
          <a:bodyPr>
            <a:normAutofit/>
          </a:bodyPr>
          <a:lstStyle/>
          <a:p>
            <a:r>
              <a:rPr lang="da-DK" dirty="0"/>
              <a:t>Det handler om kemi!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FA2A67D-6835-968D-6EE9-02657247B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63" y="914401"/>
            <a:ext cx="6033307" cy="5552500"/>
          </a:xfrm>
        </p:spPr>
        <p:txBody>
          <a:bodyPr>
            <a:normAutofit lnSpcReduction="10000"/>
          </a:bodyPr>
          <a:lstStyle/>
          <a:p>
            <a:r>
              <a:rPr lang="da-DK" b="1" dirty="0"/>
              <a:t>Feromoner – Duftstoffer, der opfanges ubevidst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b="0" dirty="0"/>
              <a:t>Mindst 20 forskellige involveret i tiltrækning</a:t>
            </a:r>
          </a:p>
          <a:p>
            <a:pPr marL="56007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b="0" dirty="0"/>
              <a:t>Flere er kønshormonderivater, mens andre stammer fra immunforsvaret</a:t>
            </a:r>
          </a:p>
          <a:p>
            <a:r>
              <a:rPr lang="da-DK" b="1" dirty="0"/>
              <a:t>Dopamin og endorfiner – Naturens lykkestoffer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b="0" dirty="0"/>
              <a:t>Giver os følelse af lykke/eufori, dæmper smerte og stress, fokuserer vores tanker (på den eneste ene)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b="0" dirty="0"/>
              <a:t>Er vanedannende (hjernens morfin)</a:t>
            </a:r>
          </a:p>
          <a:p>
            <a:pPr lvl="1"/>
            <a:endParaRPr lang="da-DK" b="0" dirty="0"/>
          </a:p>
          <a:p>
            <a:r>
              <a:rPr lang="da-DK" b="1" dirty="0"/>
              <a:t>Serotonin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b="0" dirty="0"/>
              <a:t>Gør os glade, aktive og udadvendte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b="0" dirty="0"/>
              <a:t>Kan føre til besættelse/sygelig jalousi – men paradoksalt også til mindre fokus på én bestemt person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b="0" dirty="0"/>
              <a:t>Regulerer også søvn </a:t>
            </a:r>
            <a:r>
              <a:rPr lang="da-DK" b="0"/>
              <a:t>og appetit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A28E86E-2115-7367-D418-F7ECDDB48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878059" y="2427926"/>
            <a:ext cx="6695720" cy="183986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F6B49DF-8598-1343-A119-6F1821308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514" y="368521"/>
            <a:ext cx="2620002" cy="165603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5BD490DC-8623-EE8B-E384-1D1A022991F4}"/>
              </a:ext>
            </a:extLst>
          </p:cNvPr>
          <p:cNvSpPr txBox="1"/>
          <p:nvPr/>
        </p:nvSpPr>
        <p:spPr>
          <a:xfrm>
            <a:off x="7060367" y="514390"/>
            <a:ext cx="1081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Feromon</a:t>
            </a:r>
            <a:endParaRPr lang="da-DK" sz="1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4790175D-7A45-8EC9-6AE1-46DDBDE1E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367" y="2538950"/>
            <a:ext cx="2817063" cy="1416867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FD4E78C4-E654-5137-D67F-2D89ACC9C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48" y="4165918"/>
            <a:ext cx="2813481" cy="19518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44950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A5D709-2F0E-C8F1-F916-242048153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CEFDAE89-F2D9-D034-F124-DB76C36F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5F69AB-2878-7BED-4801-2871B429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64" y="191499"/>
            <a:ext cx="6445887" cy="645783"/>
          </a:xfrm>
        </p:spPr>
        <p:txBody>
          <a:bodyPr>
            <a:normAutofit fontScale="90000"/>
          </a:bodyPr>
          <a:lstStyle/>
          <a:p>
            <a:r>
              <a:rPr lang="da-DK" dirty="0"/>
              <a:t>Det handler stadig om kemi!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2939BE86-F452-8311-0E92-25FF30BAE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63" y="914401"/>
            <a:ext cx="5949107" cy="5401450"/>
          </a:xfrm>
        </p:spPr>
        <p:txBody>
          <a:bodyPr>
            <a:normAutofit fontScale="92500" lnSpcReduction="10000"/>
          </a:bodyPr>
          <a:lstStyle/>
          <a:p>
            <a:r>
              <a:rPr lang="da-DK" sz="1900" b="1" dirty="0"/>
              <a:t>Testosteron og </a:t>
            </a:r>
            <a:r>
              <a:rPr lang="da-DK" sz="1900" b="1" dirty="0" err="1"/>
              <a:t>lutropin</a:t>
            </a:r>
            <a:r>
              <a:rPr lang="da-DK" sz="1900" b="1" dirty="0"/>
              <a:t> (LH)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sz="1700" b="0" dirty="0"/>
              <a:t>Styrer/styrker sexlyst </a:t>
            </a:r>
            <a:r>
              <a:rPr lang="da-DK" sz="1700" b="0" dirty="0">
                <a:sym typeface="Wingdings" panose="05000000000000000000" pitchFamily="2" charset="2"/>
              </a:rPr>
              <a:t> bedre immunforsvar og søvn, lavere blodtryk og mindre stress</a:t>
            </a:r>
          </a:p>
          <a:p>
            <a:pPr marL="56007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700" b="0" dirty="0">
                <a:sym typeface="Wingdings" panose="05000000000000000000" pitchFamily="2" charset="2"/>
              </a:rPr>
              <a:t>Styrer/øger også irritabilitet, aggressivitet og sandsynligvis promiskuitet </a:t>
            </a:r>
            <a:endParaRPr lang="da-DK" sz="1700" dirty="0"/>
          </a:p>
          <a:p>
            <a:r>
              <a:rPr lang="da-DK" b="1" dirty="0"/>
              <a:t>Noradrenalin - stresshormon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b="0" dirty="0"/>
              <a:t>Øger puls og blodtryk (giver hjertebanken) og </a:t>
            </a:r>
            <a:r>
              <a:rPr lang="da-DK" b="0" dirty="0" err="1"/>
              <a:t>svedafsonding</a:t>
            </a:r>
            <a:r>
              <a:rPr lang="da-DK" b="0" dirty="0"/>
              <a:t> (svedige hænder).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b="0" dirty="0"/>
              <a:t>Virker smertehæmmende og styrker fokus (på den eneste ene)</a:t>
            </a:r>
          </a:p>
          <a:p>
            <a:r>
              <a:rPr lang="da-DK" b="1" dirty="0" err="1"/>
              <a:t>Oxytosin</a:t>
            </a:r>
            <a:r>
              <a:rPr lang="da-DK" b="1" dirty="0"/>
              <a:t> og </a:t>
            </a:r>
            <a:r>
              <a:rPr lang="da-DK" b="1" dirty="0" err="1"/>
              <a:t>Vasopressin</a:t>
            </a:r>
            <a:r>
              <a:rPr lang="da-DK" b="1" dirty="0"/>
              <a:t> – kærlighedshormoner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b="0" dirty="0"/>
              <a:t>Styrer/styrker tilknytning til andre, ved at øge fællesskabsfølelse, empati, medfølelse og generøsitet. Dæmper stress, frygt og angst</a:t>
            </a:r>
            <a:endParaRPr lang="da-DK" b="0" dirty="0">
              <a:sym typeface="Wingdings" panose="05000000000000000000" pitchFamily="2" charset="2"/>
            </a:endParaRPr>
          </a:p>
          <a:p>
            <a:pPr marL="56007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b="0" dirty="0">
                <a:sym typeface="Wingdings" panose="05000000000000000000" pitchFamily="2" charset="2"/>
              </a:rPr>
              <a:t>Kan desværre øge aggressiv og mistroisk adfærd hos personer med disse træk (ligesom alkohol)</a:t>
            </a:r>
            <a:endParaRPr lang="da-DK" b="0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pPr lvl="1"/>
            <a:endParaRPr lang="da-DK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C80EF2-CBBA-43D8-02F8-8A1A727CD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46" y="3677543"/>
            <a:ext cx="4855470" cy="28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86B2360-9199-E841-2983-8A63B374582F}"/>
              </a:ext>
            </a:extLst>
          </p:cNvPr>
          <p:cNvSpPr txBox="1"/>
          <p:nvPr/>
        </p:nvSpPr>
        <p:spPr>
          <a:xfrm>
            <a:off x="8591765" y="4708224"/>
            <a:ext cx="1172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err="1">
                <a:latin typeface="Arial Nova Cond" panose="020B0506020202020204" pitchFamily="34" charset="0"/>
              </a:rPr>
              <a:t>Vasopressin</a:t>
            </a:r>
            <a:endParaRPr lang="da-DK" dirty="0">
              <a:latin typeface="Arial Nova Cond" panose="020B0506020202020204" pitchFamily="34" charset="0"/>
            </a:endParaRP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D1509285-071A-40E0-D840-26D3804B3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170" y="3095159"/>
            <a:ext cx="2172328" cy="1164768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22C55821-5799-4254-C570-C98AB3985999}"/>
              </a:ext>
            </a:extLst>
          </p:cNvPr>
          <p:cNvSpPr txBox="1"/>
          <p:nvPr/>
        </p:nvSpPr>
        <p:spPr>
          <a:xfrm>
            <a:off x="7721670" y="3677543"/>
            <a:ext cx="1219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latin typeface="Arial Nova Cond" panose="020B0506020202020204" pitchFamily="34" charset="0"/>
              </a:rPr>
              <a:t>Noradrenalin</a:t>
            </a:r>
            <a:endParaRPr lang="da-DK" dirty="0">
              <a:latin typeface="Arial Nova Cond" panose="020B0506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FDCA08-6408-89C3-021D-2DD0B652B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4263" y="68451"/>
            <a:ext cx="4714353" cy="29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264419C-7672-47D9-84F3-E392C5458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79" y="68451"/>
            <a:ext cx="1990223" cy="12463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58668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FF5D5-0FF6-7AB4-C7CF-EEEBF911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7812DB-F6CC-FD72-76BF-FD254F44C1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94"/>
            <a:ext cx="12192000" cy="644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97AC25D-57AE-A7B8-03AA-1501295F5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3" y="91101"/>
            <a:ext cx="11885693" cy="667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8071852-ED63-B44E-37A1-AC6502F4D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0" y="91101"/>
            <a:ext cx="11691257" cy="670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C12F58-4002-D144-D460-B96791729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93DE625B-1325-36D2-00C2-1F991B41C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r="-2" b="-2"/>
          <a:stretch/>
        </p:blipFill>
        <p:spPr bwMode="auto">
          <a:xfrm>
            <a:off x="84386" y="74961"/>
            <a:ext cx="5412900" cy="4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B305489-6DD3-AB3D-B480-1570E819E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r="15235" b="2"/>
          <a:stretch/>
        </p:blipFill>
        <p:spPr bwMode="auto">
          <a:xfrm>
            <a:off x="3448927" y="4556253"/>
            <a:ext cx="2048359" cy="222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FB54CD-7582-2684-E648-9B45FAB0E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r="5673"/>
          <a:stretch/>
        </p:blipFill>
        <p:spPr bwMode="auto">
          <a:xfrm>
            <a:off x="84386" y="4556253"/>
            <a:ext cx="3205908" cy="222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AB3BFB7-7514-238C-E872-2EC57E5BC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-17" r="2130" b="17"/>
          <a:stretch/>
        </p:blipFill>
        <p:spPr bwMode="auto">
          <a:xfrm>
            <a:off x="5759532" y="1660214"/>
            <a:ext cx="6284352" cy="51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B8D7FA-E025-3FBB-1385-C98E75A6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219" y="221978"/>
            <a:ext cx="6349665" cy="1138471"/>
          </a:xfrm>
        </p:spPr>
        <p:txBody>
          <a:bodyPr anchor="ctr"/>
          <a:lstStyle/>
          <a:p>
            <a:r>
              <a:rPr lang="da-DK" sz="2400" dirty="0">
                <a:solidFill>
                  <a:srgbClr val="FFFF00"/>
                </a:solidFill>
              </a:rPr>
              <a:t>Det handler om kemi i hjernen</a:t>
            </a:r>
          </a:p>
        </p:txBody>
      </p:sp>
    </p:spTree>
    <p:extLst>
      <p:ext uri="{BB962C8B-B14F-4D97-AF65-F5344CB8AC3E}">
        <p14:creationId xmlns:p14="http://schemas.microsoft.com/office/powerpoint/2010/main" val="257539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EF1D7F-3BE6-AC9D-295F-9A592CD14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A07D728-2AC9-090A-743E-BEEE2B4F4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954C32-05AD-C3B0-45F8-775363CE3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n rød hjerte form boble, der er knyttet til en bænk">
            <a:extLst>
              <a:ext uri="{FF2B5EF4-FFF2-40B4-BE49-F238E27FC236}">
                <a16:creationId xmlns:a16="http://schemas.microsoft.com/office/drawing/2014/main" id="{CC5D64EC-452F-38E2-BDD6-40F8279BA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37"/>
          <a:stretch/>
        </p:blipFill>
        <p:spPr>
          <a:xfrm>
            <a:off x="20" y="2520"/>
            <a:ext cx="12191980" cy="68554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AA88924-78FB-FFBF-53B3-C47C85A6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93" y="515301"/>
            <a:ext cx="11005850" cy="857559"/>
          </a:xfrm>
        </p:spPr>
        <p:txBody>
          <a:bodyPr>
            <a:normAutofit/>
          </a:bodyPr>
          <a:lstStyle/>
          <a:p>
            <a:r>
              <a:rPr lang="da-DK" sz="3200" dirty="0">
                <a:solidFill>
                  <a:srgbClr val="FFFFFF"/>
                </a:solidFill>
              </a:rPr>
              <a:t>Hvorfor findes kærlighed? – med jeres ord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CFFF63-2D09-2E9C-F462-75137E44D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C02A2C-05DD-7F8F-6E31-C13BED21C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55" y="2743199"/>
            <a:ext cx="10347476" cy="3756749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rgbClr val="FFFFFF"/>
                </a:solidFill>
              </a:rPr>
              <a:t>Hvad er meningen med kærlighed?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Altså i en naturvidenskabelig/biologisk sammenhæng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endParaRPr lang="da-DK" dirty="0">
              <a:solidFill>
                <a:srgbClr val="FFFFFF"/>
              </a:solidFill>
            </a:endParaRPr>
          </a:p>
          <a:p>
            <a:r>
              <a:rPr lang="da-DK" sz="2400" dirty="0">
                <a:solidFill>
                  <a:srgbClr val="FFFFFF"/>
                </a:solidFill>
              </a:rPr>
              <a:t>Er kærlighed bestemt af kemi i hjernen eller har vi selv indflydelse på hvem vi danner par med?</a:t>
            </a:r>
          </a:p>
        </p:txBody>
      </p:sp>
    </p:spTree>
    <p:extLst>
      <p:ext uri="{BB962C8B-B14F-4D97-AF65-F5344CB8AC3E}">
        <p14:creationId xmlns:p14="http://schemas.microsoft.com/office/powerpoint/2010/main" val="19833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rtal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429</Words>
  <Application>Microsoft Office PowerPoint</Application>
  <PresentationFormat>Widescreen</PresentationFormat>
  <Paragraphs>54</Paragraphs>
  <Slides>10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8" baseType="lpstr">
      <vt:lpstr>Aptos</vt:lpstr>
      <vt:lpstr>Arial</vt:lpstr>
      <vt:lpstr>Arial Narrow</vt:lpstr>
      <vt:lpstr>Arial Nova Cond</vt:lpstr>
      <vt:lpstr>Trade Gothic Next Cond</vt:lpstr>
      <vt:lpstr>Trade Gothic Next Light</vt:lpstr>
      <vt:lpstr>Wingdings</vt:lpstr>
      <vt:lpstr>PortalVTI</vt:lpstr>
      <vt:lpstr>Hvad er kærlighed?</vt:lpstr>
      <vt:lpstr>Hvad er kærlighed? – med jeres ord</vt:lpstr>
      <vt:lpstr>PowerPoint-præsentation</vt:lpstr>
      <vt:lpstr>Det handler om kemi i hjernen</vt:lpstr>
      <vt:lpstr>Det handler om kemi!</vt:lpstr>
      <vt:lpstr>Det handler stadig om kemi!</vt:lpstr>
      <vt:lpstr>PowerPoint-præsentation</vt:lpstr>
      <vt:lpstr>Det handler om kemi i hjernen</vt:lpstr>
      <vt:lpstr>Hvorfor findes kærlighed? – med jeres ord</vt:lpstr>
      <vt:lpstr>Hvorfor findes kærlighed? - evolutionært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Thøger Dith Dige</dc:creator>
  <cp:lastModifiedBy>Thøger Dith Dige</cp:lastModifiedBy>
  <cp:revision>2</cp:revision>
  <dcterms:created xsi:type="dcterms:W3CDTF">2024-11-18T08:29:39Z</dcterms:created>
  <dcterms:modified xsi:type="dcterms:W3CDTF">2025-11-24T08:47:31Z</dcterms:modified>
</cp:coreProperties>
</file>