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BCC374-FC6D-4E47-93A3-5FD6596C0C0D}" v="12" dt="2026-01-07T10:03:34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900" autoAdjust="0"/>
  </p:normalViewPr>
  <p:slideViewPr>
    <p:cSldViewPr snapToGrid="0">
      <p:cViewPr varScale="1">
        <p:scale>
          <a:sx n="53" d="100"/>
          <a:sy n="53" d="100"/>
        </p:scale>
        <p:origin x="11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øger Dith Dige" userId="a0b34298-82cb-4551-9d93-7c11ebc84b40" providerId="ADAL" clId="{CFF96446-F80E-4302-B884-73B3423317E3}"/>
    <pc:docChg chg="custSel modSld">
      <pc:chgData name="Thøger Dith Dige" userId="a0b34298-82cb-4551-9d93-7c11ebc84b40" providerId="ADAL" clId="{CFF96446-F80E-4302-B884-73B3423317E3}" dt="2026-01-07T10:03:34.933" v="27" actId="207"/>
      <pc:docMkLst>
        <pc:docMk/>
      </pc:docMkLst>
      <pc:sldChg chg="modSp mod">
        <pc:chgData name="Thøger Dith Dige" userId="a0b34298-82cb-4551-9d93-7c11ebc84b40" providerId="ADAL" clId="{CFF96446-F80E-4302-B884-73B3423317E3}" dt="2026-01-07T10:03:34.933" v="27" actId="207"/>
        <pc:sldMkLst>
          <pc:docMk/>
          <pc:sldMk cId="61805380" sldId="261"/>
        </pc:sldMkLst>
        <pc:graphicFrameChg chg="mod modGraphic">
          <ac:chgData name="Thøger Dith Dige" userId="a0b34298-82cb-4551-9d93-7c11ebc84b40" providerId="ADAL" clId="{CFF96446-F80E-4302-B884-73B3423317E3}" dt="2026-01-07T10:03:34.933" v="27" actId="207"/>
          <ac:graphicFrameMkLst>
            <pc:docMk/>
            <pc:sldMk cId="61805380" sldId="261"/>
            <ac:graphicFrameMk id="5" creationId="{D712D2CC-52D0-C233-6045-0DBB04F7C7E2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iotechacademy.dk/undervisning/gymnasiale-projekter/crispr-cas9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iotechacademy.dk/undervisning/gymnasiale-projekter/crispr-cas9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0F3547-31C8-4B33-9F56-F564A54966D4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B88B2DB-CF2E-4753-AFF8-9ABD96D585D8}">
      <dgm:prSet/>
      <dgm:spPr/>
      <dgm:t>
        <a:bodyPr/>
        <a:lstStyle/>
        <a:p>
          <a:r>
            <a:rPr lang="da-DK"/>
            <a:t>Hvad er PAM-sekvensen? Hvorfor er den vigtig og hvor er den placeret?</a:t>
          </a:r>
          <a:endParaRPr lang="en-US"/>
        </a:p>
      </dgm:t>
    </dgm:pt>
    <dgm:pt modelId="{1319A3DD-26CF-40F8-B70C-506C63B4D44B}" type="parTrans" cxnId="{23F1D836-C072-4C8C-A8DA-06A003C93195}">
      <dgm:prSet/>
      <dgm:spPr/>
      <dgm:t>
        <a:bodyPr/>
        <a:lstStyle/>
        <a:p>
          <a:endParaRPr lang="en-US"/>
        </a:p>
      </dgm:t>
    </dgm:pt>
    <dgm:pt modelId="{60FEFAA9-61F6-4DCC-BD0E-21D0FB4407BD}" type="sibTrans" cxnId="{23F1D836-C072-4C8C-A8DA-06A003C93195}">
      <dgm:prSet/>
      <dgm:spPr/>
      <dgm:t>
        <a:bodyPr/>
        <a:lstStyle/>
        <a:p>
          <a:endParaRPr lang="en-US"/>
        </a:p>
      </dgm:t>
    </dgm:pt>
    <dgm:pt modelId="{69AAA27B-AEE7-4C26-894F-D147B848277D}">
      <dgm:prSet/>
      <dgm:spPr/>
      <dgm:t>
        <a:bodyPr/>
        <a:lstStyle/>
        <a:p>
          <a:r>
            <a:rPr lang="da-DK" dirty="0"/>
            <a:t>Hvad er forskellen på NHEJ og HDR? Og hvad er fordelen ved sidstnævnte?</a:t>
          </a:r>
          <a:endParaRPr lang="en-US" dirty="0"/>
        </a:p>
      </dgm:t>
    </dgm:pt>
    <dgm:pt modelId="{19E4992D-5B61-4071-AA31-75C4ABDCAF24}" type="parTrans" cxnId="{AA0B2CF0-F96D-4EEB-938F-EABA801A452E}">
      <dgm:prSet/>
      <dgm:spPr/>
      <dgm:t>
        <a:bodyPr/>
        <a:lstStyle/>
        <a:p>
          <a:endParaRPr lang="en-US"/>
        </a:p>
      </dgm:t>
    </dgm:pt>
    <dgm:pt modelId="{7CC11C3E-EF3B-4678-958C-979D7D3DB43C}" type="sibTrans" cxnId="{AA0B2CF0-F96D-4EEB-938F-EABA801A452E}">
      <dgm:prSet/>
      <dgm:spPr/>
      <dgm:t>
        <a:bodyPr/>
        <a:lstStyle/>
        <a:p>
          <a:endParaRPr lang="en-US"/>
        </a:p>
      </dgm:t>
    </dgm:pt>
    <dgm:pt modelId="{457E3523-BF7E-4D41-8E38-E10B9EC99227}">
      <dgm:prSet/>
      <dgm:spPr/>
      <dgm:t>
        <a:bodyPr/>
        <a:lstStyle/>
        <a:p>
          <a:r>
            <a:rPr lang="da-DK"/>
            <a:t>Hvad er </a:t>
          </a:r>
          <a:r>
            <a:rPr lang="da-DK" i="1"/>
            <a:t>off-target-effekt</a:t>
          </a:r>
          <a:r>
            <a:rPr lang="da-DK"/>
            <a:t>? hvordan kan risikoen for, at det sker mindskes/ løses? Hvad er risikoen ved </a:t>
          </a:r>
          <a:r>
            <a:rPr lang="da-DK" i="1"/>
            <a:t>off-taget-effekter</a:t>
          </a:r>
          <a:r>
            <a:rPr lang="da-DK"/>
            <a:t>?</a:t>
          </a:r>
          <a:endParaRPr lang="en-US"/>
        </a:p>
      </dgm:t>
    </dgm:pt>
    <dgm:pt modelId="{6F5733AF-6F77-43DE-AE63-74B2230E7646}" type="parTrans" cxnId="{D5E7502D-EAC6-4CDD-B50B-A8FF0293E682}">
      <dgm:prSet/>
      <dgm:spPr/>
      <dgm:t>
        <a:bodyPr/>
        <a:lstStyle/>
        <a:p>
          <a:endParaRPr lang="en-US"/>
        </a:p>
      </dgm:t>
    </dgm:pt>
    <dgm:pt modelId="{03328811-4D23-402F-8A17-8AF3868E1AD3}" type="sibTrans" cxnId="{D5E7502D-EAC6-4CDD-B50B-A8FF0293E682}">
      <dgm:prSet/>
      <dgm:spPr/>
      <dgm:t>
        <a:bodyPr/>
        <a:lstStyle/>
        <a:p>
          <a:endParaRPr lang="en-US"/>
        </a:p>
      </dgm:t>
    </dgm:pt>
    <dgm:pt modelId="{48444F36-7763-4DE7-86B2-0435F9B3742A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da-DK" dirty="0"/>
            <a:t>Brug: </a:t>
          </a:r>
          <a:r>
            <a:rPr lang="da-DK" dirty="0">
              <a:hlinkClick xmlns:r="http://schemas.openxmlformats.org/officeDocument/2006/relationships" r:id="rId1"/>
            </a:rPr>
            <a:t>https://www.biotechacademy.dk/undervisning/gymnasiale-projekter/crispr-cas9/</a:t>
          </a:r>
          <a:r>
            <a:rPr lang="da-DK" dirty="0"/>
            <a:t> </a:t>
          </a:r>
        </a:p>
      </dgm:t>
    </dgm:pt>
    <dgm:pt modelId="{3726FB65-3F4B-4BBB-8AC4-00D262287922}" type="parTrans" cxnId="{0AFFD7B6-72C8-423A-A2AE-7F8784694840}">
      <dgm:prSet/>
      <dgm:spPr/>
      <dgm:t>
        <a:bodyPr/>
        <a:lstStyle/>
        <a:p>
          <a:endParaRPr lang="da-DK"/>
        </a:p>
      </dgm:t>
    </dgm:pt>
    <dgm:pt modelId="{BC63FB43-0619-482C-8D41-46BD6D626BB3}" type="sibTrans" cxnId="{0AFFD7B6-72C8-423A-A2AE-7F8784694840}">
      <dgm:prSet/>
      <dgm:spPr/>
      <dgm:t>
        <a:bodyPr/>
        <a:lstStyle/>
        <a:p>
          <a:endParaRPr lang="da-DK"/>
        </a:p>
      </dgm:t>
    </dgm:pt>
    <dgm:pt modelId="{CA797C6A-0B27-491D-AE4A-772A28562C89}" type="pres">
      <dgm:prSet presAssocID="{2A0F3547-31C8-4B33-9F56-F564A54966D4}" presName="linear" presStyleCnt="0">
        <dgm:presLayoutVars>
          <dgm:animLvl val="lvl"/>
          <dgm:resizeHandles val="exact"/>
        </dgm:presLayoutVars>
      </dgm:prSet>
      <dgm:spPr/>
    </dgm:pt>
    <dgm:pt modelId="{5CA8EEEA-C725-410E-B9EF-90D3212454AF}" type="pres">
      <dgm:prSet presAssocID="{48444F36-7763-4DE7-86B2-0435F9B3742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DB780AD-68B4-42A2-AD27-8DA36419DC38}" type="pres">
      <dgm:prSet presAssocID="{BC63FB43-0619-482C-8D41-46BD6D626BB3}" presName="spacer" presStyleCnt="0"/>
      <dgm:spPr/>
    </dgm:pt>
    <dgm:pt modelId="{AD5D232E-6999-4293-A747-FD7FC1F6D32C}" type="pres">
      <dgm:prSet presAssocID="{DB88B2DB-CF2E-4753-AFF8-9ABD96D585D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502B3A5-827D-4D51-90BA-7B5DBB127D34}" type="pres">
      <dgm:prSet presAssocID="{60FEFAA9-61F6-4DCC-BD0E-21D0FB4407BD}" presName="spacer" presStyleCnt="0"/>
      <dgm:spPr/>
    </dgm:pt>
    <dgm:pt modelId="{B2F4C49D-7EC1-4D2F-AC11-91A4EDE19F8A}" type="pres">
      <dgm:prSet presAssocID="{69AAA27B-AEE7-4C26-894F-D147B848277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C7977DA-2633-432E-850F-2ADA76AFE28B}" type="pres">
      <dgm:prSet presAssocID="{7CC11C3E-EF3B-4678-958C-979D7D3DB43C}" presName="spacer" presStyleCnt="0"/>
      <dgm:spPr/>
    </dgm:pt>
    <dgm:pt modelId="{3EE0D4F7-A3B2-42B2-B2F7-7E323BB81913}" type="pres">
      <dgm:prSet presAssocID="{457E3523-BF7E-4D41-8E38-E10B9EC9922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5E7502D-EAC6-4CDD-B50B-A8FF0293E682}" srcId="{2A0F3547-31C8-4B33-9F56-F564A54966D4}" destId="{457E3523-BF7E-4D41-8E38-E10B9EC99227}" srcOrd="3" destOrd="0" parTransId="{6F5733AF-6F77-43DE-AE63-74B2230E7646}" sibTransId="{03328811-4D23-402F-8A17-8AF3868E1AD3}"/>
    <dgm:cxn modelId="{23F1D836-C072-4C8C-A8DA-06A003C93195}" srcId="{2A0F3547-31C8-4B33-9F56-F564A54966D4}" destId="{DB88B2DB-CF2E-4753-AFF8-9ABD96D585D8}" srcOrd="1" destOrd="0" parTransId="{1319A3DD-26CF-40F8-B70C-506C63B4D44B}" sibTransId="{60FEFAA9-61F6-4DCC-BD0E-21D0FB4407BD}"/>
    <dgm:cxn modelId="{AAA6A34E-2D2C-412B-A258-ADE2EAEE957C}" type="presOf" srcId="{457E3523-BF7E-4D41-8E38-E10B9EC99227}" destId="{3EE0D4F7-A3B2-42B2-B2F7-7E323BB81913}" srcOrd="0" destOrd="0" presId="urn:microsoft.com/office/officeart/2005/8/layout/vList2"/>
    <dgm:cxn modelId="{BCDF729A-72CF-4DB5-B68B-73EAEF1DFDE6}" type="presOf" srcId="{DB88B2DB-CF2E-4753-AFF8-9ABD96D585D8}" destId="{AD5D232E-6999-4293-A747-FD7FC1F6D32C}" srcOrd="0" destOrd="0" presId="urn:microsoft.com/office/officeart/2005/8/layout/vList2"/>
    <dgm:cxn modelId="{0A32F7A2-9C9C-4054-A00E-F6E052A96BF5}" type="presOf" srcId="{2A0F3547-31C8-4B33-9F56-F564A54966D4}" destId="{CA797C6A-0B27-491D-AE4A-772A28562C89}" srcOrd="0" destOrd="0" presId="urn:microsoft.com/office/officeart/2005/8/layout/vList2"/>
    <dgm:cxn modelId="{0AF95EA8-70CE-4110-8511-1E8F07BA06BB}" type="presOf" srcId="{69AAA27B-AEE7-4C26-894F-D147B848277D}" destId="{B2F4C49D-7EC1-4D2F-AC11-91A4EDE19F8A}" srcOrd="0" destOrd="0" presId="urn:microsoft.com/office/officeart/2005/8/layout/vList2"/>
    <dgm:cxn modelId="{0AFFD7B6-72C8-423A-A2AE-7F8784694840}" srcId="{2A0F3547-31C8-4B33-9F56-F564A54966D4}" destId="{48444F36-7763-4DE7-86B2-0435F9B3742A}" srcOrd="0" destOrd="0" parTransId="{3726FB65-3F4B-4BBB-8AC4-00D262287922}" sibTransId="{BC63FB43-0619-482C-8D41-46BD6D626BB3}"/>
    <dgm:cxn modelId="{BACD12F0-4C4C-417F-A4B0-A0834C29285E}" type="presOf" srcId="{48444F36-7763-4DE7-86B2-0435F9B3742A}" destId="{5CA8EEEA-C725-410E-B9EF-90D3212454AF}" srcOrd="0" destOrd="0" presId="urn:microsoft.com/office/officeart/2005/8/layout/vList2"/>
    <dgm:cxn modelId="{AA0B2CF0-F96D-4EEB-938F-EABA801A452E}" srcId="{2A0F3547-31C8-4B33-9F56-F564A54966D4}" destId="{69AAA27B-AEE7-4C26-894F-D147B848277D}" srcOrd="2" destOrd="0" parTransId="{19E4992D-5B61-4071-AA31-75C4ABDCAF24}" sibTransId="{7CC11C3E-EF3B-4678-958C-979D7D3DB43C}"/>
    <dgm:cxn modelId="{9DAF0820-4932-40A6-80AC-856402D5A504}" type="presParOf" srcId="{CA797C6A-0B27-491D-AE4A-772A28562C89}" destId="{5CA8EEEA-C725-410E-B9EF-90D3212454AF}" srcOrd="0" destOrd="0" presId="urn:microsoft.com/office/officeart/2005/8/layout/vList2"/>
    <dgm:cxn modelId="{A33D8487-7E74-4C8C-9848-297C034D0EFB}" type="presParOf" srcId="{CA797C6A-0B27-491D-AE4A-772A28562C89}" destId="{3DB780AD-68B4-42A2-AD27-8DA36419DC38}" srcOrd="1" destOrd="0" presId="urn:microsoft.com/office/officeart/2005/8/layout/vList2"/>
    <dgm:cxn modelId="{65A5B543-D94F-4B85-B771-C3796F220DE4}" type="presParOf" srcId="{CA797C6A-0B27-491D-AE4A-772A28562C89}" destId="{AD5D232E-6999-4293-A747-FD7FC1F6D32C}" srcOrd="2" destOrd="0" presId="urn:microsoft.com/office/officeart/2005/8/layout/vList2"/>
    <dgm:cxn modelId="{BB3C4E0E-0F86-44E0-ACB2-941AE6652360}" type="presParOf" srcId="{CA797C6A-0B27-491D-AE4A-772A28562C89}" destId="{2502B3A5-827D-4D51-90BA-7B5DBB127D34}" srcOrd="3" destOrd="0" presId="urn:microsoft.com/office/officeart/2005/8/layout/vList2"/>
    <dgm:cxn modelId="{8B9B46A5-AB48-482D-9075-1235B73D3000}" type="presParOf" srcId="{CA797C6A-0B27-491D-AE4A-772A28562C89}" destId="{B2F4C49D-7EC1-4D2F-AC11-91A4EDE19F8A}" srcOrd="4" destOrd="0" presId="urn:microsoft.com/office/officeart/2005/8/layout/vList2"/>
    <dgm:cxn modelId="{4A2C7B23-CECB-451C-960B-F8064D1057D5}" type="presParOf" srcId="{CA797C6A-0B27-491D-AE4A-772A28562C89}" destId="{3C7977DA-2633-432E-850F-2ADA76AFE28B}" srcOrd="5" destOrd="0" presId="urn:microsoft.com/office/officeart/2005/8/layout/vList2"/>
    <dgm:cxn modelId="{28FFBF65-DD60-428B-9CE6-FE0A711C600E}" type="presParOf" srcId="{CA797C6A-0B27-491D-AE4A-772A28562C89}" destId="{3EE0D4F7-A3B2-42B2-B2F7-7E323BB8191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8EEEA-C725-410E-B9EF-90D3212454AF}">
      <dsp:nvSpPr>
        <dsp:cNvPr id="0" name=""/>
        <dsp:cNvSpPr/>
      </dsp:nvSpPr>
      <dsp:spPr>
        <a:xfrm>
          <a:off x="0" y="866273"/>
          <a:ext cx="6666833" cy="109980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Brug: </a:t>
          </a:r>
          <a:r>
            <a:rPr lang="da-DK" sz="2000" kern="1200" dirty="0">
              <a:hlinkClick xmlns:r="http://schemas.openxmlformats.org/officeDocument/2006/relationships" r:id="rId1"/>
            </a:rPr>
            <a:t>https://www.biotechacademy.dk/undervisning/gymnasiale-projekter/crispr-cas9/</a:t>
          </a:r>
          <a:r>
            <a:rPr lang="da-DK" sz="2000" kern="1200" dirty="0"/>
            <a:t> </a:t>
          </a:r>
        </a:p>
      </dsp:txBody>
      <dsp:txXfrm>
        <a:off x="53688" y="919961"/>
        <a:ext cx="6559457" cy="992424"/>
      </dsp:txXfrm>
    </dsp:sp>
    <dsp:sp modelId="{AD5D232E-6999-4293-A747-FD7FC1F6D32C}">
      <dsp:nvSpPr>
        <dsp:cNvPr id="0" name=""/>
        <dsp:cNvSpPr/>
      </dsp:nvSpPr>
      <dsp:spPr>
        <a:xfrm>
          <a:off x="0" y="2023673"/>
          <a:ext cx="6666833" cy="1099800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Hvad er PAM-sekvensen? Hvorfor er den vigtig og hvor er den placeret?</a:t>
          </a:r>
          <a:endParaRPr lang="en-US" sz="2000" kern="1200"/>
        </a:p>
      </dsp:txBody>
      <dsp:txXfrm>
        <a:off x="53688" y="2077361"/>
        <a:ext cx="6559457" cy="992424"/>
      </dsp:txXfrm>
    </dsp:sp>
    <dsp:sp modelId="{B2F4C49D-7EC1-4D2F-AC11-91A4EDE19F8A}">
      <dsp:nvSpPr>
        <dsp:cNvPr id="0" name=""/>
        <dsp:cNvSpPr/>
      </dsp:nvSpPr>
      <dsp:spPr>
        <a:xfrm>
          <a:off x="0" y="3181073"/>
          <a:ext cx="6666833" cy="1099800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Hvad er forskellen på NHEJ og HDR? Og hvad er fordelen ved sidstnævnte?</a:t>
          </a:r>
          <a:endParaRPr lang="en-US" sz="2000" kern="1200" dirty="0"/>
        </a:p>
      </dsp:txBody>
      <dsp:txXfrm>
        <a:off x="53688" y="3234761"/>
        <a:ext cx="6559457" cy="992424"/>
      </dsp:txXfrm>
    </dsp:sp>
    <dsp:sp modelId="{3EE0D4F7-A3B2-42B2-B2F7-7E323BB81913}">
      <dsp:nvSpPr>
        <dsp:cNvPr id="0" name=""/>
        <dsp:cNvSpPr/>
      </dsp:nvSpPr>
      <dsp:spPr>
        <a:xfrm>
          <a:off x="0" y="4338474"/>
          <a:ext cx="6666833" cy="109980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Hvad er </a:t>
          </a:r>
          <a:r>
            <a:rPr lang="da-DK" sz="2000" i="1" kern="1200"/>
            <a:t>off-target-effekt</a:t>
          </a:r>
          <a:r>
            <a:rPr lang="da-DK" sz="2000" kern="1200"/>
            <a:t>? hvordan kan risikoen for, at det sker mindskes/ løses? Hvad er risikoen ved </a:t>
          </a:r>
          <a:r>
            <a:rPr lang="da-DK" sz="2000" i="1" kern="1200"/>
            <a:t>off-taget-effekter</a:t>
          </a:r>
          <a:r>
            <a:rPr lang="da-DK" sz="2000" kern="1200"/>
            <a:t>?</a:t>
          </a:r>
          <a:endParaRPr lang="en-US" sz="2000" kern="1200"/>
        </a:p>
      </dsp:txBody>
      <dsp:txXfrm>
        <a:off x="53688" y="4392162"/>
        <a:ext cx="6559457" cy="992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C1589-84A3-47B2-B1E6-7075F385D78C}" type="datetimeFigureOut">
              <a:rPr lang="da-DK" smtClean="0"/>
              <a:t>07-01-2026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ADF91-7972-496A-9DBA-88303EC1FA0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945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Cas</a:t>
            </a:r>
            <a:r>
              <a:rPr lang="da-DK" dirty="0"/>
              <a:t>-enzymerne findes i mange varianter. Cas9 fra </a:t>
            </a:r>
            <a:r>
              <a:rPr lang="da-DK" i="1" dirty="0" err="1"/>
              <a:t>Streptococcus</a:t>
            </a:r>
            <a:r>
              <a:rPr lang="da-DK" i="1" dirty="0"/>
              <a:t> </a:t>
            </a:r>
            <a:r>
              <a:rPr lang="da-DK" i="1" dirty="0" err="1"/>
              <a:t>pyogenes</a:t>
            </a:r>
            <a:r>
              <a:rPr lang="da-DK" i="0" dirty="0"/>
              <a:t> bruges i genterapi</a:t>
            </a:r>
            <a:endParaRPr lang="da-DK" dirty="0"/>
          </a:p>
          <a:p>
            <a:r>
              <a:rPr lang="da-DK" dirty="0"/>
              <a:t>PAM = </a:t>
            </a:r>
            <a:r>
              <a:rPr lang="da-DK" dirty="0" err="1"/>
              <a:t>Protospacer</a:t>
            </a:r>
            <a:r>
              <a:rPr lang="da-DK" dirty="0"/>
              <a:t> </a:t>
            </a:r>
            <a:r>
              <a:rPr lang="da-DK" dirty="0" err="1"/>
              <a:t>Adjacent</a:t>
            </a:r>
            <a:r>
              <a:rPr lang="da-DK" dirty="0"/>
              <a:t> </a:t>
            </a:r>
            <a:r>
              <a:rPr lang="da-DK" dirty="0" err="1"/>
              <a:t>Motif</a:t>
            </a:r>
            <a:r>
              <a:rPr lang="da-DK" dirty="0"/>
              <a:t>. Et 2-6 nukleotider langt stykke regulerende DNA, der skal være til stede i virusset for at systemet virker.</a:t>
            </a:r>
          </a:p>
          <a:p>
            <a:r>
              <a:rPr lang="da-DK" dirty="0"/>
              <a:t>Sikrer, at CRISPR/</a:t>
            </a:r>
            <a:r>
              <a:rPr lang="da-DK" dirty="0" err="1"/>
              <a:t>Cas</a:t>
            </a:r>
            <a:r>
              <a:rPr lang="da-DK" dirty="0"/>
              <a:t> ikke klipper bakterie-DNA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ADF91-7972-496A-9DBA-88303EC1FA06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3924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Alternativ PAM-sekvens 5’-NAG-3’ eller 5’-NGA-3’ (meget mindre bindingsaktivitet, men en mulighed, der kan give </a:t>
            </a:r>
            <a:r>
              <a:rPr lang="da-DK" i="1" dirty="0" err="1"/>
              <a:t>off</a:t>
            </a:r>
            <a:r>
              <a:rPr lang="da-DK" i="1" dirty="0"/>
              <a:t>-taget-effekt)</a:t>
            </a:r>
          </a:p>
          <a:p>
            <a:r>
              <a:rPr lang="da-DK" i="0" dirty="0" err="1"/>
              <a:t>gRNA</a:t>
            </a:r>
            <a:r>
              <a:rPr lang="da-DK" i="0" dirty="0"/>
              <a:t> (komplekset af </a:t>
            </a:r>
            <a:r>
              <a:rPr lang="da-DK" i="0" dirty="0" err="1"/>
              <a:t>crRNA</a:t>
            </a:r>
            <a:r>
              <a:rPr lang="da-DK" i="0" dirty="0"/>
              <a:t>/</a:t>
            </a:r>
            <a:r>
              <a:rPr lang="da-DK" i="0" dirty="0" err="1"/>
              <a:t>tracr</a:t>
            </a:r>
            <a:r>
              <a:rPr lang="da-DK" i="0" dirty="0"/>
              <a:t>/RNA) har en genkendelsessekvens på 20 nukleotider. De første i 5’-enden (tættest på PAM-sekvensen) er de vigtigste</a:t>
            </a:r>
          </a:p>
          <a:p>
            <a:r>
              <a:rPr lang="da-DK" i="0" dirty="0" err="1"/>
              <a:t>gRNA</a:t>
            </a:r>
            <a:r>
              <a:rPr lang="da-DK" i="0" dirty="0"/>
              <a:t> er komplementær til strengen modsat PAM-sekvensen (og bindes altså til den DNA-streng, der IKKE </a:t>
            </a:r>
            <a:r>
              <a:rPr lang="da-DK" i="0" dirty="0" err="1"/>
              <a:t>inderholder</a:t>
            </a:r>
            <a:r>
              <a:rPr lang="da-DK" i="0" dirty="0"/>
              <a:t> PAM-sekvensen)</a:t>
            </a:r>
          </a:p>
          <a:p>
            <a:r>
              <a:rPr lang="da-DK" i="0" dirty="0"/>
              <a:t>Reparation af brudt DNA-streng vha. </a:t>
            </a:r>
            <a:r>
              <a:rPr lang="da-DK" b="1" i="0" dirty="0"/>
              <a:t>NHEJ</a:t>
            </a:r>
            <a:r>
              <a:rPr lang="da-DK" i="0" dirty="0"/>
              <a:t> (non-</a:t>
            </a:r>
            <a:r>
              <a:rPr lang="da-DK" i="0" dirty="0" err="1"/>
              <a:t>homologous</a:t>
            </a:r>
            <a:r>
              <a:rPr lang="da-DK" i="0" dirty="0"/>
              <a:t> end </a:t>
            </a:r>
            <a:r>
              <a:rPr lang="da-DK" i="0" dirty="0" err="1"/>
              <a:t>joining</a:t>
            </a:r>
            <a:r>
              <a:rPr lang="da-DK" i="0" dirty="0"/>
              <a:t>) kan føre til mutationer, da enderne ofte sættes sammen med </a:t>
            </a:r>
            <a:r>
              <a:rPr lang="da-DK" i="0" dirty="0" err="1"/>
              <a:t>insertion</a:t>
            </a:r>
            <a:r>
              <a:rPr lang="da-DK" i="0" dirty="0"/>
              <a:t> eller deletion omkring bruddet.</a:t>
            </a:r>
          </a:p>
          <a:p>
            <a:r>
              <a:rPr lang="da-DK" dirty="0"/>
              <a:t>Bruges i forskning, hvor ”knockout-mus” får ødelagt gener, så effekten af genet – altså proteinets betydning – kan undersøges ved at musen mister det.</a:t>
            </a:r>
          </a:p>
          <a:p>
            <a:r>
              <a:rPr lang="da-DK" dirty="0"/>
              <a:t>Fx nogle former af forhøjet kolesterol, hvor lidelsen skyldes et dominant gen og HIV, hvor en defekt receptor på T-hjælpecellerne giver immunitet overfor HIV (CCR5-genet) – dette er blevet gjort på to kinesiske tvillingefostre i 2018.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ADF91-7972-496A-9DBA-88303EC1FA06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0799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/>
              <a:t>Cas9n</a:t>
            </a:r>
            <a:r>
              <a:rPr lang="da-DK" dirty="0"/>
              <a:t> (Cas9-nickase) muteret enzym, så kun det ene enzym, der klipper DNA er aktivt (enten </a:t>
            </a:r>
            <a:r>
              <a:rPr lang="da-DK" b="1" i="0" dirty="0"/>
              <a:t>HNH</a:t>
            </a:r>
            <a:r>
              <a:rPr lang="da-DK" dirty="0"/>
              <a:t>, der klipper DNA-strengen, der er bundet til </a:t>
            </a:r>
            <a:r>
              <a:rPr lang="da-DK" dirty="0" err="1"/>
              <a:t>gRNA</a:t>
            </a:r>
            <a:r>
              <a:rPr lang="da-DK" dirty="0"/>
              <a:t> eller </a:t>
            </a:r>
            <a:r>
              <a:rPr lang="da-DK" b="1" i="0" dirty="0" err="1"/>
              <a:t>RuvC</a:t>
            </a:r>
            <a:r>
              <a:rPr lang="da-DK" dirty="0"/>
              <a:t>, der klipper DNA med PAM-sekvens) </a:t>
            </a:r>
          </a:p>
          <a:p>
            <a:r>
              <a:rPr lang="da-DK" dirty="0"/>
              <a:t>Enkeltstrengsbrud kaldes også ”</a:t>
            </a:r>
            <a:r>
              <a:rPr lang="da-DK" dirty="0" err="1"/>
              <a:t>nicks</a:t>
            </a:r>
            <a:r>
              <a:rPr lang="da-DK" dirty="0"/>
              <a:t>”</a:t>
            </a:r>
          </a:p>
          <a:p>
            <a:r>
              <a:rPr lang="da-DK" dirty="0"/>
              <a:t>Alternativt reparation vha. </a:t>
            </a:r>
            <a:r>
              <a:rPr lang="da-DK" b="1" dirty="0"/>
              <a:t>HDR</a:t>
            </a:r>
            <a:r>
              <a:rPr lang="da-DK" dirty="0"/>
              <a:t> (</a:t>
            </a:r>
            <a:r>
              <a:rPr lang="da-DK" dirty="0" err="1"/>
              <a:t>homology</a:t>
            </a:r>
            <a:r>
              <a:rPr lang="da-DK" dirty="0"/>
              <a:t> </a:t>
            </a:r>
            <a:r>
              <a:rPr lang="da-DK" dirty="0" err="1"/>
              <a:t>directed</a:t>
            </a:r>
            <a:r>
              <a:rPr lang="da-DK" dirty="0"/>
              <a:t> </a:t>
            </a:r>
            <a:r>
              <a:rPr lang="da-DK" dirty="0" err="1"/>
              <a:t>repair</a:t>
            </a:r>
            <a:r>
              <a:rPr lang="da-DK" dirty="0"/>
              <a:t>), der bruger andet DNA med samme ender som skabelon, herved kan DNA med nye gener bruges som skabelon.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Design af specielt Cas9 (</a:t>
            </a:r>
            <a:r>
              <a:rPr lang="da-DK" b="1" dirty="0"/>
              <a:t>SpCas9-HF1</a:t>
            </a:r>
            <a:r>
              <a:rPr lang="da-DK" dirty="0"/>
              <a:t>), hvor alle 20 nukleotider er nødvendige før Cas9 klipper DNA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PAM-sekvensen er nødvendig for, at Cas9 kan bryde hydrogenbindingerne mellem nukleotiderne i DNA-dobbeltstrengen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ADF91-7972-496A-9DBA-88303EC1FA06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6611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Supermendelsk nedarvning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ADF91-7972-496A-9DBA-88303EC1FA06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2393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ADF91-7972-496A-9DBA-88303EC1FA06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037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25AC69-9537-4566-08CF-28C6AAEE9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2B86F04-EECB-5DBD-7B53-48F0E9DA7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469546A-6364-0E61-4A52-8888F91AD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B4C9-C376-4CAF-832A-C98335F63334}" type="datetimeFigureOut">
              <a:rPr lang="da-DK" smtClean="0"/>
              <a:t>07-01-2026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DBFF331-2E69-8A70-FBF3-210BE9755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6AADBFD-1EA7-2747-35D4-0E273CDB0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6449-1B87-480D-B988-5AAE1954B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9950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8699E0-E44C-8A8C-D2F5-9F77ED2DE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F2906D4-A67D-F72D-C256-48E41AFE5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812EB01-16A7-9719-E66D-A9189E227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B4C9-C376-4CAF-832A-C98335F63334}" type="datetimeFigureOut">
              <a:rPr lang="da-DK" smtClean="0"/>
              <a:t>07-01-2026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D8EB68F-995E-13C0-C0E4-BC55205C0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6CBB4F1-0FE0-89F2-D874-19C220ADF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6449-1B87-480D-B988-5AAE1954B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24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E8F747D1-2128-C8D7-06B5-71E85C57B3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A2FF84F-8F4C-CEB5-9230-D9466C6724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550E73B-DFC3-6086-5B29-C021E0312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B4C9-C376-4CAF-832A-C98335F63334}" type="datetimeFigureOut">
              <a:rPr lang="da-DK" smtClean="0"/>
              <a:t>07-01-2026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04034A3-52FB-F013-4F5D-F676DA93A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DCB9199-A584-ABF9-56B3-CF0F3E0A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6449-1B87-480D-B988-5AAE1954B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545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2B027-0697-A0A6-3DFF-690C7A488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9D4498-C8CA-960F-0E67-5CF02CEE1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CAE6267-72AA-4E49-BB88-9B881199C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B4C9-C376-4CAF-832A-C98335F63334}" type="datetimeFigureOut">
              <a:rPr lang="da-DK" smtClean="0"/>
              <a:t>07-01-2026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F33F96B-FD22-0997-52EC-1F8EF8E8E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40CD60B-D934-326B-8C5D-063A53259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6449-1B87-480D-B988-5AAE1954B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83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9C4247-C5DD-3474-E12E-28F72464D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0B93D45-B4D3-5897-FF5F-296D16D2C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218CA7F-EF52-695F-E363-4EAF38321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B4C9-C376-4CAF-832A-C98335F63334}" type="datetimeFigureOut">
              <a:rPr lang="da-DK" smtClean="0"/>
              <a:t>07-01-2026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B46490A-A271-7356-E7CC-B527DF454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8F44E5-4622-D733-FD06-F69436359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6449-1B87-480D-B988-5AAE1954B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063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D10637-2538-8B7F-8B0E-AAC318C87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DB491AF-CEF2-2D50-8958-C159715FD6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FD06256-AD34-2ACF-5D21-C75C70B63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6E08DC8-40D4-D62D-D319-8C2B40349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B4C9-C376-4CAF-832A-C98335F63334}" type="datetimeFigureOut">
              <a:rPr lang="da-DK" smtClean="0"/>
              <a:t>07-01-2026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3CC6AF6-351A-4922-AF3C-84F76FEF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67AFAE3-109D-807F-A8CD-5C05A6FCA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6449-1B87-480D-B988-5AAE1954B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4288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6885DD-A011-9FF5-09CD-8DFF7A701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F670686-7C88-1985-94A5-06A15FA91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39EA52F-4CF9-27A3-92FD-408ABAA05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5EEDF95-6163-CA15-5B22-8F4FBDAB5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9C7B015-B2A4-E3BF-E8C6-10BC55E325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1EE0AA1-D9C1-7C3C-8D40-E4366B520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B4C9-C376-4CAF-832A-C98335F63334}" type="datetimeFigureOut">
              <a:rPr lang="da-DK" smtClean="0"/>
              <a:t>07-01-2026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8EECDB1-4DA3-C4AD-DE14-4FE8DDF47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72C155B-67DD-F8B4-1AE6-6B343762A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6449-1B87-480D-B988-5AAE1954B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462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19E4D-6B12-5BAF-650B-038509FF3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685787D-1260-A710-C8D5-ADDD0F309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B4C9-C376-4CAF-832A-C98335F63334}" type="datetimeFigureOut">
              <a:rPr lang="da-DK" smtClean="0"/>
              <a:t>07-01-2026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EFA16B4-8327-8DE4-F4E4-3AB86C4D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F5D5660-3CE0-6CA8-FA71-02EED608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6449-1B87-480D-B988-5AAE1954B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646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61EC915-315A-18A3-3891-C865F1B88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B4C9-C376-4CAF-832A-C98335F63334}" type="datetimeFigureOut">
              <a:rPr lang="da-DK" smtClean="0"/>
              <a:t>07-01-2026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90984B3-4A60-C2D2-FD5C-4E433DC1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D3961C6-A222-2861-FA85-09E3D85AB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6449-1B87-480D-B988-5AAE1954B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272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CD7FC4-C7D4-6F00-345D-BF277359E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61EE607-1036-0351-120E-9D90441E1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6494890-A275-D297-0C9F-2390B7812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4D6755F-57CE-F443-AD30-FA803B9BA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B4C9-C376-4CAF-832A-C98335F63334}" type="datetimeFigureOut">
              <a:rPr lang="da-DK" smtClean="0"/>
              <a:t>07-01-2026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28C3343-EE30-201A-E91D-31E84A1C0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93FF6A8-30E3-341D-130E-1892AC3E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6449-1B87-480D-B988-5AAE1954B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73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FD1C4-5414-D582-118E-4D848C67D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C2E1E205-39DB-8684-9047-4A7AF6EE66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0FA0ED3-3791-B43A-1606-938C9E862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BFD76E1-5E07-5095-F701-7EC87C546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FB4C9-C376-4CAF-832A-C98335F63334}" type="datetimeFigureOut">
              <a:rPr lang="da-DK" smtClean="0"/>
              <a:t>07-01-2026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2D538F7-1A0C-23D6-88C1-52E4BC109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BF989CF-71FB-BC3D-448E-91A6818A5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6449-1B87-480D-B988-5AAE1954B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801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A915441-2E55-709B-6538-BCBAE8E01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C2B0648-64E1-EE82-2B80-6DCD21002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B46A33B-7360-609F-EEC8-C081E13E3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FB4C9-C376-4CAF-832A-C98335F63334}" type="datetimeFigureOut">
              <a:rPr lang="da-DK" smtClean="0"/>
              <a:t>07-01-2026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39B54C0-8A15-06F9-AD03-307A2F822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80E6052-0356-2A02-2923-3377B85F2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6449-1B87-480D-B988-5AAE1954B89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292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E21253-53AB-9577-06F4-240EBBF73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da-DK" sz="5400"/>
              <a:t>CRISPR/Cas9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0D8056C-0D5D-064E-EE82-FA209456B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/>
            <a:r>
              <a:rPr lang="da-DK"/>
              <a:t>Det nye genredigeringsværktøj</a:t>
            </a:r>
          </a:p>
        </p:txBody>
      </p:sp>
      <p:pic>
        <p:nvPicPr>
          <p:cNvPr id="5" name="Picture 4" descr="Et billede, der indeholder scene&#10;&#10;Automatisk genereret beskrivelse">
            <a:extLst>
              <a:ext uri="{FF2B5EF4-FFF2-40B4-BE49-F238E27FC236}">
                <a16:creationId xmlns:a16="http://schemas.microsoft.com/office/drawing/2014/main" id="{B3AFCA71-2C5A-181B-035A-EF5A3D63F2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3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1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B53CA6-CC3E-3EB1-D031-132DAF855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" y="141605"/>
            <a:ext cx="10515600" cy="854075"/>
          </a:xfrm>
        </p:spPr>
        <p:txBody>
          <a:bodyPr/>
          <a:lstStyle/>
          <a:p>
            <a:r>
              <a:rPr lang="da-DK" dirty="0"/>
              <a:t>Bakteriers immunforsvar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097E602-2403-39BA-F2B1-DDFF338EE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8" y="1137284"/>
            <a:ext cx="11961772" cy="5680393"/>
          </a:xfrm>
        </p:spPr>
        <p:txBody>
          <a:bodyPr>
            <a:normAutofit lnSpcReduction="10000"/>
          </a:bodyPr>
          <a:lstStyle/>
          <a:p>
            <a:r>
              <a:rPr lang="da-DK" dirty="0" err="1"/>
              <a:t>Cas</a:t>
            </a:r>
            <a:r>
              <a:rPr lang="da-DK" dirty="0"/>
              <a:t>-gener koder for enzymer, der kan klippe virus-DNA i stykker (</a:t>
            </a:r>
            <a:r>
              <a:rPr lang="da-DK" dirty="0" err="1"/>
              <a:t>nuklease</a:t>
            </a:r>
            <a:r>
              <a:rPr lang="da-DK" dirty="0"/>
              <a:t>)</a:t>
            </a:r>
          </a:p>
          <a:p>
            <a:r>
              <a:rPr lang="da-DK" dirty="0"/>
              <a:t>Bakterier gemmer små stykker virus-DNA (spacer-DNA) i sit eget kromosom med </a:t>
            </a:r>
            <a:r>
              <a:rPr lang="da-DK" dirty="0" err="1"/>
              <a:t>palindromiske</a:t>
            </a:r>
            <a:r>
              <a:rPr lang="da-DK" dirty="0"/>
              <a:t> DNA-sekvenser mellem spacer-DNA</a:t>
            </a:r>
          </a:p>
          <a:p>
            <a:r>
              <a:rPr lang="da-DK" dirty="0"/>
              <a:t>Danner derved et virus-DNA-bibliotek (CRISPR)</a:t>
            </a:r>
          </a:p>
          <a:p>
            <a:r>
              <a:rPr lang="da-DK" b="1" u="sng" dirty="0" err="1"/>
              <a:t>C</a:t>
            </a:r>
            <a:r>
              <a:rPr lang="da-DK" dirty="0" err="1"/>
              <a:t>lustered</a:t>
            </a:r>
            <a:r>
              <a:rPr lang="da-DK" dirty="0"/>
              <a:t> </a:t>
            </a:r>
            <a:r>
              <a:rPr lang="da-DK" b="1" u="sng" dirty="0" err="1"/>
              <a:t>R</a:t>
            </a:r>
            <a:r>
              <a:rPr lang="da-DK" dirty="0" err="1"/>
              <a:t>egulary</a:t>
            </a:r>
            <a:r>
              <a:rPr lang="da-DK" dirty="0"/>
              <a:t> </a:t>
            </a:r>
            <a:r>
              <a:rPr lang="da-DK" b="1" u="sng" dirty="0" err="1"/>
              <a:t>I</a:t>
            </a:r>
            <a:r>
              <a:rPr lang="da-DK" dirty="0" err="1"/>
              <a:t>nterspaced</a:t>
            </a:r>
            <a:r>
              <a:rPr lang="da-DK" dirty="0"/>
              <a:t> </a:t>
            </a:r>
            <a:r>
              <a:rPr lang="da-DK" b="1" u="sng" dirty="0"/>
              <a:t>S</a:t>
            </a:r>
            <a:r>
              <a:rPr lang="da-DK" dirty="0"/>
              <a:t>hort </a:t>
            </a:r>
            <a:r>
              <a:rPr lang="da-DK" b="1" u="sng" dirty="0" err="1"/>
              <a:t>P</a:t>
            </a:r>
            <a:r>
              <a:rPr lang="da-DK" dirty="0" err="1"/>
              <a:t>alindromic</a:t>
            </a:r>
            <a:r>
              <a:rPr lang="da-DK" dirty="0"/>
              <a:t> </a:t>
            </a:r>
            <a:r>
              <a:rPr lang="da-DK" b="1" u="sng" dirty="0" err="1"/>
              <a:t>R</a:t>
            </a:r>
            <a:r>
              <a:rPr lang="da-DK" dirty="0" err="1"/>
              <a:t>epeats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Ved </a:t>
            </a:r>
            <a:r>
              <a:rPr lang="da-DK" dirty="0" err="1"/>
              <a:t>reinfektion</a:t>
            </a:r>
            <a:r>
              <a:rPr lang="da-DK" dirty="0"/>
              <a:t> dannes CRISPR-RNA (</a:t>
            </a:r>
            <a:r>
              <a:rPr lang="da-DK" dirty="0" err="1"/>
              <a:t>crRNA</a:t>
            </a:r>
            <a:r>
              <a:rPr lang="da-DK" dirty="0"/>
              <a:t>) ud fra det rette spacer-DNA + </a:t>
            </a:r>
            <a:r>
              <a:rPr lang="da-DK" dirty="0" err="1"/>
              <a:t>nuklease</a:t>
            </a:r>
            <a:r>
              <a:rPr lang="da-DK" dirty="0"/>
              <a:t> (fra </a:t>
            </a:r>
            <a:r>
              <a:rPr lang="da-DK" dirty="0" err="1"/>
              <a:t>Cas</a:t>
            </a:r>
            <a:r>
              <a:rPr lang="da-DK" dirty="0"/>
              <a:t>-genet) + </a:t>
            </a:r>
            <a:r>
              <a:rPr lang="da-DK" dirty="0" err="1"/>
              <a:t>tracrRNA</a:t>
            </a:r>
            <a:endParaRPr lang="da-DK" dirty="0"/>
          </a:p>
          <a:p>
            <a:r>
              <a:rPr lang="da-DK" dirty="0" err="1"/>
              <a:t>tracrRNA</a:t>
            </a:r>
            <a:r>
              <a:rPr lang="da-DK" dirty="0"/>
              <a:t> har en del, der er komplementær til </a:t>
            </a:r>
            <a:r>
              <a:rPr lang="da-DK" dirty="0" err="1"/>
              <a:t>crRNA</a:t>
            </a:r>
            <a:r>
              <a:rPr lang="da-DK" dirty="0"/>
              <a:t> og en del, der kan bindes til </a:t>
            </a:r>
            <a:r>
              <a:rPr lang="da-DK" dirty="0" err="1"/>
              <a:t>Cas</a:t>
            </a:r>
            <a:r>
              <a:rPr lang="da-DK" dirty="0"/>
              <a:t>-enzymet (</a:t>
            </a:r>
            <a:r>
              <a:rPr lang="da-DK" dirty="0" err="1"/>
              <a:t>nukleasen</a:t>
            </a:r>
            <a:r>
              <a:rPr lang="da-DK" dirty="0"/>
              <a:t>), så </a:t>
            </a:r>
            <a:r>
              <a:rPr lang="da-DK" dirty="0" err="1"/>
              <a:t>crRNA</a:t>
            </a:r>
            <a:r>
              <a:rPr lang="da-DK" dirty="0"/>
              <a:t> holdes på plads i </a:t>
            </a:r>
            <a:r>
              <a:rPr lang="da-DK" dirty="0" err="1"/>
              <a:t>Cas</a:t>
            </a:r>
            <a:r>
              <a:rPr lang="da-DK" dirty="0"/>
              <a:t>-enzymet</a:t>
            </a:r>
          </a:p>
          <a:p>
            <a:r>
              <a:rPr lang="da-DK" dirty="0" err="1"/>
              <a:t>crRNA</a:t>
            </a:r>
            <a:r>
              <a:rPr lang="da-DK" dirty="0"/>
              <a:t>/</a:t>
            </a:r>
            <a:r>
              <a:rPr lang="da-DK" dirty="0" err="1"/>
              <a:t>tracrRNA</a:t>
            </a:r>
            <a:r>
              <a:rPr lang="da-DK" dirty="0"/>
              <a:t> komplekset kan nu binde virus-DNA i </a:t>
            </a:r>
            <a:r>
              <a:rPr lang="da-DK" dirty="0" err="1"/>
              <a:t>Cas</a:t>
            </a:r>
            <a:r>
              <a:rPr lang="da-DK" dirty="0"/>
              <a:t>-enzymet, der så klipper virus-DNA i stykker</a:t>
            </a:r>
          </a:p>
          <a:p>
            <a:r>
              <a:rPr lang="da-DK" dirty="0"/>
              <a:t>PAM-sekvens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30CDF31C-9473-E329-59E3-98DB182B2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81" y="-12667"/>
            <a:ext cx="12193773" cy="3598404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108E698C-697D-9254-F4DC-CB8691B4F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149600"/>
            <a:ext cx="12193773" cy="3769359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CC336261-3863-FFF5-6FBE-F9A0F15C04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0014" y="-12667"/>
            <a:ext cx="8078238" cy="68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7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B2500A-94EE-9750-C437-CF4C1FEFC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24" y="448721"/>
            <a:ext cx="5243648" cy="1225650"/>
          </a:xfrm>
        </p:spPr>
        <p:txBody>
          <a:bodyPr anchor="b">
            <a:normAutofit/>
          </a:bodyPr>
          <a:lstStyle/>
          <a:p>
            <a:r>
              <a:rPr lang="da-DK" sz="3800" dirty="0">
                <a:solidFill>
                  <a:schemeClr val="bg1"/>
                </a:solidFill>
              </a:rPr>
              <a:t>Gensplejsning med CRISPR/Cas9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6D6C896-FB9B-D2C8-414A-2781AFC07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32" y="1749756"/>
            <a:ext cx="5243649" cy="38825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sz="2400" b="1" dirty="0" err="1">
                <a:solidFill>
                  <a:schemeClr val="bg1"/>
                </a:solidFill>
              </a:rPr>
              <a:t>Knock</a:t>
            </a:r>
            <a:r>
              <a:rPr lang="da-DK" sz="2400" b="1" dirty="0">
                <a:solidFill>
                  <a:schemeClr val="bg1"/>
                </a:solidFill>
              </a:rPr>
              <a:t> out af gener</a:t>
            </a:r>
          </a:p>
          <a:p>
            <a:r>
              <a:rPr lang="da-DK" sz="1800" dirty="0">
                <a:solidFill>
                  <a:schemeClr val="bg1"/>
                </a:solidFill>
              </a:rPr>
              <a:t>Design af </a:t>
            </a:r>
            <a:r>
              <a:rPr lang="da-DK" sz="1800" dirty="0" err="1">
                <a:solidFill>
                  <a:schemeClr val="bg1"/>
                </a:solidFill>
              </a:rPr>
              <a:t>crRNA</a:t>
            </a:r>
            <a:r>
              <a:rPr lang="da-DK" sz="1800" dirty="0">
                <a:solidFill>
                  <a:schemeClr val="bg1"/>
                </a:solidFill>
              </a:rPr>
              <a:t>/</a:t>
            </a:r>
            <a:r>
              <a:rPr lang="da-DK" sz="1800" dirty="0" err="1">
                <a:solidFill>
                  <a:schemeClr val="bg1"/>
                </a:solidFill>
              </a:rPr>
              <a:t>tracr</a:t>
            </a:r>
            <a:r>
              <a:rPr lang="da-DK" sz="1800" dirty="0">
                <a:solidFill>
                  <a:schemeClr val="bg1"/>
                </a:solidFill>
              </a:rPr>
              <a:t>/RNA-kompleks, der er komplementært til kendt nukleotidsekvens i DNA (gen) med tilknyttet PAM-sekvens (5’-NGG-3’)</a:t>
            </a:r>
          </a:p>
          <a:p>
            <a:r>
              <a:rPr lang="da-DK" sz="1800" dirty="0">
                <a:solidFill>
                  <a:schemeClr val="bg1"/>
                </a:solidFill>
              </a:rPr>
              <a:t>Kaldes guide-RNA (</a:t>
            </a:r>
            <a:r>
              <a:rPr lang="da-DK" sz="1800" dirty="0" err="1">
                <a:solidFill>
                  <a:schemeClr val="bg1"/>
                </a:solidFill>
              </a:rPr>
              <a:t>gRNA</a:t>
            </a:r>
            <a:r>
              <a:rPr lang="da-DK" sz="1800" dirty="0">
                <a:solidFill>
                  <a:schemeClr val="bg1"/>
                </a:solidFill>
              </a:rPr>
              <a:t>)</a:t>
            </a:r>
          </a:p>
          <a:p>
            <a:r>
              <a:rPr lang="da-DK" sz="1800" dirty="0">
                <a:solidFill>
                  <a:schemeClr val="bg1"/>
                </a:solidFill>
              </a:rPr>
              <a:t>CRISPR/Cas9 med designet </a:t>
            </a:r>
            <a:r>
              <a:rPr lang="da-DK" sz="1800" dirty="0" err="1">
                <a:solidFill>
                  <a:schemeClr val="bg1"/>
                </a:solidFill>
              </a:rPr>
              <a:t>gRNA</a:t>
            </a:r>
            <a:r>
              <a:rPr lang="da-DK" sz="1800" dirty="0">
                <a:solidFill>
                  <a:schemeClr val="bg1"/>
                </a:solidFill>
              </a:rPr>
              <a:t> kan nu klippe genet i stykker (lige brud).</a:t>
            </a:r>
          </a:p>
          <a:p>
            <a:r>
              <a:rPr lang="da-DK" sz="1800" dirty="0">
                <a:solidFill>
                  <a:schemeClr val="bg1"/>
                </a:solidFill>
              </a:rPr>
              <a:t>Klip foretages i genkendelsessekvensen mellem 4. og 5. nukleotid efter PAM-sekvens</a:t>
            </a:r>
          </a:p>
          <a:p>
            <a:r>
              <a:rPr lang="da-DK" sz="1800" dirty="0">
                <a:solidFill>
                  <a:schemeClr val="bg1"/>
                </a:solidFill>
              </a:rPr>
              <a:t>Cellen forsøger reparation af bruddet</a:t>
            </a:r>
          </a:p>
          <a:p>
            <a:r>
              <a:rPr lang="da-DK" sz="1800" dirty="0">
                <a:solidFill>
                  <a:schemeClr val="bg1"/>
                </a:solidFill>
              </a:rPr>
              <a:t>Herved tilføres/fjernes ofte nukleotider ved brudstedet – altså en mutation (ofte frame-shift) </a:t>
            </a:r>
          </a:p>
          <a:p>
            <a:r>
              <a:rPr lang="da-DK" sz="1800" dirty="0">
                <a:solidFill>
                  <a:schemeClr val="bg1"/>
                </a:solidFill>
              </a:rPr>
              <a:t>Genet mister sin funktion = </a:t>
            </a:r>
            <a:r>
              <a:rPr lang="da-DK" sz="1800" dirty="0" err="1">
                <a:solidFill>
                  <a:schemeClr val="bg1"/>
                </a:solidFill>
              </a:rPr>
              <a:t>knock</a:t>
            </a:r>
            <a:r>
              <a:rPr lang="da-DK" sz="1800" dirty="0">
                <a:solidFill>
                  <a:schemeClr val="bg1"/>
                </a:solidFill>
              </a:rPr>
              <a:t> out</a:t>
            </a:r>
          </a:p>
          <a:p>
            <a:r>
              <a:rPr lang="da-DK" sz="1800" dirty="0">
                <a:solidFill>
                  <a:schemeClr val="bg1"/>
                </a:solidFill>
              </a:rPr>
              <a:t>Forventes at kunne bruges til behandling af monogene (dominante) sygdomme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lede 4">
            <a:extLst>
              <a:ext uri="{FF2B5EF4-FFF2-40B4-BE49-F238E27FC236}">
                <a16:creationId xmlns:a16="http://schemas.microsoft.com/office/drawing/2014/main" id="{63F570BF-C2B8-BEC2-1AFB-2A5CFDB70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871" y="624093"/>
            <a:ext cx="6646130" cy="560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55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1B737C-5372-72DD-2BDE-1B1B44515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800" y="448721"/>
            <a:ext cx="4713997" cy="1225650"/>
          </a:xfrm>
        </p:spPr>
        <p:txBody>
          <a:bodyPr anchor="b">
            <a:normAutofit/>
          </a:bodyPr>
          <a:lstStyle/>
          <a:p>
            <a:r>
              <a:rPr lang="da-DK" sz="3800">
                <a:solidFill>
                  <a:schemeClr val="bg1"/>
                </a:solidFill>
              </a:rPr>
              <a:t>Gensplejsning med CRISPR/Cas9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0E2412B-5E47-A8A7-5921-8F2A10C34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6" y="678346"/>
            <a:ext cx="6530146" cy="550130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59ACE1D-FBFB-2303-CD8C-C92D05AF5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4052" y="1885770"/>
            <a:ext cx="4713997" cy="37826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sz="2400" b="1" dirty="0" err="1">
                <a:solidFill>
                  <a:schemeClr val="bg1"/>
                </a:solidFill>
              </a:rPr>
              <a:t>Knock</a:t>
            </a:r>
            <a:r>
              <a:rPr lang="da-DK" sz="2400" b="1" dirty="0">
                <a:solidFill>
                  <a:schemeClr val="bg1"/>
                </a:solidFill>
              </a:rPr>
              <a:t> in</a:t>
            </a:r>
          </a:p>
          <a:p>
            <a:r>
              <a:rPr lang="da-DK" sz="1600" dirty="0">
                <a:solidFill>
                  <a:schemeClr val="bg1"/>
                </a:solidFill>
              </a:rPr>
              <a:t>Indsætning af donor-DNA (gener) i bruddet</a:t>
            </a:r>
          </a:p>
          <a:p>
            <a:r>
              <a:rPr lang="da-DK" sz="1600" dirty="0">
                <a:solidFill>
                  <a:schemeClr val="bg1"/>
                </a:solidFill>
              </a:rPr>
              <a:t>Design af modificerede Cas9-enzymer, der kun klipper den ene streng (Cas9n)</a:t>
            </a:r>
          </a:p>
          <a:p>
            <a:r>
              <a:rPr lang="da-DK" sz="1600" dirty="0">
                <a:solidFill>
                  <a:schemeClr val="bg1"/>
                </a:solidFill>
              </a:rPr>
              <a:t>Ved brug af to varianter samtidig kan der dannes et skævt brud (med ”</a:t>
            </a:r>
            <a:r>
              <a:rPr lang="en-GB" sz="1600" dirty="0">
                <a:solidFill>
                  <a:schemeClr val="bg1"/>
                </a:solidFill>
              </a:rPr>
              <a:t>sticky ends</a:t>
            </a:r>
            <a:r>
              <a:rPr lang="da-DK" sz="1600" dirty="0">
                <a:solidFill>
                  <a:schemeClr val="bg1"/>
                </a:solidFill>
              </a:rPr>
              <a:t>”), som donor genet passer til</a:t>
            </a:r>
          </a:p>
          <a:p>
            <a:r>
              <a:rPr lang="da-DK" sz="1600" dirty="0">
                <a:solidFill>
                  <a:schemeClr val="bg1"/>
                </a:solidFill>
              </a:rPr>
              <a:t>Nye Cas9-enzymer kan udskifte enkelte nukleotider – og dermed ”reparere” substitutionsmutationer (punktmutationer)</a:t>
            </a:r>
          </a:p>
          <a:p>
            <a:r>
              <a:rPr lang="da-DK" sz="1600" dirty="0">
                <a:solidFill>
                  <a:schemeClr val="bg1"/>
                </a:solidFill>
              </a:rPr>
              <a:t>Fx cystisk fibrose</a:t>
            </a:r>
          </a:p>
          <a:p>
            <a:r>
              <a:rPr lang="da-DK" sz="1600" dirty="0">
                <a:solidFill>
                  <a:schemeClr val="bg1"/>
                </a:solidFill>
              </a:rPr>
              <a:t>Risiko for </a:t>
            </a:r>
            <a:r>
              <a:rPr lang="da-DK" sz="1600" dirty="0" err="1">
                <a:solidFill>
                  <a:schemeClr val="bg1"/>
                </a:solidFill>
              </a:rPr>
              <a:t>off</a:t>
            </a:r>
            <a:r>
              <a:rPr lang="da-DK" sz="1600" dirty="0">
                <a:solidFill>
                  <a:schemeClr val="bg1"/>
                </a:solidFill>
              </a:rPr>
              <a:t> taget mutationer, hvis der er flere sekvenser i genomet med komplementær nukleotidsekvens til det dannede </a:t>
            </a:r>
            <a:r>
              <a:rPr lang="da-DK" sz="1600" dirty="0" err="1">
                <a:solidFill>
                  <a:schemeClr val="bg1"/>
                </a:solidFill>
              </a:rPr>
              <a:t>gRNA</a:t>
            </a:r>
            <a:endParaRPr lang="da-DK" sz="1600" dirty="0">
              <a:solidFill>
                <a:schemeClr val="bg1"/>
              </a:solidFill>
            </a:endParaRPr>
          </a:p>
          <a:p>
            <a:r>
              <a:rPr lang="da-DK" sz="1600" dirty="0">
                <a:solidFill>
                  <a:schemeClr val="bg1"/>
                </a:solidFill>
              </a:rPr>
              <a:t>Gener uden PAM-sekvens kan ikke rammes med CRISPR/Cas9</a:t>
            </a:r>
          </a:p>
          <a:p>
            <a:endParaRPr lang="da-DK" sz="13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7800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291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821483B-7FBB-615A-F9C7-8A0317DEC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179" y="367881"/>
            <a:ext cx="4767570" cy="1323439"/>
          </a:xfrm>
        </p:spPr>
        <p:txBody>
          <a:bodyPr anchor="t">
            <a:normAutofit/>
          </a:bodyPr>
          <a:lstStyle/>
          <a:p>
            <a:r>
              <a:rPr lang="da-DK" sz="4000" dirty="0">
                <a:solidFill>
                  <a:schemeClr val="bg1"/>
                </a:solidFill>
              </a:rPr>
              <a:t>Gene drive</a:t>
            </a:r>
          </a:p>
        </p:txBody>
      </p:sp>
      <p:pic>
        <p:nvPicPr>
          <p:cNvPr id="5" name="Picture 4" descr="DNA-gengivelse">
            <a:extLst>
              <a:ext uri="{FF2B5EF4-FFF2-40B4-BE49-F238E27FC236}">
                <a16:creationId xmlns:a16="http://schemas.microsoft.com/office/drawing/2014/main" id="{5AF457DD-D656-2AC1-E3CF-F0695F9FBA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66" r="14188"/>
          <a:stretch/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C2D01B7-4D32-0317-7371-8DD4A8551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5179" y="1395663"/>
            <a:ext cx="5474367" cy="5094455"/>
          </a:xfrm>
        </p:spPr>
        <p:txBody>
          <a:bodyPr>
            <a:normAutofit fontScale="92500"/>
          </a:bodyPr>
          <a:lstStyle/>
          <a:p>
            <a:r>
              <a:rPr lang="da-DK" sz="2400" dirty="0">
                <a:solidFill>
                  <a:schemeClr val="bg1">
                    <a:alpha val="80000"/>
                  </a:schemeClr>
                </a:solidFill>
              </a:rPr>
              <a:t>Spredning af en genetisk variant på bekostning af ”vildttypen” – fx spredning af laktosetolerans</a:t>
            </a:r>
          </a:p>
          <a:p>
            <a:r>
              <a:rPr lang="da-DK" sz="2400" dirty="0">
                <a:solidFill>
                  <a:schemeClr val="bg1">
                    <a:alpha val="80000"/>
                  </a:schemeClr>
                </a:solidFill>
              </a:rPr>
              <a:t>Idé med at sprede et skadeligt gen i skadevoldere</a:t>
            </a:r>
          </a:p>
          <a:p>
            <a:r>
              <a:rPr lang="da-DK" sz="2400" dirty="0" err="1">
                <a:solidFill>
                  <a:schemeClr val="bg1">
                    <a:alpha val="80000"/>
                  </a:schemeClr>
                </a:solidFill>
              </a:rPr>
              <a:t>Indsplejse</a:t>
            </a:r>
            <a:r>
              <a:rPr lang="da-DK" sz="2400" dirty="0">
                <a:solidFill>
                  <a:schemeClr val="bg1">
                    <a:alpha val="80000"/>
                  </a:schemeClr>
                </a:solidFill>
              </a:rPr>
              <a:t> skadeligt gen sammen med CRISPR/Cas9-gener og et markør-gen</a:t>
            </a:r>
          </a:p>
          <a:p>
            <a:r>
              <a:rPr lang="da-DK" sz="2400" dirty="0">
                <a:solidFill>
                  <a:schemeClr val="bg1">
                    <a:alpha val="80000"/>
                  </a:schemeClr>
                </a:solidFill>
              </a:rPr>
              <a:t>Herved spredes genet og raske alleler ”smittes” med det skadelige gen vha. CRISPR/Cas9-generne</a:t>
            </a:r>
          </a:p>
          <a:p>
            <a:r>
              <a:rPr lang="da-DK" sz="2400" dirty="0">
                <a:solidFill>
                  <a:schemeClr val="bg1">
                    <a:alpha val="80000"/>
                  </a:schemeClr>
                </a:solidFill>
              </a:rPr>
              <a:t>Fx malariamyg – men det ændrer fødenettet</a:t>
            </a:r>
          </a:p>
          <a:p>
            <a:r>
              <a:rPr lang="da-DK" sz="2400" dirty="0">
                <a:solidFill>
                  <a:schemeClr val="bg1">
                    <a:alpha val="80000"/>
                  </a:schemeClr>
                </a:solidFill>
              </a:rPr>
              <a:t>Alternativt kan myggen måske gøres immun overfor malariaparasitten, så parasitten ikke kan spredes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9E2385F-F44F-0275-7121-C767014A2E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783" y="1603803"/>
            <a:ext cx="5225504" cy="5183809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1D188F6E-CCBB-8DE3-4ACA-8108FE3E85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6947" y="1155032"/>
            <a:ext cx="5307897" cy="5632580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2CDFC640-A75E-B236-E2F6-4CFD68FC8A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05699"/>
            <a:ext cx="12192000" cy="584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3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820A10-0FBF-87C0-C171-7CCA33546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da-DK" sz="3100">
                <a:solidFill>
                  <a:srgbClr val="FFFFFF"/>
                </a:solidFill>
              </a:rPr>
              <a:t>Arbejdsspørgsmål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D712D2CC-52D0-C233-6045-0DBB04F7C7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020456"/>
              </p:ext>
            </p:extLst>
          </p:nvPr>
        </p:nvGraphicFramePr>
        <p:xfrm>
          <a:off x="4905052" y="276726"/>
          <a:ext cx="6666833" cy="6304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805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812</Words>
  <Application>Microsoft Office PowerPoint</Application>
  <PresentationFormat>Widescreen</PresentationFormat>
  <Paragraphs>63</Paragraphs>
  <Slides>6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CRISPR/Cas9</vt:lpstr>
      <vt:lpstr>Bakteriers immunforsvar</vt:lpstr>
      <vt:lpstr>Gensplejsning med CRISPR/Cas9</vt:lpstr>
      <vt:lpstr>Gensplejsning med CRISPR/Cas9</vt:lpstr>
      <vt:lpstr>Gene drive</vt:lpstr>
      <vt:lpstr>Arbejdsspørgsmål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CRISPR/Cas9</dc:title>
  <dc:creator>Thøger Dith Dige</dc:creator>
  <cp:lastModifiedBy>Thøger Dith Dige</cp:lastModifiedBy>
  <cp:revision>2</cp:revision>
  <dcterms:created xsi:type="dcterms:W3CDTF">2023-04-18T08:22:45Z</dcterms:created>
  <dcterms:modified xsi:type="dcterms:W3CDTF">2026-01-07T10:03:45Z</dcterms:modified>
</cp:coreProperties>
</file>