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D278DC-68C9-48BC-B330-12E4F6CDA234}" type="doc">
      <dgm:prSet loTypeId="urn:microsoft.com/office/officeart/2005/8/layout/vList5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563FE07-67DB-4264-8C26-ACEAC6C14097}">
      <dgm:prSet custT="1"/>
      <dgm:spPr/>
      <dgm:t>
        <a:bodyPr/>
        <a:lstStyle/>
        <a:p>
          <a:r>
            <a:rPr lang="da-DK" sz="4400" dirty="0"/>
            <a:t>Samlet effekt af flere miljøgifte</a:t>
          </a:r>
        </a:p>
        <a:p>
          <a:endParaRPr lang="da-DK" sz="2400" dirty="0"/>
        </a:p>
        <a:p>
          <a:r>
            <a:rPr lang="da-DK" sz="4400" dirty="0"/>
            <a:t>3 overordnede effekter</a:t>
          </a:r>
          <a:endParaRPr lang="en-US" sz="4400" dirty="0"/>
        </a:p>
      </dgm:t>
    </dgm:pt>
    <dgm:pt modelId="{578EDBD5-A1C4-41CB-BF2E-CD81B863DAA8}" type="parTrans" cxnId="{3A7C8093-2CC2-4541-A6E9-E806F099D20B}">
      <dgm:prSet/>
      <dgm:spPr/>
      <dgm:t>
        <a:bodyPr/>
        <a:lstStyle/>
        <a:p>
          <a:endParaRPr lang="en-US"/>
        </a:p>
      </dgm:t>
    </dgm:pt>
    <dgm:pt modelId="{0F7208CF-8856-4969-A528-E6ABF660BBD4}" type="sibTrans" cxnId="{3A7C8093-2CC2-4541-A6E9-E806F099D20B}">
      <dgm:prSet/>
      <dgm:spPr/>
      <dgm:t>
        <a:bodyPr/>
        <a:lstStyle/>
        <a:p>
          <a:endParaRPr lang="en-US"/>
        </a:p>
      </dgm:t>
    </dgm:pt>
    <dgm:pt modelId="{C7393745-F9E0-4804-A411-59CDC7720875}">
      <dgm:prSet/>
      <dgm:spPr/>
      <dgm:t>
        <a:bodyPr/>
        <a:lstStyle/>
        <a:p>
          <a:r>
            <a:rPr lang="da-DK" dirty="0"/>
            <a:t>Additiv effekt – Hvert stof bidrager til en ekstra belastning (1+1=2)</a:t>
          </a:r>
          <a:endParaRPr lang="en-US" dirty="0"/>
        </a:p>
      </dgm:t>
    </dgm:pt>
    <dgm:pt modelId="{A0567425-3921-406A-8FF6-AE61637F2F7E}" type="parTrans" cxnId="{63B422F0-DA71-4F1B-A352-EEA9E278EA59}">
      <dgm:prSet/>
      <dgm:spPr/>
      <dgm:t>
        <a:bodyPr/>
        <a:lstStyle/>
        <a:p>
          <a:endParaRPr lang="en-US"/>
        </a:p>
      </dgm:t>
    </dgm:pt>
    <dgm:pt modelId="{9319E52F-E057-485B-85E6-1C9891868E95}" type="sibTrans" cxnId="{63B422F0-DA71-4F1B-A352-EEA9E278EA59}">
      <dgm:prSet/>
      <dgm:spPr/>
      <dgm:t>
        <a:bodyPr/>
        <a:lstStyle/>
        <a:p>
          <a:endParaRPr lang="en-US"/>
        </a:p>
      </dgm:t>
    </dgm:pt>
    <dgm:pt modelId="{D62807A7-6A55-4EC7-AD13-E79894991C7A}">
      <dgm:prSet/>
      <dgm:spPr/>
      <dgm:t>
        <a:bodyPr/>
        <a:lstStyle/>
        <a:p>
          <a:r>
            <a:rPr lang="da-DK" dirty="0" err="1"/>
            <a:t>Synergisk</a:t>
          </a:r>
          <a:r>
            <a:rPr lang="da-DK" dirty="0"/>
            <a:t> effekt – Blanding af stoffer forstærker de enkelte stoffers virkning (2+2=7)</a:t>
          </a:r>
          <a:endParaRPr lang="en-US" dirty="0"/>
        </a:p>
      </dgm:t>
    </dgm:pt>
    <dgm:pt modelId="{22D655DD-93C0-47D2-B9D5-A62BFA2DB990}" type="parTrans" cxnId="{FCEA1FFB-8A2B-4C83-89FC-A8C0D2B3493E}">
      <dgm:prSet/>
      <dgm:spPr/>
      <dgm:t>
        <a:bodyPr/>
        <a:lstStyle/>
        <a:p>
          <a:endParaRPr lang="en-US"/>
        </a:p>
      </dgm:t>
    </dgm:pt>
    <dgm:pt modelId="{50D5FB17-FCD8-4512-A522-315CFAAE7207}" type="sibTrans" cxnId="{FCEA1FFB-8A2B-4C83-89FC-A8C0D2B3493E}">
      <dgm:prSet/>
      <dgm:spPr/>
      <dgm:t>
        <a:bodyPr/>
        <a:lstStyle/>
        <a:p>
          <a:endParaRPr lang="en-US"/>
        </a:p>
      </dgm:t>
    </dgm:pt>
    <dgm:pt modelId="{D12DEA01-02D0-4693-978B-20B9A4457E61}">
      <dgm:prSet/>
      <dgm:spPr/>
      <dgm:t>
        <a:bodyPr/>
        <a:lstStyle/>
        <a:p>
          <a:r>
            <a:rPr lang="da-DK" dirty="0"/>
            <a:t>Antagonistisk effekt – blanding af stoffer svækker de enkelte stoffers effekt (3+3=5)</a:t>
          </a:r>
          <a:endParaRPr lang="en-US" dirty="0"/>
        </a:p>
      </dgm:t>
    </dgm:pt>
    <dgm:pt modelId="{A32022B2-C425-4816-9483-1BA24BC4B621}" type="parTrans" cxnId="{E0102EC7-C69D-4AA0-B253-76DB5BC20AF9}">
      <dgm:prSet/>
      <dgm:spPr/>
      <dgm:t>
        <a:bodyPr/>
        <a:lstStyle/>
        <a:p>
          <a:endParaRPr lang="en-US"/>
        </a:p>
      </dgm:t>
    </dgm:pt>
    <dgm:pt modelId="{BB09463C-5790-4739-9991-E9C88618D3C0}" type="sibTrans" cxnId="{E0102EC7-C69D-4AA0-B253-76DB5BC20AF9}">
      <dgm:prSet/>
      <dgm:spPr/>
      <dgm:t>
        <a:bodyPr/>
        <a:lstStyle/>
        <a:p>
          <a:endParaRPr lang="en-US"/>
        </a:p>
      </dgm:t>
    </dgm:pt>
    <dgm:pt modelId="{11860CD9-297B-4840-8340-29C17011F807}">
      <dgm:prSet/>
      <dgm:spPr/>
      <dgm:t>
        <a:bodyPr/>
        <a:lstStyle/>
        <a:p>
          <a:r>
            <a:rPr lang="da-DK" dirty="0"/>
            <a:t>Cocktail-effekt bruges ofte om de to første – især som synonym på </a:t>
          </a:r>
          <a:r>
            <a:rPr lang="da-DK" dirty="0" err="1"/>
            <a:t>synergisk</a:t>
          </a:r>
          <a:r>
            <a:rPr lang="da-DK" dirty="0"/>
            <a:t> effekt</a:t>
          </a:r>
          <a:endParaRPr lang="en-US" dirty="0"/>
        </a:p>
      </dgm:t>
    </dgm:pt>
    <dgm:pt modelId="{E2CF3CCA-4621-405C-8042-A886FED8D8DF}" type="parTrans" cxnId="{E7020548-7F12-4CDC-A41D-0AAA818A26BA}">
      <dgm:prSet/>
      <dgm:spPr/>
      <dgm:t>
        <a:bodyPr/>
        <a:lstStyle/>
        <a:p>
          <a:endParaRPr lang="da-DK"/>
        </a:p>
      </dgm:t>
    </dgm:pt>
    <dgm:pt modelId="{AB0C418A-4E4A-4120-ABAD-EF75E9A3F5EA}" type="sibTrans" cxnId="{E7020548-7F12-4CDC-A41D-0AAA818A26BA}">
      <dgm:prSet/>
      <dgm:spPr/>
      <dgm:t>
        <a:bodyPr/>
        <a:lstStyle/>
        <a:p>
          <a:endParaRPr lang="da-DK"/>
        </a:p>
      </dgm:t>
    </dgm:pt>
    <dgm:pt modelId="{4B7B1B95-D374-4F79-8B08-D4CCC51D4EE1}" type="pres">
      <dgm:prSet presAssocID="{EDD278DC-68C9-48BC-B330-12E4F6CDA234}" presName="Name0" presStyleCnt="0">
        <dgm:presLayoutVars>
          <dgm:dir/>
          <dgm:animLvl val="lvl"/>
          <dgm:resizeHandles val="exact"/>
        </dgm:presLayoutVars>
      </dgm:prSet>
      <dgm:spPr/>
    </dgm:pt>
    <dgm:pt modelId="{3DE5DBDC-6472-4F0E-82D9-8BBC2DC95DC5}" type="pres">
      <dgm:prSet presAssocID="{5563FE07-67DB-4264-8C26-ACEAC6C14097}" presName="linNode" presStyleCnt="0"/>
      <dgm:spPr/>
    </dgm:pt>
    <dgm:pt modelId="{018742CF-A838-45EA-8411-3F42CAD26F8F}" type="pres">
      <dgm:prSet presAssocID="{5563FE07-67DB-4264-8C26-ACEAC6C14097}" presName="parentText" presStyleLbl="node1" presStyleIdx="0" presStyleCnt="1" custScaleX="104461">
        <dgm:presLayoutVars>
          <dgm:chMax val="1"/>
          <dgm:bulletEnabled val="1"/>
        </dgm:presLayoutVars>
      </dgm:prSet>
      <dgm:spPr/>
    </dgm:pt>
    <dgm:pt modelId="{E1E40A12-C14D-434B-991B-9063E8551D52}" type="pres">
      <dgm:prSet presAssocID="{5563FE07-67DB-4264-8C26-ACEAC6C14097}" presName="descendantText" presStyleLbl="alignAccFollowNode1" presStyleIdx="0" presStyleCnt="1" custScaleX="95539" custScaleY="88645">
        <dgm:presLayoutVars>
          <dgm:bulletEnabled val="1"/>
        </dgm:presLayoutVars>
      </dgm:prSet>
      <dgm:spPr/>
    </dgm:pt>
  </dgm:ptLst>
  <dgm:cxnLst>
    <dgm:cxn modelId="{700E8927-BA99-4AC8-9EC4-4F1947EAFE3F}" type="presOf" srcId="{5563FE07-67DB-4264-8C26-ACEAC6C14097}" destId="{018742CF-A838-45EA-8411-3F42CAD26F8F}" srcOrd="0" destOrd="0" presId="urn:microsoft.com/office/officeart/2005/8/layout/vList5"/>
    <dgm:cxn modelId="{9DAED627-ACA7-46D4-ACF0-7D6EB48E5A18}" type="presOf" srcId="{D62807A7-6A55-4EC7-AD13-E79894991C7A}" destId="{E1E40A12-C14D-434B-991B-9063E8551D52}" srcOrd="0" destOrd="1" presId="urn:microsoft.com/office/officeart/2005/8/layout/vList5"/>
    <dgm:cxn modelId="{C336BC3A-259F-4523-845C-DF16CB3FC0D1}" type="presOf" srcId="{D12DEA01-02D0-4693-978B-20B9A4457E61}" destId="{E1E40A12-C14D-434B-991B-9063E8551D52}" srcOrd="0" destOrd="2" presId="urn:microsoft.com/office/officeart/2005/8/layout/vList5"/>
    <dgm:cxn modelId="{E7020548-7F12-4CDC-A41D-0AAA818A26BA}" srcId="{5563FE07-67DB-4264-8C26-ACEAC6C14097}" destId="{11860CD9-297B-4840-8340-29C17011F807}" srcOrd="3" destOrd="0" parTransId="{E2CF3CCA-4621-405C-8042-A886FED8D8DF}" sibTransId="{AB0C418A-4E4A-4120-ABAD-EF75E9A3F5EA}"/>
    <dgm:cxn modelId="{ED31F758-DF74-4AAB-AF31-9182F7C33EAC}" type="presOf" srcId="{11860CD9-297B-4840-8340-29C17011F807}" destId="{E1E40A12-C14D-434B-991B-9063E8551D52}" srcOrd="0" destOrd="3" presId="urn:microsoft.com/office/officeart/2005/8/layout/vList5"/>
    <dgm:cxn modelId="{3A7C8093-2CC2-4541-A6E9-E806F099D20B}" srcId="{EDD278DC-68C9-48BC-B330-12E4F6CDA234}" destId="{5563FE07-67DB-4264-8C26-ACEAC6C14097}" srcOrd="0" destOrd="0" parTransId="{578EDBD5-A1C4-41CB-BF2E-CD81B863DAA8}" sibTransId="{0F7208CF-8856-4969-A528-E6ABF660BBD4}"/>
    <dgm:cxn modelId="{F4E327A9-1DC5-49F9-BBF4-D25B3B3885FF}" type="presOf" srcId="{C7393745-F9E0-4804-A411-59CDC7720875}" destId="{E1E40A12-C14D-434B-991B-9063E8551D52}" srcOrd="0" destOrd="0" presId="urn:microsoft.com/office/officeart/2005/8/layout/vList5"/>
    <dgm:cxn modelId="{E0102EC7-C69D-4AA0-B253-76DB5BC20AF9}" srcId="{5563FE07-67DB-4264-8C26-ACEAC6C14097}" destId="{D12DEA01-02D0-4693-978B-20B9A4457E61}" srcOrd="2" destOrd="0" parTransId="{A32022B2-C425-4816-9483-1BA24BC4B621}" sibTransId="{BB09463C-5790-4739-9991-E9C88618D3C0}"/>
    <dgm:cxn modelId="{BC4B06E7-8243-4D0C-8127-53ECF1DD74F2}" type="presOf" srcId="{EDD278DC-68C9-48BC-B330-12E4F6CDA234}" destId="{4B7B1B95-D374-4F79-8B08-D4CCC51D4EE1}" srcOrd="0" destOrd="0" presId="urn:microsoft.com/office/officeart/2005/8/layout/vList5"/>
    <dgm:cxn modelId="{63B422F0-DA71-4F1B-A352-EEA9E278EA59}" srcId="{5563FE07-67DB-4264-8C26-ACEAC6C14097}" destId="{C7393745-F9E0-4804-A411-59CDC7720875}" srcOrd="0" destOrd="0" parTransId="{A0567425-3921-406A-8FF6-AE61637F2F7E}" sibTransId="{9319E52F-E057-485B-85E6-1C9891868E95}"/>
    <dgm:cxn modelId="{FCEA1FFB-8A2B-4C83-89FC-A8C0D2B3493E}" srcId="{5563FE07-67DB-4264-8C26-ACEAC6C14097}" destId="{D62807A7-6A55-4EC7-AD13-E79894991C7A}" srcOrd="1" destOrd="0" parTransId="{22D655DD-93C0-47D2-B9D5-A62BFA2DB990}" sibTransId="{50D5FB17-FCD8-4512-A522-315CFAAE7207}"/>
    <dgm:cxn modelId="{E8CF273F-78A7-4699-B432-809AEBF80339}" type="presParOf" srcId="{4B7B1B95-D374-4F79-8B08-D4CCC51D4EE1}" destId="{3DE5DBDC-6472-4F0E-82D9-8BBC2DC95DC5}" srcOrd="0" destOrd="0" presId="urn:microsoft.com/office/officeart/2005/8/layout/vList5"/>
    <dgm:cxn modelId="{D36A1CD0-DB9B-44CF-8FF2-9BE6FD2EB522}" type="presParOf" srcId="{3DE5DBDC-6472-4F0E-82D9-8BBC2DC95DC5}" destId="{018742CF-A838-45EA-8411-3F42CAD26F8F}" srcOrd="0" destOrd="0" presId="urn:microsoft.com/office/officeart/2005/8/layout/vList5"/>
    <dgm:cxn modelId="{22354081-AF73-4D37-9013-2CF64AFBA539}" type="presParOf" srcId="{3DE5DBDC-6472-4F0E-82D9-8BBC2DC95DC5}" destId="{E1E40A12-C14D-434B-991B-9063E8551D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40A12-C14D-434B-991B-9063E8551D52}">
      <dsp:nvSpPr>
        <dsp:cNvPr id="0" name=""/>
        <dsp:cNvSpPr/>
      </dsp:nvSpPr>
      <dsp:spPr>
        <a:xfrm rot="5400000">
          <a:off x="6027747" y="-931849"/>
          <a:ext cx="3616942" cy="6964019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600" kern="1200" dirty="0"/>
            <a:t>Additiv effekt – Hvert stof bidrager til en ekstra belastning (1+1=2)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600" kern="1200" dirty="0" err="1"/>
            <a:t>Synergisk</a:t>
          </a:r>
          <a:r>
            <a:rPr lang="da-DK" sz="2600" kern="1200" dirty="0"/>
            <a:t> effekt – Blanding af stoffer forstærker de enkelte stoffers virkning (2+2=7)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600" kern="1200" dirty="0"/>
            <a:t>Antagonistisk effekt – blanding af stoffer svækker de enkelte stoffers effekt (3+3=5)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600" kern="1200" dirty="0"/>
            <a:t>Cocktail-effekt bruges ofte om de to første – især som synonym på </a:t>
          </a:r>
          <a:r>
            <a:rPr lang="da-DK" sz="2600" kern="1200" dirty="0" err="1"/>
            <a:t>synergisk</a:t>
          </a:r>
          <a:r>
            <a:rPr lang="da-DK" sz="2600" kern="1200" dirty="0"/>
            <a:t> effekt</a:t>
          </a:r>
          <a:endParaRPr lang="en-US" sz="2600" kern="1200" dirty="0"/>
        </a:p>
      </dsp:txBody>
      <dsp:txXfrm rot="-5400000">
        <a:off x="4354209" y="918254"/>
        <a:ext cx="6787454" cy="3263812"/>
      </dsp:txXfrm>
    </dsp:sp>
    <dsp:sp modelId="{018742CF-A838-45EA-8411-3F42CAD26F8F}">
      <dsp:nvSpPr>
        <dsp:cNvPr id="0" name=""/>
        <dsp:cNvSpPr/>
      </dsp:nvSpPr>
      <dsp:spPr>
        <a:xfrm>
          <a:off x="71131" y="0"/>
          <a:ext cx="4283078" cy="51003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kern="1200" dirty="0"/>
            <a:t>Samlet effekt af flere miljøgifte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2400" kern="1200" dirty="0"/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400" kern="1200" dirty="0"/>
            <a:t>3 overordnede effekter</a:t>
          </a:r>
          <a:endParaRPr lang="en-US" sz="4400" kern="1200" dirty="0"/>
        </a:p>
      </dsp:txBody>
      <dsp:txXfrm>
        <a:off x="280214" y="209083"/>
        <a:ext cx="3864912" cy="468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EC8BD4-DB1B-5643-18AB-51093D403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6A824C4-10E9-330F-3C08-8D5A91719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E641C5-6ABD-96CD-2607-0E71DEA2A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217476-C665-AD8D-0391-3C60B7FB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693066-BE71-29F3-AC6A-4ABE56C9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903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86508-2215-D84B-F3DE-445853ED6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76DFB3B-9EEB-8BEA-C6C5-D0DDBA650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004190-64AE-15F2-A7B7-B3335A073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76130B-0F33-B1B4-E4D6-F929F4DC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CF6B92-8B06-9391-5207-ADE545A2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56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099928A-C5AB-C93F-F711-313E3E99E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C27D7C4-2494-2B6C-3FD9-25054FF42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E55396-3456-E512-7785-9CC2CB8C9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8179D5E-8532-1013-4361-03636282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B135DA-3100-6CE0-CA12-FBAB55C6F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3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90A2C-C101-A39C-68A2-02F73F06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EF4AE8-B3B3-E754-4AB5-D39B8BC23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3FC0DB4-A86A-8F05-6750-50A9C860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962C29-0B66-7F21-D38C-BC1617D9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0408FD-9EC2-F147-B22B-CBC7E8B5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175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27BBFA-461F-7B54-8A33-E8E2D7BF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5C0BEB-7245-1407-2DD6-A66076035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CDAEC4-8EEC-F565-6FDC-4B5269F90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EC9DEA-237A-F280-C4ED-CE61E73E9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96D3CB-E3F7-2315-23F9-1EB9C8DD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966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24E54-CA41-202D-828B-7D6AD8DE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C238CF-C85C-15D1-C88A-7F0076D4F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700A60-10FC-ADA7-C9AF-4D95573BB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C7B0407-5DF5-1121-38A0-28D59B50B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742B05B-95F0-5ED7-440A-B4F522718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E5C1F0D-F93E-F5C9-3B30-C63B88C58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462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9CC56-C92C-E13B-81B9-BCC20FE2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44A3B1-45A0-0180-C8A5-26DC54E15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79F21AE-4245-9E7A-8050-0FF9D2BB0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25654D7-2C9F-5AC1-B690-16E09BBA0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2CC57AB-84DD-E6AF-7610-D2BE9A861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AC54B20-077C-D9A6-5749-5C5B2934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5ACA5BD-8864-76CA-42B4-4173F3A0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3F78084-B2A3-7221-82ED-35A6BF9CB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4396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32747D-2350-1B47-554E-F12EE1FAC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1ED3A80-0126-7972-2DC0-01A71E73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09E4486-B740-ACF2-83BE-7DC88450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1A43C9A-AE2E-64B7-1A9B-E7B0913BC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488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83781F-EF45-1A47-64D0-A60C90D88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162FE2A-8A77-64D4-A8DE-C8816224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7F3D733-CB06-5529-4C90-8BBFA826D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415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1F5D6B-F00F-5053-6FE9-921C83F72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9F2C5E-5D36-66CF-3536-84455386E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BA097A6-A9EF-799D-819D-83DECCF79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A183486-DE29-DBB6-1A04-C70EFDDA4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925D10-4657-B7BF-ED01-DEF0A0ECC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8C32B96-04A6-4C86-D079-A257BEE87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09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21D785-9264-1B4C-31BD-FE2D645EF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79EB9BA-7450-874A-E37D-857582D08B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A07789-9D77-9061-5DF0-880C05C6A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9157A41-41B4-CFE4-D6EA-C839096F8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9A8F385-F6C0-75F3-BEB0-052C5B16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3EA9323-5171-AA46-8585-7F86C05B5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61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1F0C1BB-3342-1A66-4EA6-581026A9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4164CDB-CD0B-8608-A8B2-E01189702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B5AB126-65EB-C63F-69BA-A822F6DE1E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29A5A-6D29-4AC4-B529-BBDB690541F6}" type="datetimeFigureOut">
              <a:rPr lang="da-DK" smtClean="0"/>
              <a:t>12-04-2026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E7DC58-05FE-C6EF-7478-C33EF14024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1AB306-2B31-6BD1-E063-1E27DAA3C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2272E-613A-4A03-9FEB-55AABB7B04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042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9FFB1AC5-9EB6-EB8E-8136-C75C55206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da-DK" sz="7200">
                <a:solidFill>
                  <a:schemeClr val="bg1"/>
                </a:solidFill>
              </a:rPr>
              <a:t>Økotoksikolog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F91DF28-D64F-249E-D4D4-C45EA502BE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da-DK">
                <a:solidFill>
                  <a:schemeClr val="bg1"/>
                </a:solidFill>
              </a:rPr>
              <a:t>Genetik, miljøgifte og mutationer</a:t>
            </a:r>
          </a:p>
        </p:txBody>
      </p:sp>
    </p:spTree>
    <p:extLst>
      <p:ext uri="{BB962C8B-B14F-4D97-AF65-F5344CB8AC3E}">
        <p14:creationId xmlns:p14="http://schemas.microsoft.com/office/powerpoint/2010/main" val="792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FF9F54-A740-8497-C63D-9CDA8558E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516804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Biomagnifikation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D30126-6314-4A93-B27E-5C66CF78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4" y="2432305"/>
            <a:ext cx="7056669" cy="4102852"/>
          </a:xfrm>
          <a:prstGeom prst="rect">
            <a:avLst/>
          </a:prstGeom>
          <a:solidFill>
            <a:srgbClr val="7F7F7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EDE220D3-55E1-4E21-925D-E9CBF7DA230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6744" y="3152962"/>
            <a:ext cx="6579910" cy="266153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7F436EE-CCF4-13CE-8C48-4F00AE800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27204" y="321732"/>
            <a:ext cx="4335612" cy="61095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z="2000" dirty="0">
                <a:solidFill>
                  <a:srgbClr val="FFFFFF"/>
                </a:solidFill>
              </a:rPr>
              <a:t>Ophobning af giftstoffer op gennem fødekæden</a:t>
            </a:r>
          </a:p>
          <a:p>
            <a:r>
              <a:rPr lang="da-DK" sz="2000" dirty="0">
                <a:solidFill>
                  <a:srgbClr val="FFFFFF"/>
                </a:solidFill>
              </a:rPr>
              <a:t>Gælder svært nedbrydelige stoffer (evighedskemikalier)</a:t>
            </a:r>
          </a:p>
          <a:p>
            <a:pPr lvl="1"/>
            <a:r>
              <a:rPr lang="da-DK" sz="2000" dirty="0">
                <a:solidFill>
                  <a:srgbClr val="FFFFFF"/>
                </a:solidFill>
              </a:rPr>
              <a:t>Bioakkumuleres – dvs. optagelse større end nedbrydning/udskillelse, de ophobes derfor i organismen.</a:t>
            </a:r>
          </a:p>
          <a:p>
            <a:pPr lvl="1"/>
            <a:r>
              <a:rPr lang="da-DK" sz="2000" dirty="0" err="1">
                <a:solidFill>
                  <a:srgbClr val="FFFFFF"/>
                </a:solidFill>
              </a:rPr>
              <a:t>Biomagnificeres</a:t>
            </a:r>
            <a:r>
              <a:rPr lang="da-DK" sz="2000" dirty="0">
                <a:solidFill>
                  <a:srgbClr val="FFFFFF"/>
                </a:solidFill>
              </a:rPr>
              <a:t> – dvs. de ophobes op gennem fødekæden</a:t>
            </a:r>
          </a:p>
          <a:p>
            <a:r>
              <a:rPr lang="da-DK" sz="2000" dirty="0">
                <a:solidFill>
                  <a:srgbClr val="FFFFFF"/>
                </a:solidFill>
              </a:rPr>
              <a:t>PBT – </a:t>
            </a:r>
            <a:r>
              <a:rPr lang="da-DK" sz="2000" dirty="0" err="1">
                <a:solidFill>
                  <a:srgbClr val="FFFFFF"/>
                </a:solidFill>
              </a:rPr>
              <a:t>persistente</a:t>
            </a:r>
            <a:r>
              <a:rPr lang="da-DK" sz="2000" dirty="0">
                <a:solidFill>
                  <a:srgbClr val="FFFFFF"/>
                </a:solidFill>
              </a:rPr>
              <a:t>, </a:t>
            </a:r>
            <a:r>
              <a:rPr lang="da-DK" sz="2000" dirty="0" err="1">
                <a:solidFill>
                  <a:srgbClr val="FFFFFF"/>
                </a:solidFill>
              </a:rPr>
              <a:t>bioakkumulérbare</a:t>
            </a:r>
            <a:r>
              <a:rPr lang="da-DK" sz="2000" dirty="0">
                <a:solidFill>
                  <a:srgbClr val="FFFFFF"/>
                </a:solidFill>
              </a:rPr>
              <a:t> og toksiske</a:t>
            </a:r>
          </a:p>
          <a:p>
            <a:r>
              <a:rPr lang="da-DK" sz="2000" dirty="0">
                <a:solidFill>
                  <a:srgbClr val="FFFFFF"/>
                </a:solidFill>
              </a:rPr>
              <a:t>CMR – </a:t>
            </a:r>
            <a:r>
              <a:rPr lang="da-DK" sz="2000" dirty="0" err="1">
                <a:solidFill>
                  <a:srgbClr val="FFFFFF"/>
                </a:solidFill>
              </a:rPr>
              <a:t>carsinogene</a:t>
            </a:r>
            <a:r>
              <a:rPr lang="da-DK" sz="2000" dirty="0">
                <a:solidFill>
                  <a:srgbClr val="FFFFFF"/>
                </a:solidFill>
              </a:rPr>
              <a:t>, mutagene og reproduktionsforstyrrende</a:t>
            </a:r>
          </a:p>
          <a:p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EE76AFC-C7F2-29F0-F04E-11545C0D9A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3300" y="312936"/>
            <a:ext cx="2276279" cy="196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95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A724DBA-D2D9-471E-8ED7-2015DDD95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935653-B43B-937F-D155-3BF67D12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14" y="525982"/>
            <a:ext cx="4282983" cy="12003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Risikovurdering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641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0234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D9DFC78F-98BB-9369-7AC0-B8A5681C807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6244" y="779956"/>
            <a:ext cx="5628018" cy="506521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277786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B56722-0701-DF59-455D-2C09800CB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39012" y="2031101"/>
            <a:ext cx="4282984" cy="35119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da-DK" sz="1800" dirty="0"/>
              <a:t>Jo længere studier og jo mindre effekt, der måles jo bedre…</a:t>
            </a:r>
          </a:p>
          <a:p>
            <a:r>
              <a:rPr lang="da-DK" sz="1800" dirty="0"/>
              <a:t>Korttids LC</a:t>
            </a:r>
            <a:r>
              <a:rPr lang="da-DK" sz="1800" baseline="-25000" dirty="0"/>
              <a:t>50 </a:t>
            </a:r>
            <a:r>
              <a:rPr lang="da-DK" sz="1800" dirty="0"/>
              <a:t>eller EC</a:t>
            </a:r>
            <a:r>
              <a:rPr lang="da-DK" sz="1800" baseline="-25000" dirty="0"/>
              <a:t>50 </a:t>
            </a:r>
            <a:r>
              <a:rPr lang="da-DK" sz="1800" dirty="0"/>
              <a:t>på 3 </a:t>
            </a:r>
            <a:r>
              <a:rPr lang="da-DK" sz="1800" dirty="0" err="1"/>
              <a:t>trofiske</a:t>
            </a:r>
            <a:r>
              <a:rPr lang="da-DK" sz="1800" dirty="0"/>
              <a:t> niveauer skal fx reduceres med en faktor 1000 for at finde ADI/TDI</a:t>
            </a:r>
          </a:p>
          <a:p>
            <a:r>
              <a:rPr lang="da-DK" sz="1800" dirty="0"/>
              <a:t>Langtids NOEC eller EC</a:t>
            </a:r>
            <a:r>
              <a:rPr lang="da-DK" sz="1800" baseline="-25000" dirty="0"/>
              <a:t>10</a:t>
            </a:r>
            <a:r>
              <a:rPr lang="da-DK" sz="1800" dirty="0"/>
              <a:t> fra tre </a:t>
            </a:r>
            <a:r>
              <a:rPr lang="da-DK" sz="1800" dirty="0" err="1"/>
              <a:t>trofiske</a:t>
            </a:r>
            <a:r>
              <a:rPr lang="da-DK" sz="1800" dirty="0"/>
              <a:t> niveauer skal kun reduceres med en faktor 10 for at finde ADI/TDI</a:t>
            </a:r>
          </a:p>
          <a:p>
            <a:pPr marL="0"/>
            <a:endParaRPr lang="en-US" sz="1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677179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67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2A0C6FD-37D0-4239-6623-A3EF7A51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sz="5400"/>
              <a:t>Økotoksikologiske forkortelser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D3A8F07-DF3B-87A8-3978-3630582E3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696968"/>
          </a:xfrm>
        </p:spPr>
        <p:txBody>
          <a:bodyPr>
            <a:normAutofit fontScale="92500" lnSpcReduction="10000"/>
          </a:bodyPr>
          <a:lstStyle/>
          <a:p>
            <a:r>
              <a:rPr lang="da-DK" sz="2200" dirty="0"/>
              <a:t>ADI – Acceptabelt dagligt indtag</a:t>
            </a:r>
          </a:p>
          <a:p>
            <a:r>
              <a:rPr lang="da-DK" sz="2200" dirty="0"/>
              <a:t>BCF – Biokoncentrationsfaktor</a:t>
            </a:r>
          </a:p>
          <a:p>
            <a:r>
              <a:rPr lang="da-DK" sz="2200" dirty="0"/>
              <a:t>CMR – Kræftfremkaldende, mutagene og reproduktionsforstyrrende stoffer</a:t>
            </a:r>
          </a:p>
          <a:p>
            <a:r>
              <a:rPr lang="da-DK" sz="2200" dirty="0"/>
              <a:t>PBT – </a:t>
            </a:r>
            <a:r>
              <a:rPr lang="da-DK" sz="2200" dirty="0" err="1"/>
              <a:t>Persistente</a:t>
            </a:r>
            <a:r>
              <a:rPr lang="da-DK" sz="2200" dirty="0"/>
              <a:t>, </a:t>
            </a:r>
            <a:r>
              <a:rPr lang="da-DK" sz="2200" dirty="0" err="1"/>
              <a:t>bioakkumulérbare</a:t>
            </a:r>
            <a:r>
              <a:rPr lang="da-DK" sz="2200" dirty="0"/>
              <a:t> og toksiske (giftige) stoffer</a:t>
            </a:r>
          </a:p>
          <a:p>
            <a:r>
              <a:rPr lang="da-DK" sz="2200" dirty="0"/>
              <a:t>EC</a:t>
            </a:r>
            <a:r>
              <a:rPr lang="da-DK" sz="2200" baseline="-25000" dirty="0"/>
              <a:t>10</a:t>
            </a:r>
            <a:r>
              <a:rPr lang="da-DK" sz="2200" dirty="0"/>
              <a:t> – Koncentration, der giver en målbar effekt på 10% - ofte på reproduktionen</a:t>
            </a:r>
          </a:p>
          <a:p>
            <a:r>
              <a:rPr lang="da-DK" sz="2200" dirty="0"/>
              <a:t>ED</a:t>
            </a:r>
            <a:r>
              <a:rPr lang="da-DK" sz="2200" baseline="-25000" dirty="0"/>
              <a:t>10</a:t>
            </a:r>
            <a:r>
              <a:rPr lang="da-DK" sz="2200" dirty="0"/>
              <a:t> – Dosis, der giver en målbar effekt på 10% - fx på reproduktionen</a:t>
            </a:r>
          </a:p>
          <a:p>
            <a:r>
              <a:rPr lang="da-DK" sz="2200" dirty="0"/>
              <a:t>LC</a:t>
            </a:r>
            <a:r>
              <a:rPr lang="da-DK" sz="2200" baseline="-25000" dirty="0"/>
              <a:t>50</a:t>
            </a:r>
            <a:r>
              <a:rPr lang="da-DK" sz="2200" dirty="0"/>
              <a:t> – Koncentrationen, der dræber 50% af populationen over en given tid</a:t>
            </a:r>
          </a:p>
          <a:p>
            <a:r>
              <a:rPr lang="da-DK" sz="2200" dirty="0"/>
              <a:t>LD</a:t>
            </a:r>
            <a:r>
              <a:rPr lang="da-DK" sz="2200" baseline="-25000" dirty="0"/>
              <a:t>50</a:t>
            </a:r>
            <a:r>
              <a:rPr lang="da-DK" sz="2200" dirty="0"/>
              <a:t> – Dosis, der dræber 50% af populationen over en given tid</a:t>
            </a:r>
          </a:p>
          <a:p>
            <a:r>
              <a:rPr lang="da-DK" sz="2200" dirty="0"/>
              <a:t>NOEC – koncentration uden observerbar effekt</a:t>
            </a:r>
          </a:p>
          <a:p>
            <a:r>
              <a:rPr lang="da-DK" sz="2200" dirty="0"/>
              <a:t>PEC – beregnet (</a:t>
            </a:r>
            <a:r>
              <a:rPr lang="da-DK" sz="2200" dirty="0" err="1"/>
              <a:t>predictet</a:t>
            </a:r>
            <a:r>
              <a:rPr lang="da-DK" sz="2200" dirty="0"/>
              <a:t>) koncentration i miljøet</a:t>
            </a:r>
          </a:p>
          <a:p>
            <a:r>
              <a:rPr lang="da-DK" sz="2200" dirty="0"/>
              <a:t>PNEC – beregnet koncentration uden miljøeffekt</a:t>
            </a:r>
          </a:p>
          <a:p>
            <a:r>
              <a:rPr lang="da-DK" sz="2200" dirty="0"/>
              <a:t>TDI – Tolerabelt dagligt indtag</a:t>
            </a:r>
          </a:p>
          <a:p>
            <a:endParaRPr lang="da-DK" sz="2200" dirty="0"/>
          </a:p>
          <a:p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2968338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B4D886-1846-6134-599F-CFA44C6541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90FAC6A-0BB6-E66F-C538-5732D1383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Cocktail-effekt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0F0AEDF9-67B8-6635-9606-B4D5883E2E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864779"/>
              </p:ext>
            </p:extLst>
          </p:nvPr>
        </p:nvGraphicFramePr>
        <p:xfrm>
          <a:off x="538480" y="1473200"/>
          <a:ext cx="11389360" cy="510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4351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B0FF787-09CC-958F-6386-9B0D7EF7C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93" y="81282"/>
            <a:ext cx="11541312" cy="779868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da-DK" b="1" dirty="0">
                <a:solidFill>
                  <a:schemeClr val="bg1"/>
                </a:solidFill>
              </a:rPr>
              <a:t>Økotoksiner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BC9FEE6-C6F8-6321-96BA-2DF6284F7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493" y="960785"/>
            <a:ext cx="3598204" cy="503237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da-DK" dirty="0"/>
              <a:t>Tungmetaller</a:t>
            </a:r>
          </a:p>
        </p:txBody>
      </p:sp>
      <p:pic>
        <p:nvPicPr>
          <p:cNvPr id="12" name="Pladsholder til indhold 11">
            <a:extLst>
              <a:ext uri="{FF2B5EF4-FFF2-40B4-BE49-F238E27FC236}">
                <a16:creationId xmlns:a16="http://schemas.microsoft.com/office/drawing/2014/main" id="{21D82C0A-FF06-AD67-DA74-1022CCDA0B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1493" y="1549082"/>
            <a:ext cx="3598204" cy="5213061"/>
          </a:xfrm>
        </p:spPr>
      </p:pic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36735C08-F415-B131-C79B-5D47A58CA2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3947" y="960785"/>
            <a:ext cx="7408858" cy="503237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da-DK" dirty="0"/>
              <a:t>Hormonforstyrrende stoffer – fx pesticider</a:t>
            </a:r>
          </a:p>
        </p:txBody>
      </p:sp>
      <p:pic>
        <p:nvPicPr>
          <p:cNvPr id="10" name="Pladsholder til indhold 9">
            <a:extLst>
              <a:ext uri="{FF2B5EF4-FFF2-40B4-BE49-F238E27FC236}">
                <a16:creationId xmlns:a16="http://schemas.microsoft.com/office/drawing/2014/main" id="{A033911F-AEDD-716A-C84B-9363384A9B6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3947" y="5291494"/>
            <a:ext cx="7426133" cy="1485226"/>
          </a:xfr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A8414F62-2EB3-7B37-F4DD-86E7332CFE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947" y="1563658"/>
            <a:ext cx="7422302" cy="3730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56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302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Økotoksikolog</vt:lpstr>
      <vt:lpstr>Biomagnifikation</vt:lpstr>
      <vt:lpstr>Risikovurdering</vt:lpstr>
      <vt:lpstr>Økotoksikologiske forkortelser</vt:lpstr>
      <vt:lpstr>Cocktail-effekt</vt:lpstr>
      <vt:lpstr>Økotoksiner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Økotoksikolog</dc:title>
  <dc:creator>Thøger Dith Dige</dc:creator>
  <cp:lastModifiedBy>Thøger Dith Dige</cp:lastModifiedBy>
  <cp:revision>2</cp:revision>
  <dcterms:created xsi:type="dcterms:W3CDTF">2023-01-31T16:39:03Z</dcterms:created>
  <dcterms:modified xsi:type="dcterms:W3CDTF">2026-04-12T11:34:36Z</dcterms:modified>
</cp:coreProperties>
</file>