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2" r:id="rId3"/>
    <p:sldId id="260" r:id="rId4"/>
    <p:sldId id="257" r:id="rId5"/>
    <p:sldId id="265" r:id="rId6"/>
    <p:sldId id="264" r:id="rId7"/>
    <p:sldId id="266" r:id="rId8"/>
    <p:sldId id="258" r:id="rId9"/>
    <p:sldId id="259" r:id="rId10"/>
    <p:sldId id="268" r:id="rId11"/>
    <p:sldId id="269" r:id="rId12"/>
    <p:sldId id="272" r:id="rId13"/>
    <p:sldId id="270" r:id="rId14"/>
    <p:sldId id="283" r:id="rId15"/>
    <p:sldId id="271" r:id="rId16"/>
    <p:sldId id="261" r:id="rId17"/>
    <p:sldId id="274" r:id="rId18"/>
    <p:sldId id="280" r:id="rId19"/>
    <p:sldId id="273" r:id="rId20"/>
    <p:sldId id="279" r:id="rId21"/>
    <p:sldId id="276" r:id="rId22"/>
    <p:sldId id="277" r:id="rId23"/>
    <p:sldId id="278" r:id="rId24"/>
    <p:sldId id="263" r:id="rId2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761" autoAdjust="0"/>
  </p:normalViewPr>
  <p:slideViewPr>
    <p:cSldViewPr snapToGrid="0">
      <p:cViewPr>
        <p:scale>
          <a:sx n="53" d="100"/>
          <a:sy n="53" d="100"/>
        </p:scale>
        <p:origin x="11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øger Dith Dige" userId="a0b34298-82cb-4551-9d93-7c11ebc84b40" providerId="ADAL" clId="{CFF96446-F80E-4302-B884-73B3423317E3}"/>
    <pc:docChg chg="delSld modSld">
      <pc:chgData name="Thøger Dith Dige" userId="a0b34298-82cb-4551-9d93-7c11ebc84b40" providerId="ADAL" clId="{CFF96446-F80E-4302-B884-73B3423317E3}" dt="2026-04-16T10:45:09.709" v="3" actId="47"/>
      <pc:docMkLst>
        <pc:docMk/>
      </pc:docMkLst>
      <pc:sldChg chg="modSp mod">
        <pc:chgData name="Thøger Dith Dige" userId="a0b34298-82cb-4551-9d93-7c11ebc84b40" providerId="ADAL" clId="{CFF96446-F80E-4302-B884-73B3423317E3}" dt="2026-04-16T10:41:19.233" v="1" actId="122"/>
        <pc:sldMkLst>
          <pc:docMk/>
          <pc:sldMk cId="2329889655" sldId="256"/>
        </pc:sldMkLst>
        <pc:spChg chg="mod">
          <ac:chgData name="Thøger Dith Dige" userId="a0b34298-82cb-4551-9d93-7c11ebc84b40" providerId="ADAL" clId="{CFF96446-F80E-4302-B884-73B3423317E3}" dt="2026-04-16T10:41:19.233" v="1" actId="122"/>
          <ac:spMkLst>
            <pc:docMk/>
            <pc:sldMk cId="2329889655" sldId="256"/>
            <ac:spMk id="2" creationId="{5634C2B4-104A-DAE6-113F-42818F87DAD9}"/>
          </ac:spMkLst>
        </pc:spChg>
        <pc:spChg chg="mod">
          <ac:chgData name="Thøger Dith Dige" userId="a0b34298-82cb-4551-9d93-7c11ebc84b40" providerId="ADAL" clId="{CFF96446-F80E-4302-B884-73B3423317E3}" dt="2026-04-16T10:41:12.892" v="0" actId="20577"/>
          <ac:spMkLst>
            <pc:docMk/>
            <pc:sldMk cId="2329889655" sldId="256"/>
            <ac:spMk id="3" creationId="{7D0EF9B2-D703-01A8-E423-CF4B6F561E61}"/>
          </ac:spMkLst>
        </pc:spChg>
      </pc:sldChg>
      <pc:sldChg chg="del">
        <pc:chgData name="Thøger Dith Dige" userId="a0b34298-82cb-4551-9d93-7c11ebc84b40" providerId="ADAL" clId="{CFF96446-F80E-4302-B884-73B3423317E3}" dt="2026-04-16T10:42:23.026" v="2" actId="47"/>
        <pc:sldMkLst>
          <pc:docMk/>
          <pc:sldMk cId="1876393576" sldId="267"/>
        </pc:sldMkLst>
      </pc:sldChg>
      <pc:sldChg chg="del">
        <pc:chgData name="Thøger Dith Dige" userId="a0b34298-82cb-4551-9d93-7c11ebc84b40" providerId="ADAL" clId="{CFF96446-F80E-4302-B884-73B3423317E3}" dt="2026-04-16T10:45:09.709" v="3" actId="47"/>
        <pc:sldMkLst>
          <pc:docMk/>
          <pc:sldMk cId="4044711308" sldId="27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0EFBE8-3108-4299-9DD6-2F544211A5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0065D1-641F-431E-B9F1-EE35993E0E2B}">
      <dgm:prSet/>
      <dgm:spPr/>
      <dgm:t>
        <a:bodyPr/>
        <a:lstStyle/>
        <a:p>
          <a:r>
            <a:rPr lang="da-DK"/>
            <a:t>Antropocentriske</a:t>
          </a:r>
          <a:endParaRPr lang="en-US"/>
        </a:p>
      </dgm:t>
    </dgm:pt>
    <dgm:pt modelId="{D5E0A65E-9E9A-4495-89DB-6B4D41AF4DFD}" type="parTrans" cxnId="{488C8AA7-A034-464D-BA72-34C587104512}">
      <dgm:prSet/>
      <dgm:spPr/>
      <dgm:t>
        <a:bodyPr/>
        <a:lstStyle/>
        <a:p>
          <a:endParaRPr lang="en-US"/>
        </a:p>
      </dgm:t>
    </dgm:pt>
    <dgm:pt modelId="{C5E0569A-5985-4899-A5FA-4146DE4F9600}" type="sibTrans" cxnId="{488C8AA7-A034-464D-BA72-34C587104512}">
      <dgm:prSet/>
      <dgm:spPr/>
      <dgm:t>
        <a:bodyPr/>
        <a:lstStyle/>
        <a:p>
          <a:endParaRPr lang="en-US"/>
        </a:p>
      </dgm:t>
    </dgm:pt>
    <dgm:pt modelId="{60FC91F4-F732-4C93-9479-19EAEB0955A5}">
      <dgm:prSet/>
      <dgm:spPr/>
      <dgm:t>
        <a:bodyPr/>
        <a:lstStyle/>
        <a:p>
          <a:r>
            <a:rPr lang="da-DK" dirty="0"/>
            <a:t>Mennesket er ikke en del af den vilde natur</a:t>
          </a:r>
          <a:endParaRPr lang="en-US" dirty="0"/>
        </a:p>
      </dgm:t>
    </dgm:pt>
    <dgm:pt modelId="{58D1D6C5-1AE5-4F4B-B8F9-E8D63CD7972C}" type="parTrans" cxnId="{8E2BD202-3016-49CD-966A-82B0167B0F78}">
      <dgm:prSet/>
      <dgm:spPr/>
      <dgm:t>
        <a:bodyPr/>
        <a:lstStyle/>
        <a:p>
          <a:endParaRPr lang="en-US"/>
        </a:p>
      </dgm:t>
    </dgm:pt>
    <dgm:pt modelId="{E075E967-F894-4435-AA96-071782A186EC}" type="sibTrans" cxnId="{8E2BD202-3016-49CD-966A-82B0167B0F78}">
      <dgm:prSet/>
      <dgm:spPr/>
      <dgm:t>
        <a:bodyPr/>
        <a:lstStyle/>
        <a:p>
          <a:endParaRPr lang="en-US"/>
        </a:p>
      </dgm:t>
    </dgm:pt>
    <dgm:pt modelId="{770C2259-9653-4DA4-A750-DE12EDD41E78}">
      <dgm:prSet/>
      <dgm:spPr/>
      <dgm:t>
        <a:bodyPr/>
        <a:lstStyle/>
        <a:p>
          <a:r>
            <a:rPr lang="da-DK"/>
            <a:t>Mennesket skal herske over naturen</a:t>
          </a:r>
          <a:endParaRPr lang="en-US"/>
        </a:p>
      </dgm:t>
    </dgm:pt>
    <dgm:pt modelId="{2018624D-675E-47EB-8F7F-440D567C7062}" type="parTrans" cxnId="{2AAD8986-1ABB-40EB-B2E6-9D0ABDC91549}">
      <dgm:prSet/>
      <dgm:spPr/>
      <dgm:t>
        <a:bodyPr/>
        <a:lstStyle/>
        <a:p>
          <a:endParaRPr lang="en-US"/>
        </a:p>
      </dgm:t>
    </dgm:pt>
    <dgm:pt modelId="{26E43AB3-7109-4B56-8290-66AA72AF878E}" type="sibTrans" cxnId="{2AAD8986-1ABB-40EB-B2E6-9D0ABDC91549}">
      <dgm:prSet/>
      <dgm:spPr/>
      <dgm:t>
        <a:bodyPr/>
        <a:lstStyle/>
        <a:p>
          <a:endParaRPr lang="en-US"/>
        </a:p>
      </dgm:t>
    </dgm:pt>
    <dgm:pt modelId="{693C749B-F7C1-415B-964C-DB8E3FB933F8}">
      <dgm:prSet/>
      <dgm:spPr/>
      <dgm:t>
        <a:bodyPr/>
        <a:lstStyle/>
        <a:p>
          <a:r>
            <a:rPr lang="da-DK" dirty="0"/>
            <a:t>Naturens resurser er til for os</a:t>
          </a:r>
          <a:endParaRPr lang="en-US" dirty="0"/>
        </a:p>
      </dgm:t>
    </dgm:pt>
    <dgm:pt modelId="{6BB37A9A-8838-4ED1-9369-A460EC8B18F9}" type="parTrans" cxnId="{817ED82E-82E1-4024-B485-C9CFB0D2655F}">
      <dgm:prSet/>
      <dgm:spPr/>
      <dgm:t>
        <a:bodyPr/>
        <a:lstStyle/>
        <a:p>
          <a:endParaRPr lang="en-US"/>
        </a:p>
      </dgm:t>
    </dgm:pt>
    <dgm:pt modelId="{A2E72EE3-1E86-4CFB-BBBC-770EA6EF9628}" type="sibTrans" cxnId="{817ED82E-82E1-4024-B485-C9CFB0D2655F}">
      <dgm:prSet/>
      <dgm:spPr/>
      <dgm:t>
        <a:bodyPr/>
        <a:lstStyle/>
        <a:p>
          <a:endParaRPr lang="en-US"/>
        </a:p>
      </dgm:t>
    </dgm:pt>
    <dgm:pt modelId="{409DCF14-A030-4E48-8875-06BBDF378711}">
      <dgm:prSet/>
      <dgm:spPr/>
      <dgm:t>
        <a:bodyPr/>
        <a:lstStyle/>
        <a:p>
          <a:r>
            <a:rPr lang="da-DK" dirty="0" err="1"/>
            <a:t>Zoocentriske</a:t>
          </a:r>
          <a:endParaRPr lang="en-US" dirty="0"/>
        </a:p>
      </dgm:t>
    </dgm:pt>
    <dgm:pt modelId="{D2452489-516B-43C7-B3B0-2A5C00D962E2}" type="parTrans" cxnId="{57DB4992-B935-42EC-B956-90C79C69FA72}">
      <dgm:prSet/>
      <dgm:spPr/>
      <dgm:t>
        <a:bodyPr/>
        <a:lstStyle/>
        <a:p>
          <a:endParaRPr lang="en-US"/>
        </a:p>
      </dgm:t>
    </dgm:pt>
    <dgm:pt modelId="{A2418FA5-F44E-4A2D-99A8-83981B047E8A}" type="sibTrans" cxnId="{57DB4992-B935-42EC-B956-90C79C69FA72}">
      <dgm:prSet/>
      <dgm:spPr/>
      <dgm:t>
        <a:bodyPr/>
        <a:lstStyle/>
        <a:p>
          <a:endParaRPr lang="en-US"/>
        </a:p>
      </dgm:t>
    </dgm:pt>
    <dgm:pt modelId="{A9EE292B-1E77-4ADC-8F51-3D44ACDE9AC8}">
      <dgm:prSet/>
      <dgm:spPr/>
      <dgm:t>
        <a:bodyPr/>
        <a:lstStyle/>
        <a:p>
          <a:r>
            <a:rPr lang="da-DK" dirty="0"/>
            <a:t>Mennesker har særstatus</a:t>
          </a:r>
          <a:endParaRPr lang="en-US" dirty="0"/>
        </a:p>
      </dgm:t>
    </dgm:pt>
    <dgm:pt modelId="{2F738416-D738-47E5-A84A-5D06E45C36EE}" type="parTrans" cxnId="{C04D6E4E-D051-4583-9158-0D84909A1A2F}">
      <dgm:prSet/>
      <dgm:spPr/>
      <dgm:t>
        <a:bodyPr/>
        <a:lstStyle/>
        <a:p>
          <a:endParaRPr lang="en-US"/>
        </a:p>
      </dgm:t>
    </dgm:pt>
    <dgm:pt modelId="{A9D7EECD-E056-4022-9B44-6587ADEEC11F}" type="sibTrans" cxnId="{C04D6E4E-D051-4583-9158-0D84909A1A2F}">
      <dgm:prSet/>
      <dgm:spPr/>
      <dgm:t>
        <a:bodyPr/>
        <a:lstStyle/>
        <a:p>
          <a:endParaRPr lang="en-US"/>
        </a:p>
      </dgm:t>
    </dgm:pt>
    <dgm:pt modelId="{17433097-476E-4062-942F-37644853A38C}">
      <dgm:prSet/>
      <dgm:spPr/>
      <dgm:t>
        <a:bodyPr/>
        <a:lstStyle/>
        <a:p>
          <a:r>
            <a:rPr lang="da-DK" dirty="0"/>
            <a:t>Dyr – især pelsdyr med </a:t>
          </a:r>
          <a:r>
            <a:rPr lang="da-DK" dirty="0" err="1"/>
            <a:t>nuttethedseffekt</a:t>
          </a:r>
          <a:r>
            <a:rPr lang="da-DK" dirty="0"/>
            <a:t> – har højere status og værdi end andre skabninger og skal derfor beskyttes</a:t>
          </a:r>
          <a:endParaRPr lang="en-US" dirty="0"/>
        </a:p>
      </dgm:t>
    </dgm:pt>
    <dgm:pt modelId="{5834FA4D-AF1D-4B01-8CA0-3DA58AE8367F}" type="parTrans" cxnId="{3181C7AE-0588-41AF-B892-B35E159BFC75}">
      <dgm:prSet/>
      <dgm:spPr/>
      <dgm:t>
        <a:bodyPr/>
        <a:lstStyle/>
        <a:p>
          <a:endParaRPr lang="en-US"/>
        </a:p>
      </dgm:t>
    </dgm:pt>
    <dgm:pt modelId="{D8E1CA92-42BA-441A-AE3E-C06496128ED6}" type="sibTrans" cxnId="{3181C7AE-0588-41AF-B892-B35E159BFC75}">
      <dgm:prSet/>
      <dgm:spPr/>
      <dgm:t>
        <a:bodyPr/>
        <a:lstStyle/>
        <a:p>
          <a:endParaRPr lang="en-US"/>
        </a:p>
      </dgm:t>
    </dgm:pt>
    <dgm:pt modelId="{E6339249-2478-4CCC-A69E-DB580DA5ADB9}">
      <dgm:prSet/>
      <dgm:spPr/>
      <dgm:t>
        <a:bodyPr/>
        <a:lstStyle/>
        <a:p>
          <a:r>
            <a:rPr lang="da-DK" dirty="0" err="1"/>
            <a:t>Biocentriske</a:t>
          </a:r>
          <a:endParaRPr lang="en-US" dirty="0"/>
        </a:p>
      </dgm:t>
    </dgm:pt>
    <dgm:pt modelId="{B65EAC9F-7DBA-41C1-B988-8F87D3598B59}" type="parTrans" cxnId="{3B39092E-DC42-4BF5-9B92-841683150198}">
      <dgm:prSet/>
      <dgm:spPr/>
      <dgm:t>
        <a:bodyPr/>
        <a:lstStyle/>
        <a:p>
          <a:endParaRPr lang="en-US"/>
        </a:p>
      </dgm:t>
    </dgm:pt>
    <dgm:pt modelId="{4B4AF31F-EE93-410B-8459-A344F7EA031D}" type="sibTrans" cxnId="{3B39092E-DC42-4BF5-9B92-841683150198}">
      <dgm:prSet/>
      <dgm:spPr/>
      <dgm:t>
        <a:bodyPr/>
        <a:lstStyle/>
        <a:p>
          <a:endParaRPr lang="en-US"/>
        </a:p>
      </dgm:t>
    </dgm:pt>
    <dgm:pt modelId="{51381EA5-0EEC-489D-84C1-CA0D185BCEEA}">
      <dgm:prSet/>
      <dgm:spPr/>
      <dgm:t>
        <a:bodyPr/>
        <a:lstStyle/>
        <a:p>
          <a:r>
            <a:rPr lang="da-DK" dirty="0"/>
            <a:t>Mennesker har særstatus</a:t>
          </a:r>
          <a:endParaRPr lang="en-US" dirty="0"/>
        </a:p>
      </dgm:t>
    </dgm:pt>
    <dgm:pt modelId="{AB6EBA31-46E2-4B83-9A1A-824B600764AC}" type="parTrans" cxnId="{2177F264-5424-4508-8AB4-ABDA9BD8AEA8}">
      <dgm:prSet/>
      <dgm:spPr/>
      <dgm:t>
        <a:bodyPr/>
        <a:lstStyle/>
        <a:p>
          <a:endParaRPr lang="en-US"/>
        </a:p>
      </dgm:t>
    </dgm:pt>
    <dgm:pt modelId="{31536A7A-C74A-4EFB-AB1D-171EC46FCB1A}" type="sibTrans" cxnId="{2177F264-5424-4508-8AB4-ABDA9BD8AEA8}">
      <dgm:prSet/>
      <dgm:spPr/>
      <dgm:t>
        <a:bodyPr/>
        <a:lstStyle/>
        <a:p>
          <a:endParaRPr lang="en-US"/>
        </a:p>
      </dgm:t>
    </dgm:pt>
    <dgm:pt modelId="{070B4DCE-E172-47BD-821F-2E02BC12E44B}">
      <dgm:prSet/>
      <dgm:spPr/>
      <dgm:t>
        <a:bodyPr/>
        <a:lstStyle/>
        <a:p>
          <a:r>
            <a:rPr lang="da-DK" dirty="0"/>
            <a:t>Alle organismer har værdi i sig selv og skal derfor beskyttes mod menneskers (over)udnyttelse</a:t>
          </a:r>
          <a:endParaRPr lang="en-US" dirty="0"/>
        </a:p>
      </dgm:t>
    </dgm:pt>
    <dgm:pt modelId="{966D1422-2317-4193-99BA-974A9E09346E}" type="parTrans" cxnId="{63A947DE-3428-45B6-814E-21BCC6680136}">
      <dgm:prSet/>
      <dgm:spPr/>
      <dgm:t>
        <a:bodyPr/>
        <a:lstStyle/>
        <a:p>
          <a:endParaRPr lang="en-US"/>
        </a:p>
      </dgm:t>
    </dgm:pt>
    <dgm:pt modelId="{63AA301E-F11B-48B3-BD3E-37A4F94574D3}" type="sibTrans" cxnId="{63A947DE-3428-45B6-814E-21BCC6680136}">
      <dgm:prSet/>
      <dgm:spPr/>
      <dgm:t>
        <a:bodyPr/>
        <a:lstStyle/>
        <a:p>
          <a:endParaRPr lang="en-US"/>
        </a:p>
      </dgm:t>
    </dgm:pt>
    <dgm:pt modelId="{53E9DF4F-503A-4581-9C44-A776DEF72E71}">
      <dgm:prSet/>
      <dgm:spPr/>
      <dgm:t>
        <a:bodyPr/>
        <a:lstStyle/>
        <a:p>
          <a:r>
            <a:rPr lang="da-DK"/>
            <a:t>Økocentriske</a:t>
          </a:r>
          <a:endParaRPr lang="en-US"/>
        </a:p>
      </dgm:t>
    </dgm:pt>
    <dgm:pt modelId="{15423C8D-2197-40CC-9B0F-8EAEDF61D3A0}" type="parTrans" cxnId="{8964456B-AB6E-4764-9931-E791E1D15B10}">
      <dgm:prSet/>
      <dgm:spPr/>
      <dgm:t>
        <a:bodyPr/>
        <a:lstStyle/>
        <a:p>
          <a:endParaRPr lang="en-US"/>
        </a:p>
      </dgm:t>
    </dgm:pt>
    <dgm:pt modelId="{C023C919-8986-4E61-8986-7F59A0B8B5AF}" type="sibTrans" cxnId="{8964456B-AB6E-4764-9931-E791E1D15B10}">
      <dgm:prSet/>
      <dgm:spPr/>
      <dgm:t>
        <a:bodyPr/>
        <a:lstStyle/>
        <a:p>
          <a:endParaRPr lang="en-US"/>
        </a:p>
      </dgm:t>
    </dgm:pt>
    <dgm:pt modelId="{63CAFC51-502C-4686-BDD0-7CCDCC89DA35}">
      <dgm:prSet/>
      <dgm:spPr/>
      <dgm:t>
        <a:bodyPr/>
        <a:lstStyle/>
        <a:p>
          <a:r>
            <a:rPr lang="da-DK" dirty="0"/>
            <a:t>Mennesker er blot en del af naturen på lige fod med alle andre skabninger</a:t>
          </a:r>
          <a:endParaRPr lang="en-US" dirty="0"/>
        </a:p>
      </dgm:t>
    </dgm:pt>
    <dgm:pt modelId="{C6AE335D-937A-4C6A-894B-2A0F67F6BFE7}" type="parTrans" cxnId="{7FFF0783-3D87-4978-8185-43171321F708}">
      <dgm:prSet/>
      <dgm:spPr/>
      <dgm:t>
        <a:bodyPr/>
        <a:lstStyle/>
        <a:p>
          <a:endParaRPr lang="en-US"/>
        </a:p>
      </dgm:t>
    </dgm:pt>
    <dgm:pt modelId="{3778E5D3-0F17-403B-BEE4-C61CA28BEC2B}" type="sibTrans" cxnId="{7FFF0783-3D87-4978-8185-43171321F708}">
      <dgm:prSet/>
      <dgm:spPr/>
      <dgm:t>
        <a:bodyPr/>
        <a:lstStyle/>
        <a:p>
          <a:endParaRPr lang="en-US"/>
        </a:p>
      </dgm:t>
    </dgm:pt>
    <dgm:pt modelId="{4FD787C0-F25A-44E9-87FD-48444DDDD44D}">
      <dgm:prSet/>
      <dgm:spPr/>
      <dgm:t>
        <a:bodyPr/>
        <a:lstStyle/>
        <a:p>
          <a:r>
            <a:rPr lang="da-DK" dirty="0"/>
            <a:t>Dog med særlige refleksionsevner (i hvert fald til dels)</a:t>
          </a:r>
          <a:endParaRPr lang="en-US" dirty="0"/>
        </a:p>
      </dgm:t>
    </dgm:pt>
    <dgm:pt modelId="{CB0722BE-A416-42D9-9322-8DC732F5E2BB}" type="parTrans" cxnId="{16E9F195-4098-4050-AE94-AE43823AF089}">
      <dgm:prSet/>
      <dgm:spPr/>
      <dgm:t>
        <a:bodyPr/>
        <a:lstStyle/>
        <a:p>
          <a:endParaRPr lang="en-US"/>
        </a:p>
      </dgm:t>
    </dgm:pt>
    <dgm:pt modelId="{B3B8CF86-0A5D-4D6E-93AC-996FD034121C}" type="sibTrans" cxnId="{16E9F195-4098-4050-AE94-AE43823AF089}">
      <dgm:prSet/>
      <dgm:spPr/>
      <dgm:t>
        <a:bodyPr/>
        <a:lstStyle/>
        <a:p>
          <a:endParaRPr lang="en-US"/>
        </a:p>
      </dgm:t>
    </dgm:pt>
    <dgm:pt modelId="{4AA1B525-7DE1-4762-9214-AEE65F1464C6}">
      <dgm:prSet/>
      <dgm:spPr/>
      <dgm:t>
        <a:bodyPr/>
        <a:lstStyle/>
        <a:p>
          <a:r>
            <a:rPr lang="da-DK"/>
            <a:t>Vi skal indgå i et ligeværdigt forhold med resten af naturen</a:t>
          </a:r>
          <a:endParaRPr lang="en-US"/>
        </a:p>
      </dgm:t>
    </dgm:pt>
    <dgm:pt modelId="{46C10AEB-E654-4D2F-96A6-6AB4D12B830F}" type="parTrans" cxnId="{1B7C80DC-6662-4BCB-A43B-6C8CEECE04DE}">
      <dgm:prSet/>
      <dgm:spPr/>
      <dgm:t>
        <a:bodyPr/>
        <a:lstStyle/>
        <a:p>
          <a:endParaRPr lang="en-US"/>
        </a:p>
      </dgm:t>
    </dgm:pt>
    <dgm:pt modelId="{3490C476-2C0A-41D5-AF92-516E26FC82E1}" type="sibTrans" cxnId="{1B7C80DC-6662-4BCB-A43B-6C8CEECE04DE}">
      <dgm:prSet/>
      <dgm:spPr/>
      <dgm:t>
        <a:bodyPr/>
        <a:lstStyle/>
        <a:p>
          <a:endParaRPr lang="en-US"/>
        </a:p>
      </dgm:t>
    </dgm:pt>
    <dgm:pt modelId="{DAD6B4FA-85FC-4606-BFE9-7F0B4F6C10A7}">
      <dgm:prSet/>
      <dgm:spPr/>
      <dgm:t>
        <a:bodyPr/>
        <a:lstStyle/>
        <a:p>
          <a:r>
            <a:rPr lang="da-DK" noProof="0" dirty="0"/>
            <a:t>Naturen skal indrettes efter vores ønsker og behov</a:t>
          </a:r>
        </a:p>
      </dgm:t>
    </dgm:pt>
    <dgm:pt modelId="{49BDF868-98DF-43ED-84EA-ED96FFA4FD68}" type="parTrans" cxnId="{2F455799-521C-4DAA-B4F5-6740D9954407}">
      <dgm:prSet/>
      <dgm:spPr/>
      <dgm:t>
        <a:bodyPr/>
        <a:lstStyle/>
        <a:p>
          <a:endParaRPr lang="da-DK"/>
        </a:p>
      </dgm:t>
    </dgm:pt>
    <dgm:pt modelId="{EE07DCA9-2700-498B-B879-A414CAD7DA80}" type="sibTrans" cxnId="{2F455799-521C-4DAA-B4F5-6740D9954407}">
      <dgm:prSet/>
      <dgm:spPr/>
      <dgm:t>
        <a:bodyPr/>
        <a:lstStyle/>
        <a:p>
          <a:endParaRPr lang="da-DK"/>
        </a:p>
      </dgm:t>
    </dgm:pt>
    <dgm:pt modelId="{70112D7D-8A5A-4EBC-92C0-848DB8047B9C}" type="pres">
      <dgm:prSet presAssocID="{540EFBE8-3108-4299-9DD6-2F544211A506}" presName="linear" presStyleCnt="0">
        <dgm:presLayoutVars>
          <dgm:animLvl val="lvl"/>
          <dgm:resizeHandles val="exact"/>
        </dgm:presLayoutVars>
      </dgm:prSet>
      <dgm:spPr/>
    </dgm:pt>
    <dgm:pt modelId="{F16894EA-1A46-474E-9C46-A93ADCAF400E}" type="pres">
      <dgm:prSet presAssocID="{890065D1-641F-431E-B9F1-EE35993E0E2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529487F-1F00-44AE-972D-E844158445C8}" type="pres">
      <dgm:prSet presAssocID="{890065D1-641F-431E-B9F1-EE35993E0E2B}" presName="childText" presStyleLbl="revTx" presStyleIdx="0" presStyleCnt="4">
        <dgm:presLayoutVars>
          <dgm:bulletEnabled val="1"/>
        </dgm:presLayoutVars>
      </dgm:prSet>
      <dgm:spPr/>
    </dgm:pt>
    <dgm:pt modelId="{D5051944-F870-4274-8E16-18433B1678AF}" type="pres">
      <dgm:prSet presAssocID="{409DCF14-A030-4E48-8875-06BBDF378711}" presName="parentText" presStyleLbl="node1" presStyleIdx="1" presStyleCnt="4" custLinFactNeighborX="-14879" custLinFactNeighborY="-3075">
        <dgm:presLayoutVars>
          <dgm:chMax val="0"/>
          <dgm:bulletEnabled val="1"/>
        </dgm:presLayoutVars>
      </dgm:prSet>
      <dgm:spPr/>
    </dgm:pt>
    <dgm:pt modelId="{E3C1666C-2C24-4758-BDDE-5921FAF3617C}" type="pres">
      <dgm:prSet presAssocID="{409DCF14-A030-4E48-8875-06BBDF378711}" presName="childText" presStyleLbl="revTx" presStyleIdx="1" presStyleCnt="4">
        <dgm:presLayoutVars>
          <dgm:bulletEnabled val="1"/>
        </dgm:presLayoutVars>
      </dgm:prSet>
      <dgm:spPr/>
    </dgm:pt>
    <dgm:pt modelId="{6FBF4DCD-4752-4B38-AED5-9B275447CCD3}" type="pres">
      <dgm:prSet presAssocID="{E6339249-2478-4CCC-A69E-DB580DA5ADB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7C513BA-3808-43FA-839B-CE5C7018868F}" type="pres">
      <dgm:prSet presAssocID="{E6339249-2478-4CCC-A69E-DB580DA5ADB9}" presName="childText" presStyleLbl="revTx" presStyleIdx="2" presStyleCnt="4">
        <dgm:presLayoutVars>
          <dgm:bulletEnabled val="1"/>
        </dgm:presLayoutVars>
      </dgm:prSet>
      <dgm:spPr/>
    </dgm:pt>
    <dgm:pt modelId="{871555CE-38DA-4767-8313-E55A368B1BB9}" type="pres">
      <dgm:prSet presAssocID="{53E9DF4F-503A-4581-9C44-A776DEF72E7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F663122-7B9F-44C7-A13D-5688FCDA3A17}" type="pres">
      <dgm:prSet presAssocID="{53E9DF4F-503A-4581-9C44-A776DEF72E7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E2BD202-3016-49CD-966A-82B0167B0F78}" srcId="{890065D1-641F-431E-B9F1-EE35993E0E2B}" destId="{60FC91F4-F732-4C93-9479-19EAEB0955A5}" srcOrd="0" destOrd="0" parTransId="{58D1D6C5-1AE5-4F4B-B8F9-E8D63CD7972C}" sibTransId="{E075E967-F894-4435-AA96-071782A186EC}"/>
    <dgm:cxn modelId="{39EFC918-E12A-40CD-BF98-C420A1F4676F}" type="presOf" srcId="{51381EA5-0EEC-489D-84C1-CA0D185BCEEA}" destId="{37C513BA-3808-43FA-839B-CE5C7018868F}" srcOrd="0" destOrd="0" presId="urn:microsoft.com/office/officeart/2005/8/layout/vList2"/>
    <dgm:cxn modelId="{0A60621B-2223-4000-8D21-28AC2E780703}" type="presOf" srcId="{770C2259-9653-4DA4-A750-DE12EDD41E78}" destId="{9529487F-1F00-44AE-972D-E844158445C8}" srcOrd="0" destOrd="1" presId="urn:microsoft.com/office/officeart/2005/8/layout/vList2"/>
    <dgm:cxn modelId="{3B39092E-DC42-4BF5-9B92-841683150198}" srcId="{540EFBE8-3108-4299-9DD6-2F544211A506}" destId="{E6339249-2478-4CCC-A69E-DB580DA5ADB9}" srcOrd="2" destOrd="0" parTransId="{B65EAC9F-7DBA-41C1-B988-8F87D3598B59}" sibTransId="{4B4AF31F-EE93-410B-8459-A344F7EA031D}"/>
    <dgm:cxn modelId="{817ED82E-82E1-4024-B485-C9CFB0D2655F}" srcId="{890065D1-641F-431E-B9F1-EE35993E0E2B}" destId="{693C749B-F7C1-415B-964C-DB8E3FB933F8}" srcOrd="2" destOrd="0" parTransId="{6BB37A9A-8838-4ED1-9369-A460EC8B18F9}" sibTransId="{A2E72EE3-1E86-4CFB-BBBC-770EA6EF9628}"/>
    <dgm:cxn modelId="{7CA9822F-FF6E-425D-AE67-3EF218F37DA9}" type="presOf" srcId="{070B4DCE-E172-47BD-821F-2E02BC12E44B}" destId="{37C513BA-3808-43FA-839B-CE5C7018868F}" srcOrd="0" destOrd="1" presId="urn:microsoft.com/office/officeart/2005/8/layout/vList2"/>
    <dgm:cxn modelId="{27EE2433-2E7D-4439-83EB-0632EF2B6BA2}" type="presOf" srcId="{693C749B-F7C1-415B-964C-DB8E3FB933F8}" destId="{9529487F-1F00-44AE-972D-E844158445C8}" srcOrd="0" destOrd="2" presId="urn:microsoft.com/office/officeart/2005/8/layout/vList2"/>
    <dgm:cxn modelId="{EBEE443C-B3AB-48A3-9CCF-7CB007A69078}" type="presOf" srcId="{A9EE292B-1E77-4ADC-8F51-3D44ACDE9AC8}" destId="{E3C1666C-2C24-4758-BDDE-5921FAF3617C}" srcOrd="0" destOrd="0" presId="urn:microsoft.com/office/officeart/2005/8/layout/vList2"/>
    <dgm:cxn modelId="{CBD7D261-6A04-4A0F-9E3B-39A25CB20796}" type="presOf" srcId="{63CAFC51-502C-4686-BDD0-7CCDCC89DA35}" destId="{7F663122-7B9F-44C7-A13D-5688FCDA3A17}" srcOrd="0" destOrd="0" presId="urn:microsoft.com/office/officeart/2005/8/layout/vList2"/>
    <dgm:cxn modelId="{2177F264-5424-4508-8AB4-ABDA9BD8AEA8}" srcId="{E6339249-2478-4CCC-A69E-DB580DA5ADB9}" destId="{51381EA5-0EEC-489D-84C1-CA0D185BCEEA}" srcOrd="0" destOrd="0" parTransId="{AB6EBA31-46E2-4B83-9A1A-824B600764AC}" sibTransId="{31536A7A-C74A-4EFB-AB1D-171EC46FCB1A}"/>
    <dgm:cxn modelId="{11BF3F47-0EB3-48E3-9468-93C78E85AD93}" type="presOf" srcId="{60FC91F4-F732-4C93-9479-19EAEB0955A5}" destId="{9529487F-1F00-44AE-972D-E844158445C8}" srcOrd="0" destOrd="0" presId="urn:microsoft.com/office/officeart/2005/8/layout/vList2"/>
    <dgm:cxn modelId="{8964456B-AB6E-4764-9931-E791E1D15B10}" srcId="{540EFBE8-3108-4299-9DD6-2F544211A506}" destId="{53E9DF4F-503A-4581-9C44-A776DEF72E71}" srcOrd="3" destOrd="0" parTransId="{15423C8D-2197-40CC-9B0F-8EAEDF61D3A0}" sibTransId="{C023C919-8986-4E61-8986-7F59A0B8B5AF}"/>
    <dgm:cxn modelId="{439C8B6D-F0D3-4098-A48A-D8789DFCE891}" type="presOf" srcId="{53E9DF4F-503A-4581-9C44-A776DEF72E71}" destId="{871555CE-38DA-4767-8313-E55A368B1BB9}" srcOrd="0" destOrd="0" presId="urn:microsoft.com/office/officeart/2005/8/layout/vList2"/>
    <dgm:cxn modelId="{C04D6E4E-D051-4583-9158-0D84909A1A2F}" srcId="{409DCF14-A030-4E48-8875-06BBDF378711}" destId="{A9EE292B-1E77-4ADC-8F51-3D44ACDE9AC8}" srcOrd="0" destOrd="0" parTransId="{2F738416-D738-47E5-A84A-5D06E45C36EE}" sibTransId="{A9D7EECD-E056-4022-9B44-6587ADEEC11F}"/>
    <dgm:cxn modelId="{0515E34F-1607-45ED-885D-70D30C784CB8}" type="presOf" srcId="{540EFBE8-3108-4299-9DD6-2F544211A506}" destId="{70112D7D-8A5A-4EBC-92C0-848DB8047B9C}" srcOrd="0" destOrd="0" presId="urn:microsoft.com/office/officeart/2005/8/layout/vList2"/>
    <dgm:cxn modelId="{DC13C473-981E-4A59-A085-31BDAB498337}" type="presOf" srcId="{409DCF14-A030-4E48-8875-06BBDF378711}" destId="{D5051944-F870-4274-8E16-18433B1678AF}" srcOrd="0" destOrd="0" presId="urn:microsoft.com/office/officeart/2005/8/layout/vList2"/>
    <dgm:cxn modelId="{9A594854-FD1D-4328-8C2B-EB9DDF4FD4E9}" type="presOf" srcId="{4FD787C0-F25A-44E9-87FD-48444DDDD44D}" destId="{7F663122-7B9F-44C7-A13D-5688FCDA3A17}" srcOrd="0" destOrd="1" presId="urn:microsoft.com/office/officeart/2005/8/layout/vList2"/>
    <dgm:cxn modelId="{A2349D57-E5C4-48E3-AF22-AEEE0F3FC08F}" type="presOf" srcId="{DAD6B4FA-85FC-4606-BFE9-7F0B4F6C10A7}" destId="{9529487F-1F00-44AE-972D-E844158445C8}" srcOrd="0" destOrd="3" presId="urn:microsoft.com/office/officeart/2005/8/layout/vList2"/>
    <dgm:cxn modelId="{7FFF0783-3D87-4978-8185-43171321F708}" srcId="{53E9DF4F-503A-4581-9C44-A776DEF72E71}" destId="{63CAFC51-502C-4686-BDD0-7CCDCC89DA35}" srcOrd="0" destOrd="0" parTransId="{C6AE335D-937A-4C6A-894B-2A0F67F6BFE7}" sibTransId="{3778E5D3-0F17-403B-BEE4-C61CA28BEC2B}"/>
    <dgm:cxn modelId="{2AAD8986-1ABB-40EB-B2E6-9D0ABDC91549}" srcId="{890065D1-641F-431E-B9F1-EE35993E0E2B}" destId="{770C2259-9653-4DA4-A750-DE12EDD41E78}" srcOrd="1" destOrd="0" parTransId="{2018624D-675E-47EB-8F7F-440D567C7062}" sibTransId="{26E43AB3-7109-4B56-8290-66AA72AF878E}"/>
    <dgm:cxn modelId="{57DB4992-B935-42EC-B956-90C79C69FA72}" srcId="{540EFBE8-3108-4299-9DD6-2F544211A506}" destId="{409DCF14-A030-4E48-8875-06BBDF378711}" srcOrd="1" destOrd="0" parTransId="{D2452489-516B-43C7-B3B0-2A5C00D962E2}" sibTransId="{A2418FA5-F44E-4A2D-99A8-83981B047E8A}"/>
    <dgm:cxn modelId="{16E9F195-4098-4050-AE94-AE43823AF089}" srcId="{53E9DF4F-503A-4581-9C44-A776DEF72E71}" destId="{4FD787C0-F25A-44E9-87FD-48444DDDD44D}" srcOrd="1" destOrd="0" parTransId="{CB0722BE-A416-42D9-9322-8DC732F5E2BB}" sibTransId="{B3B8CF86-0A5D-4D6E-93AC-996FD034121C}"/>
    <dgm:cxn modelId="{2F455799-521C-4DAA-B4F5-6740D9954407}" srcId="{890065D1-641F-431E-B9F1-EE35993E0E2B}" destId="{DAD6B4FA-85FC-4606-BFE9-7F0B4F6C10A7}" srcOrd="3" destOrd="0" parTransId="{49BDF868-98DF-43ED-84EA-ED96FFA4FD68}" sibTransId="{EE07DCA9-2700-498B-B879-A414CAD7DA80}"/>
    <dgm:cxn modelId="{3B398B9C-3D68-4086-82A1-85B14EDEAD6D}" type="presOf" srcId="{890065D1-641F-431E-B9F1-EE35993E0E2B}" destId="{F16894EA-1A46-474E-9C46-A93ADCAF400E}" srcOrd="0" destOrd="0" presId="urn:microsoft.com/office/officeart/2005/8/layout/vList2"/>
    <dgm:cxn modelId="{488C8AA7-A034-464D-BA72-34C587104512}" srcId="{540EFBE8-3108-4299-9DD6-2F544211A506}" destId="{890065D1-641F-431E-B9F1-EE35993E0E2B}" srcOrd="0" destOrd="0" parTransId="{D5E0A65E-9E9A-4495-89DB-6B4D41AF4DFD}" sibTransId="{C5E0569A-5985-4899-A5FA-4146DE4F9600}"/>
    <dgm:cxn modelId="{3181C7AE-0588-41AF-B892-B35E159BFC75}" srcId="{409DCF14-A030-4E48-8875-06BBDF378711}" destId="{17433097-476E-4062-942F-37644853A38C}" srcOrd="1" destOrd="0" parTransId="{5834FA4D-AF1D-4B01-8CA0-3DA58AE8367F}" sibTransId="{D8E1CA92-42BA-441A-AE3E-C06496128ED6}"/>
    <dgm:cxn modelId="{C678BCD0-C12F-4682-B1B1-F650D27082FA}" type="presOf" srcId="{17433097-476E-4062-942F-37644853A38C}" destId="{E3C1666C-2C24-4758-BDDE-5921FAF3617C}" srcOrd="0" destOrd="1" presId="urn:microsoft.com/office/officeart/2005/8/layout/vList2"/>
    <dgm:cxn modelId="{1B7C80DC-6662-4BCB-A43B-6C8CEECE04DE}" srcId="{53E9DF4F-503A-4581-9C44-A776DEF72E71}" destId="{4AA1B525-7DE1-4762-9214-AEE65F1464C6}" srcOrd="2" destOrd="0" parTransId="{46C10AEB-E654-4D2F-96A6-6AB4D12B830F}" sibTransId="{3490C476-2C0A-41D5-AF92-516E26FC82E1}"/>
    <dgm:cxn modelId="{63A947DE-3428-45B6-814E-21BCC6680136}" srcId="{E6339249-2478-4CCC-A69E-DB580DA5ADB9}" destId="{070B4DCE-E172-47BD-821F-2E02BC12E44B}" srcOrd="1" destOrd="0" parTransId="{966D1422-2317-4193-99BA-974A9E09346E}" sibTransId="{63AA301E-F11B-48B3-BD3E-37A4F94574D3}"/>
    <dgm:cxn modelId="{F011CDF0-B730-437C-95BC-4C13F7EAFE76}" type="presOf" srcId="{E6339249-2478-4CCC-A69E-DB580DA5ADB9}" destId="{6FBF4DCD-4752-4B38-AED5-9B275447CCD3}" srcOrd="0" destOrd="0" presId="urn:microsoft.com/office/officeart/2005/8/layout/vList2"/>
    <dgm:cxn modelId="{83A4ECF1-0F6B-4A69-B9D6-A013E62CEB41}" type="presOf" srcId="{4AA1B525-7DE1-4762-9214-AEE65F1464C6}" destId="{7F663122-7B9F-44C7-A13D-5688FCDA3A17}" srcOrd="0" destOrd="2" presId="urn:microsoft.com/office/officeart/2005/8/layout/vList2"/>
    <dgm:cxn modelId="{BFB12108-7FE6-4501-97A5-B2FB0ABD340C}" type="presParOf" srcId="{70112D7D-8A5A-4EBC-92C0-848DB8047B9C}" destId="{F16894EA-1A46-474E-9C46-A93ADCAF400E}" srcOrd="0" destOrd="0" presId="urn:microsoft.com/office/officeart/2005/8/layout/vList2"/>
    <dgm:cxn modelId="{677D7566-44D9-4BD3-B535-8D1F70C8784A}" type="presParOf" srcId="{70112D7D-8A5A-4EBC-92C0-848DB8047B9C}" destId="{9529487F-1F00-44AE-972D-E844158445C8}" srcOrd="1" destOrd="0" presId="urn:microsoft.com/office/officeart/2005/8/layout/vList2"/>
    <dgm:cxn modelId="{65665327-AC9C-4EF4-8900-06CAB6BDCB1B}" type="presParOf" srcId="{70112D7D-8A5A-4EBC-92C0-848DB8047B9C}" destId="{D5051944-F870-4274-8E16-18433B1678AF}" srcOrd="2" destOrd="0" presId="urn:microsoft.com/office/officeart/2005/8/layout/vList2"/>
    <dgm:cxn modelId="{EEDF5609-071F-4672-809D-69697BB71D13}" type="presParOf" srcId="{70112D7D-8A5A-4EBC-92C0-848DB8047B9C}" destId="{E3C1666C-2C24-4758-BDDE-5921FAF3617C}" srcOrd="3" destOrd="0" presId="urn:microsoft.com/office/officeart/2005/8/layout/vList2"/>
    <dgm:cxn modelId="{4F984160-B095-485D-98D5-5C0727F553DF}" type="presParOf" srcId="{70112D7D-8A5A-4EBC-92C0-848DB8047B9C}" destId="{6FBF4DCD-4752-4B38-AED5-9B275447CCD3}" srcOrd="4" destOrd="0" presId="urn:microsoft.com/office/officeart/2005/8/layout/vList2"/>
    <dgm:cxn modelId="{DF712DAC-B3EB-4CD8-94BA-A55AF80C4620}" type="presParOf" srcId="{70112D7D-8A5A-4EBC-92C0-848DB8047B9C}" destId="{37C513BA-3808-43FA-839B-CE5C7018868F}" srcOrd="5" destOrd="0" presId="urn:microsoft.com/office/officeart/2005/8/layout/vList2"/>
    <dgm:cxn modelId="{8D411369-6C1D-4710-92E1-E52B5E7B278C}" type="presParOf" srcId="{70112D7D-8A5A-4EBC-92C0-848DB8047B9C}" destId="{871555CE-38DA-4767-8313-E55A368B1BB9}" srcOrd="6" destOrd="0" presId="urn:microsoft.com/office/officeart/2005/8/layout/vList2"/>
    <dgm:cxn modelId="{D524B06C-BCE5-4E46-9CA4-D0B27214A2E1}" type="presParOf" srcId="{70112D7D-8A5A-4EBC-92C0-848DB8047B9C}" destId="{7F663122-7B9F-44C7-A13D-5688FCDA3A1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894EA-1A46-474E-9C46-A93ADCAF400E}">
      <dsp:nvSpPr>
        <dsp:cNvPr id="0" name=""/>
        <dsp:cNvSpPr/>
      </dsp:nvSpPr>
      <dsp:spPr>
        <a:xfrm>
          <a:off x="0" y="140416"/>
          <a:ext cx="5751095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/>
            <a:t>Antropocentriske</a:t>
          </a:r>
          <a:endParaRPr lang="en-US" sz="2100" kern="1200"/>
        </a:p>
      </dsp:txBody>
      <dsp:txXfrm>
        <a:off x="24588" y="165004"/>
        <a:ext cx="5701919" cy="454509"/>
      </dsp:txXfrm>
    </dsp:sp>
    <dsp:sp modelId="{9529487F-1F00-44AE-972D-E844158445C8}">
      <dsp:nvSpPr>
        <dsp:cNvPr id="0" name=""/>
        <dsp:cNvSpPr/>
      </dsp:nvSpPr>
      <dsp:spPr>
        <a:xfrm>
          <a:off x="0" y="644101"/>
          <a:ext cx="5751095" cy="1108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59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dirty="0"/>
            <a:t>Mennesket er ikke en del af den vilde natur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/>
            <a:t>Mennesket skal herske over naturen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dirty="0"/>
            <a:t>Naturens resurser er til for os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noProof="0" dirty="0"/>
            <a:t>Naturen skal indrettes efter vores ønsker og behov</a:t>
          </a:r>
        </a:p>
      </dsp:txBody>
      <dsp:txXfrm>
        <a:off x="0" y="644101"/>
        <a:ext cx="5751095" cy="1108485"/>
      </dsp:txXfrm>
    </dsp:sp>
    <dsp:sp modelId="{D5051944-F870-4274-8E16-18433B1678AF}">
      <dsp:nvSpPr>
        <dsp:cNvPr id="0" name=""/>
        <dsp:cNvSpPr/>
      </dsp:nvSpPr>
      <dsp:spPr>
        <a:xfrm>
          <a:off x="0" y="1728526"/>
          <a:ext cx="5751095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 err="1"/>
            <a:t>Zoocentriske</a:t>
          </a:r>
          <a:endParaRPr lang="en-US" sz="2100" kern="1200" dirty="0"/>
        </a:p>
      </dsp:txBody>
      <dsp:txXfrm>
        <a:off x="24588" y="1753114"/>
        <a:ext cx="5701919" cy="454509"/>
      </dsp:txXfrm>
    </dsp:sp>
    <dsp:sp modelId="{E3C1666C-2C24-4758-BDDE-5921FAF3617C}">
      <dsp:nvSpPr>
        <dsp:cNvPr id="0" name=""/>
        <dsp:cNvSpPr/>
      </dsp:nvSpPr>
      <dsp:spPr>
        <a:xfrm>
          <a:off x="0" y="2256272"/>
          <a:ext cx="5751095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59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dirty="0"/>
            <a:t>Mennesker har særstatus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dirty="0"/>
            <a:t>Dyr – især pelsdyr med </a:t>
          </a:r>
          <a:r>
            <a:rPr lang="da-DK" sz="1600" kern="1200" dirty="0" err="1"/>
            <a:t>nuttethedseffekt</a:t>
          </a:r>
          <a:r>
            <a:rPr lang="da-DK" sz="1600" kern="1200" dirty="0"/>
            <a:t> – har højere status og værdi end andre skabninger og skal derfor beskyttes</a:t>
          </a:r>
          <a:endParaRPr lang="en-US" sz="1600" kern="1200" dirty="0"/>
        </a:p>
      </dsp:txBody>
      <dsp:txXfrm>
        <a:off x="0" y="2256272"/>
        <a:ext cx="5751095" cy="782460"/>
      </dsp:txXfrm>
    </dsp:sp>
    <dsp:sp modelId="{6FBF4DCD-4752-4B38-AED5-9B275447CCD3}">
      <dsp:nvSpPr>
        <dsp:cNvPr id="0" name=""/>
        <dsp:cNvSpPr/>
      </dsp:nvSpPr>
      <dsp:spPr>
        <a:xfrm>
          <a:off x="0" y="3038732"/>
          <a:ext cx="5751095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 err="1"/>
            <a:t>Biocentriske</a:t>
          </a:r>
          <a:endParaRPr lang="en-US" sz="2100" kern="1200" dirty="0"/>
        </a:p>
      </dsp:txBody>
      <dsp:txXfrm>
        <a:off x="24588" y="3063320"/>
        <a:ext cx="5701919" cy="454509"/>
      </dsp:txXfrm>
    </dsp:sp>
    <dsp:sp modelId="{37C513BA-3808-43FA-839B-CE5C7018868F}">
      <dsp:nvSpPr>
        <dsp:cNvPr id="0" name=""/>
        <dsp:cNvSpPr/>
      </dsp:nvSpPr>
      <dsp:spPr>
        <a:xfrm>
          <a:off x="0" y="3542417"/>
          <a:ext cx="5751095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59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dirty="0"/>
            <a:t>Mennesker har særstatus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dirty="0"/>
            <a:t>Alle organismer har værdi i sig selv og skal derfor beskyttes mod menneskers (over)udnyttelse</a:t>
          </a:r>
          <a:endParaRPr lang="en-US" sz="1600" kern="1200" dirty="0"/>
        </a:p>
      </dsp:txBody>
      <dsp:txXfrm>
        <a:off x="0" y="3542417"/>
        <a:ext cx="5751095" cy="782460"/>
      </dsp:txXfrm>
    </dsp:sp>
    <dsp:sp modelId="{871555CE-38DA-4767-8313-E55A368B1BB9}">
      <dsp:nvSpPr>
        <dsp:cNvPr id="0" name=""/>
        <dsp:cNvSpPr/>
      </dsp:nvSpPr>
      <dsp:spPr>
        <a:xfrm>
          <a:off x="0" y="4324877"/>
          <a:ext cx="5751095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/>
            <a:t>Økocentriske</a:t>
          </a:r>
          <a:endParaRPr lang="en-US" sz="2100" kern="1200"/>
        </a:p>
      </dsp:txBody>
      <dsp:txXfrm>
        <a:off x="24588" y="4349465"/>
        <a:ext cx="5701919" cy="454509"/>
      </dsp:txXfrm>
    </dsp:sp>
    <dsp:sp modelId="{7F663122-7B9F-44C7-A13D-5688FCDA3A17}">
      <dsp:nvSpPr>
        <dsp:cNvPr id="0" name=""/>
        <dsp:cNvSpPr/>
      </dsp:nvSpPr>
      <dsp:spPr>
        <a:xfrm>
          <a:off x="0" y="4828562"/>
          <a:ext cx="5751095" cy="106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59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dirty="0"/>
            <a:t>Mennesker er blot en del af naturen på lige fod med alle andre skabninger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 dirty="0"/>
            <a:t>Dog med særlige refleksionsevner (i hvert fald til dels)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600" kern="1200"/>
            <a:t>Vi skal indgå i et ligeværdigt forhold med resten af naturen</a:t>
          </a:r>
          <a:endParaRPr lang="en-US" sz="1600" kern="1200"/>
        </a:p>
      </dsp:txBody>
      <dsp:txXfrm>
        <a:off x="0" y="4828562"/>
        <a:ext cx="5751095" cy="1065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86A5F-FFD4-4C6A-8BE2-B559FD384AEB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C179B-9FE7-4D89-AD10-3557EDB52B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43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mangler der på dette billede</a:t>
            </a:r>
          </a:p>
          <a:p>
            <a:r>
              <a:rPr lang="da-DK" dirty="0"/>
              <a:t>Husk ALT hvad vi efterlader på Jorden bliver på Jorden</a:t>
            </a:r>
          </a:p>
          <a:p>
            <a:r>
              <a:rPr lang="da-DK" dirty="0"/>
              <a:t>Overordnede temaer: Natursyn, Biodiversitet og naturens værdi, Hvor slemt står det til, Hvad kan vi gøre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C179B-9FE7-4D89-AD10-3557EDB52BB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713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C179B-9FE7-4D89-AD10-3557EDB52BBA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500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C179B-9FE7-4D89-AD10-3557EDB52BB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0477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Biodiversitet er for vigtig en opgave til at overlade den til politikerne uden opsyn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C179B-9FE7-4D89-AD10-3557EDB52BBA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8018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C179B-9FE7-4D89-AD10-3557EDB52BB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110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D1736-13F1-02C9-1692-605192849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C09F306-3A5C-EB26-E664-3E7A44597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65FA3F3-53EB-E6D9-3CF8-ADE07D17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F675A49-4ED0-FF5E-17D8-5ACB4E553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8B28BBF-BAD8-B087-E08F-AF5FB422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96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26965-4604-B8CC-F431-8FEEB8D7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D4DE04B-8497-5F60-2C4E-CFFA72869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D047CC-669E-B82E-5404-D6EB11CF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EA17BFC-F7C9-6518-0234-9673D712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337D81-C524-7D1A-83D7-2AC77EC5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537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9C269D1-E6F5-5A75-ACA1-DC708CA4D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0B5071A-D5B6-DBC7-14F7-AA2FAA1B7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EEBF57E-F57C-CA41-71AE-6D171680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EF02D60-3EFF-9278-ACDA-DAF0919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EFAC08-429A-4DCA-9523-A6633EF11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781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BD4CE-ECC4-49C0-C740-BBFE56A0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1E85A6-F6DF-DFD6-C022-E0D3E3D0E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EC7E4B-0D69-E4ED-A67A-B459586AD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E3B6DAE-B220-526C-7099-1C573127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ABCF25-FEAD-27C3-2E13-34E7531D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496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13933-2529-51C7-5275-5725B13C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AEFDEEF-33D2-C101-8C0C-2FE000A39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29CE08B-377B-E6FF-07FB-281FE44B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31CBB75-A7D3-BE9F-4018-1FBE26F9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8B28E9-1F50-401D-F2FB-8F48E033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249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007EA-2D89-7F47-58FE-5C09B855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D318F8-F0AD-2AFB-C5A0-A113C8F28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75009DE-5223-821E-2705-5B4E74D92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D505A0B-91A7-E787-A9C7-FF897BC4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3E5C621-25A5-F7AF-3AF1-F293D87D3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29170CC-5907-91E7-8352-B7DB759B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76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7C0C2-504B-6838-FE02-317AF533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868053C-F544-7DE0-E4C3-87417E62C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B9C445C-AD02-0E5A-E61B-9987CB76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626FF26-BD79-B1A4-B211-53DDDA5DA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1031854-3621-7E80-47CD-A10CF9995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115135D-4670-C8AA-B8AD-26D79FC3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32A0124-4237-5056-441E-6EE471DB2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07459CF-8C31-7A66-C386-F3C94D13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100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3CCE1-D691-1B64-6C72-BA77DF50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364955F-B034-AFD0-D480-234349456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F47FE57-D1B7-F517-1F82-B3C014AC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6AAE537-62D3-56A6-C09C-3B68781E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3AD16D1-6D35-220C-64E0-F3178925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3BB2FAE-CF64-9DEB-D9DE-8292C8FA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A57A3-FE97-E8C5-B97F-25DCE27D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7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D7D1F-57D9-C1CC-460E-B6E46BF9A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78DFDE-23DD-8A95-B0F5-953CC7E7A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CADAD21-A8AC-234B-C7C4-709CDA7D1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467247-527C-16E6-D9DC-7F55C255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5EB0CC7-C737-F906-22AE-5A9D9222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0D3725-3461-8563-0A15-9A8C228D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115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B2731-728D-31AA-1D92-2E11D7E6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8E3AA30-CB7A-B1DE-2936-F8F2F8B63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F33678-AE02-FE55-3A1D-91BCA9819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C7D830D-BAF8-ADE8-B8F0-D87FE8AF5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93E0794-3B0B-8E1F-F121-97614D47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BCCCFC4-9888-5CB1-188F-9FC10D7E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838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585CEAC-5C01-7D31-06C7-3189C602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3FDF91-BADE-BF75-C197-72CC7F863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107CA19-D1D0-09C0-A69A-AA369FE2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DCCFA-45C9-4412-ABA9-F046C0C49095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A31FB00-6EAC-6004-34FE-8CF10CF39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871E4EC-DAC4-9FD9-DF0C-D0E5699AB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5C1BE-1255-450C-AD96-77D1B9BBC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6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02021A0-A18E-8ED0-A85C-2B92B17D7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9" b="23981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34C2B4-104A-DAE6-113F-42818F87D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sz="5000" dirty="0"/>
              <a:t>Hvordan finder mennesket en bæredygtig plads i Verden?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D0EF9B2-D703-01A8-E423-CF4B6F561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179824"/>
            <a:ext cx="10506456" cy="199237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329889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561729-D9DB-0F05-F100-0DB56CE6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612524"/>
            <a:ext cx="11210925" cy="945931"/>
          </a:xfrm>
        </p:spPr>
        <p:txBody>
          <a:bodyPr>
            <a:normAutofit/>
          </a:bodyPr>
          <a:lstStyle/>
          <a:p>
            <a:pPr algn="ctr"/>
            <a:r>
              <a:rPr lang="da-DK" sz="3200" dirty="0">
                <a:solidFill>
                  <a:schemeClr val="bg1"/>
                </a:solidFill>
              </a:rPr>
              <a:t>Organismers fordeling i forhold til vægt</a:t>
            </a:r>
          </a:p>
        </p:txBody>
      </p: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B30F26BD-846A-5635-5FC9-7FCEE1A3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471" y="0"/>
            <a:ext cx="12214387" cy="51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185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0" name="Rectangle 1127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1" name="Rectangle 1127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72" name="Rectangle 1127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81" name="Freeform: Shape 1128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17449A8-F8BC-8988-B63B-3A70362B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5" y="647087"/>
            <a:ext cx="3842764" cy="1518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Fordelingen af pattedyr i Verden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15364FC-E783-5B52-F99E-2A55B4567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19" y="2599293"/>
            <a:ext cx="3818559" cy="5748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da-DK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Målt </a:t>
            </a:r>
            <a:r>
              <a:rPr lang="da-DK" dirty="0">
                <a:solidFill>
                  <a:srgbClr val="FFFFFF"/>
                </a:solidFill>
              </a:rPr>
              <a:t>i</a:t>
            </a:r>
            <a:r>
              <a:rPr lang="da-DK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biomasse</a:t>
            </a:r>
          </a:p>
        </p:txBody>
      </p:sp>
      <p:pic>
        <p:nvPicPr>
          <p:cNvPr id="11268" name="Picture 4" descr="undefined">
            <a:extLst>
              <a:ext uri="{FF2B5EF4-FFF2-40B4-BE49-F238E27FC236}">
                <a16:creationId xmlns:a16="http://schemas.microsoft.com/office/drawing/2014/main" id="{D0386829-5B9F-BA56-C056-F7736260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1423" y="384513"/>
            <a:ext cx="7867960" cy="605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84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4" name="Rectangle 1332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B7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91B1C7-57AB-43F0-D0FF-5759876B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Arealanvendelse i Danmark</a:t>
            </a:r>
          </a:p>
        </p:txBody>
      </p:sp>
      <p:pic>
        <p:nvPicPr>
          <p:cNvPr id="13314" name="Picture 2" descr="undefined">
            <a:extLst>
              <a:ext uri="{FF2B5EF4-FFF2-40B4-BE49-F238E27FC236}">
                <a16:creationId xmlns:a16="http://schemas.microsoft.com/office/drawing/2014/main" id="{58C16752-DBD4-2365-18A0-2E9D8B4759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196" b="910"/>
          <a:stretch/>
        </p:blipFill>
        <p:spPr bwMode="auto">
          <a:xfrm>
            <a:off x="3688638" y="911193"/>
            <a:ext cx="7863282" cy="50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247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1" name="Rectangle 1230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2" name="Rectangle 1230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3" name="Rectangle 1230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4" name="Rectangle 1230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2D9569-2BF0-846C-B535-27AEAFEFF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Tab af artdiversitet</a:t>
            </a:r>
          </a:p>
        </p:txBody>
      </p:sp>
      <p:pic>
        <p:nvPicPr>
          <p:cNvPr id="12296" name="Picture 8" descr="undefined">
            <a:extLst>
              <a:ext uri="{FF2B5EF4-FFF2-40B4-BE49-F238E27FC236}">
                <a16:creationId xmlns:a16="http://schemas.microsoft.com/office/drawing/2014/main" id="{65692174-F5BC-5A67-D9C6-7A4E3EC1E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913" y="1574558"/>
            <a:ext cx="10064169" cy="528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02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296940-04E6-E6D9-AD68-48651B37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Hovedårsager til tab af biodiversitet – målt som tab af arter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F24EEDD-A9D1-FCA4-4C03-2E11ECACAFE1}"/>
              </a:ext>
            </a:extLst>
          </p:cNvPr>
          <p:cNvSpPr txBox="1"/>
          <p:nvPr/>
        </p:nvSpPr>
        <p:spPr>
          <a:xfrm>
            <a:off x="8456522" y="5633765"/>
            <a:ext cx="3408555" cy="87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Kilde: Carsten Rahbæk i ”Hvilken Natur?” side 57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2C3B6E3-B21B-6F86-94F8-E86BFA5B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032" y="390832"/>
            <a:ext cx="9666555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56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1" name="Rectangle 1230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2" name="Rectangle 1230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3" name="Rectangle 1230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4" name="Rectangle 1230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2D9569-2BF0-846C-B535-27AEAFEFF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Tab af artdiversitet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6A038F-5414-6035-AB06-0E443110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13" y="1825625"/>
            <a:ext cx="5890273" cy="4351338"/>
          </a:xfrm>
        </p:spPr>
        <p:txBody>
          <a:bodyPr/>
          <a:lstStyle/>
          <a:p>
            <a:r>
              <a:rPr lang="da-DK" dirty="0"/>
              <a:t>Det er ikke enestående, at mange arter uddør</a:t>
            </a:r>
          </a:p>
          <a:p>
            <a:r>
              <a:rPr lang="da-DK" dirty="0"/>
              <a:t>Det er sket fem gange før</a:t>
            </a:r>
          </a:p>
          <a:p>
            <a:r>
              <a:rPr lang="da-DK" dirty="0"/>
              <a:t>Vi er i gang med den 6. masseuddøen</a:t>
            </a:r>
          </a:p>
          <a:p>
            <a:r>
              <a:rPr lang="da-DK" dirty="0"/>
              <a:t>Tabet nu er lige så stort som ved katastrofen i Perm</a:t>
            </a:r>
          </a:p>
        </p:txBody>
      </p:sp>
      <p:pic>
        <p:nvPicPr>
          <p:cNvPr id="4" name="Picture 6" descr="undefined">
            <a:extLst>
              <a:ext uri="{FF2B5EF4-FFF2-40B4-BE49-F238E27FC236}">
                <a16:creationId xmlns:a16="http://schemas.microsoft.com/office/drawing/2014/main" id="{D72DE034-1CF2-879D-D045-67A4CF43E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-1647"/>
            <a:ext cx="471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5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256A0-CED2-BC84-E523-C7DF33F4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Giv plads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D981F0-FB0C-3800-1994-37F3AE886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Globalt</a:t>
            </a:r>
          </a:p>
          <a:p>
            <a:r>
              <a:rPr lang="da-DK" dirty="0"/>
              <a:t>Internationalt</a:t>
            </a:r>
          </a:p>
          <a:p>
            <a:r>
              <a:rPr lang="da-DK" dirty="0"/>
              <a:t>Nationalt</a:t>
            </a:r>
          </a:p>
          <a:p>
            <a:r>
              <a:rPr lang="da-DK" dirty="0"/>
              <a:t>Regionalt</a:t>
            </a:r>
          </a:p>
          <a:p>
            <a:r>
              <a:rPr lang="da-DK" dirty="0"/>
              <a:t>Lokalt</a:t>
            </a:r>
          </a:p>
          <a:p>
            <a:r>
              <a:rPr lang="da-DK" dirty="0"/>
              <a:t>Kost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4761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5FEAEBD-2E8F-08A3-ABBD-45F9B2A3D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6430" r="-13" b="16418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31479F9-A41E-86E5-E149-968F89FC1269}"/>
              </a:ext>
            </a:extLst>
          </p:cNvPr>
          <p:cNvSpPr txBox="1"/>
          <p:nvPr/>
        </p:nvSpPr>
        <p:spPr>
          <a:xfrm>
            <a:off x="157654" y="2887488"/>
            <a:ext cx="3689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Globalt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15% landareal er beskyttet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7% havområde er beskyttet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26% landareal er beskyttet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11% havområder er beskyttet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866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206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88D5F57-B2EC-F605-EF67-8F3036352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" b="1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964A7D9-71CA-1E9E-EACD-9FC3AD5BA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0AEE81C-21FC-6594-908F-1C9E7971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r="-1" b="-1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034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C2A8A2-250D-AC6B-BD4D-DC2E50AD3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r="62"/>
          <a:stretch/>
        </p:blipFill>
        <p:spPr bwMode="auto">
          <a:xfrm>
            <a:off x="2677634" y="0"/>
            <a:ext cx="9514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546F11C-BF7E-BE9B-CA94-2F5C5059915D}"/>
              </a:ext>
            </a:extLst>
          </p:cNvPr>
          <p:cNvSpPr txBox="1"/>
          <p:nvPr/>
        </p:nvSpPr>
        <p:spPr>
          <a:xfrm>
            <a:off x="4109544" y="4319753"/>
            <a:ext cx="64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8,3%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EBDC08F-F0F9-E6CA-D053-D3261DC52F8F}"/>
              </a:ext>
            </a:extLst>
          </p:cNvPr>
          <p:cNvSpPr txBox="1"/>
          <p:nvPr/>
        </p:nvSpPr>
        <p:spPr>
          <a:xfrm>
            <a:off x="0" y="1245585"/>
            <a:ext cx="49188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Danmarks havområder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18% udpeget som Natura 2000 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2% er reelt beskyttet </a:t>
            </a:r>
          </a:p>
        </p:txBody>
      </p:sp>
    </p:spTree>
    <p:extLst>
      <p:ext uri="{BB962C8B-B14F-4D97-AF65-F5344CB8AC3E}">
        <p14:creationId xmlns:p14="http://schemas.microsoft.com/office/powerpoint/2010/main" val="9219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8A28EC0-2E2D-640C-702D-4A2D320BC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9" t="15506" r="695" b="9532"/>
          <a:stretch/>
        </p:blipFill>
        <p:spPr bwMode="auto">
          <a:xfrm>
            <a:off x="1213952" y="0"/>
            <a:ext cx="91807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F6A9B37-B130-CA95-DAA5-B20376CDC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2" r="61035" b="45402"/>
          <a:stretch/>
        </p:blipFill>
        <p:spPr bwMode="auto">
          <a:xfrm>
            <a:off x="5840065" y="5670471"/>
            <a:ext cx="890751" cy="4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A09A407-6E89-9997-9201-D20B45CA8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1" t="18867" r="5402" b="14975"/>
          <a:stretch/>
        </p:blipFill>
        <p:spPr bwMode="auto">
          <a:xfrm>
            <a:off x="6730816" y="5423972"/>
            <a:ext cx="614855" cy="13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60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t billede, der indeholder tekst, plante, græs&#10;&#10;Automatisk genereret beskrivelse">
            <a:extLst>
              <a:ext uri="{FF2B5EF4-FFF2-40B4-BE49-F238E27FC236}">
                <a16:creationId xmlns:a16="http://schemas.microsoft.com/office/drawing/2014/main" id="{9CCD0134-0575-9DFC-5B0B-60B760406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r="-2" b="9802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t billede, der indeholder svømme, havbund&#10;&#10;Automatisk genereret beskrivelse">
            <a:extLst>
              <a:ext uri="{FF2B5EF4-FFF2-40B4-BE49-F238E27FC236}">
                <a16:creationId xmlns:a16="http://schemas.microsoft.com/office/drawing/2014/main" id="{35799BBD-FE20-C675-EDF4-71C5E2B1D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5" r="-1" b="-1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t billede, der indeholder træ, jord, plante, udendørs&#10;&#10;Automatisk genereret beskrivelse">
            <a:extLst>
              <a:ext uri="{FF2B5EF4-FFF2-40B4-BE49-F238E27FC236}">
                <a16:creationId xmlns:a16="http://schemas.microsoft.com/office/drawing/2014/main" id="{B7B43CD5-5AB0-0D21-154E-D5D82A6DF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" r="-1" b="9536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t billede, der indeholder græs, udendørs, klippe, frø&#10;&#10;Automatisk genereret beskrivelse">
            <a:extLst>
              <a:ext uri="{FF2B5EF4-FFF2-40B4-BE49-F238E27FC236}">
                <a16:creationId xmlns:a16="http://schemas.microsoft.com/office/drawing/2014/main" id="{D6DE962F-99A6-7FA1-2D78-B3DB141AD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6" r="-2" b="14835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19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4F6F4ED-39A1-38A2-5D7C-2DF183C23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65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54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Tværsnit af unge planter og rødder">
            <a:extLst>
              <a:ext uri="{FF2B5EF4-FFF2-40B4-BE49-F238E27FC236}">
                <a16:creationId xmlns:a16="http://schemas.microsoft.com/office/drawing/2014/main" id="{DBD67FE4-3D3E-8178-F7D0-EFAB26381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0" t="3085" b="600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19FC7C-7395-575D-BA50-2113CDCC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61" y="130303"/>
            <a:ext cx="6197872" cy="694943"/>
          </a:xfrm>
        </p:spPr>
        <p:txBody>
          <a:bodyPr anchor="b">
            <a:normAutofit/>
          </a:bodyPr>
          <a:lstStyle/>
          <a:p>
            <a:r>
              <a:rPr lang="da-DK" sz="2800" b="1" dirty="0"/>
              <a:t>Biodiversitet i haven/lokalsamfundet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82FD1507-ED62-3FA5-0EC9-E93FA499C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891861"/>
            <a:ext cx="6053770" cy="48358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2400" b="1" dirty="0"/>
              <a:t>Gode råd til mere biodiversitet</a:t>
            </a:r>
          </a:p>
          <a:p>
            <a:endParaRPr lang="da-DK" sz="1800" dirty="0"/>
          </a:p>
          <a:p>
            <a:r>
              <a:rPr lang="da-DK" sz="2000" dirty="0"/>
              <a:t>Tænk i niveauer – træer, buske, stauder, bunddække</a:t>
            </a:r>
          </a:p>
          <a:p>
            <a:r>
              <a:rPr lang="da-DK" sz="2000" dirty="0"/>
              <a:t>Vælg hjemmehørende planter og mange forskellige     – så kommer insekter, fugle, pindsvin osv. selv</a:t>
            </a:r>
          </a:p>
          <a:p>
            <a:r>
              <a:rPr lang="da-DK" sz="2000" dirty="0"/>
              <a:t>Skab variation – habitatdiversitet</a:t>
            </a:r>
          </a:p>
          <a:p>
            <a:pPr lvl="1"/>
            <a:r>
              <a:rPr lang="da-DK" sz="1600" dirty="0">
                <a:sym typeface="Wingdings" panose="05000000000000000000" pitchFamily="2" charset="2"/>
              </a:rPr>
              <a:t>Lav volde og lavninger</a:t>
            </a:r>
          </a:p>
          <a:p>
            <a:pPr lvl="1"/>
            <a:r>
              <a:rPr lang="da-DK" sz="1600" dirty="0">
                <a:sym typeface="Wingdings" panose="05000000000000000000" pitchFamily="2" charset="2"/>
              </a:rPr>
              <a:t>Sol og skygge</a:t>
            </a:r>
          </a:p>
          <a:p>
            <a:pPr lvl="1"/>
            <a:r>
              <a:rPr lang="da-DK" sz="1600" dirty="0">
                <a:sym typeface="Wingdings" panose="05000000000000000000" pitchFamily="2" charset="2"/>
              </a:rPr>
              <a:t>Tørt og vådt</a:t>
            </a:r>
          </a:p>
          <a:p>
            <a:pPr lvl="1"/>
            <a:r>
              <a:rPr lang="da-DK" sz="1600" dirty="0"/>
              <a:t>Næringsrigt og næringsfattigt</a:t>
            </a:r>
          </a:p>
          <a:p>
            <a:r>
              <a:rPr lang="da-DK" sz="2000" dirty="0"/>
              <a:t>Ryd mindre op – lav kvasbunker, lad græsset stå</a:t>
            </a:r>
          </a:p>
          <a:p>
            <a:pPr lvl="1"/>
            <a:r>
              <a:rPr lang="da-DK" sz="1600" dirty="0"/>
              <a:t>”Kun tåber rydder op – genier behersker kaos” </a:t>
            </a:r>
            <a:r>
              <a:rPr lang="da-DK" sz="1600" dirty="0">
                <a:sym typeface="Wingdings" panose="05000000000000000000" pitchFamily="2" charset="2"/>
              </a:rPr>
              <a:t></a:t>
            </a:r>
          </a:p>
          <a:p>
            <a:r>
              <a:rPr lang="da-DK" sz="2000" dirty="0">
                <a:sym typeface="Wingdings" panose="05000000000000000000" pitchFamily="2" charset="2"/>
              </a:rPr>
              <a:t>Udpin jorden – næringsfattige områder er en mangelvare i Danmark</a:t>
            </a:r>
          </a:p>
          <a:p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75092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B7D64-9853-2335-608B-88220D43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97832"/>
            <a:ext cx="7519735" cy="102268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da-DK" dirty="0"/>
              <a:t>De miljøvenlige kostråd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152326-8760-CE57-8B99-841E9DD00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20516"/>
            <a:ext cx="7519736" cy="513748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l" fontAlgn="base">
              <a:buNone/>
            </a:pPr>
            <a:endParaRPr lang="da-DK" sz="1600" b="0" i="0" dirty="0">
              <a:solidFill>
                <a:srgbClr val="404040"/>
              </a:solidFill>
              <a:effectLst/>
              <a:latin typeface="inherit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a-DK" b="0" i="0" dirty="0">
                <a:solidFill>
                  <a:srgbClr val="404040"/>
                </a:solidFill>
                <a:effectLst/>
                <a:latin typeface="inherit"/>
              </a:rPr>
              <a:t> Spis </a:t>
            </a:r>
            <a:r>
              <a:rPr lang="da-DK" b="0" i="0" dirty="0" err="1">
                <a:solidFill>
                  <a:srgbClr val="404040"/>
                </a:solidFill>
                <a:effectLst/>
                <a:latin typeface="inherit"/>
              </a:rPr>
              <a:t>planterigt</a:t>
            </a:r>
            <a:r>
              <a:rPr lang="da-DK" b="0" i="0" dirty="0">
                <a:solidFill>
                  <a:srgbClr val="404040"/>
                </a:solidFill>
                <a:effectLst/>
                <a:latin typeface="inherit"/>
              </a:rPr>
              <a:t>, varieret og ikke for meget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a-DK" b="0" i="0" dirty="0">
                <a:solidFill>
                  <a:srgbClr val="404040"/>
                </a:solidFill>
                <a:effectLst/>
                <a:latin typeface="inherit"/>
              </a:rPr>
              <a:t> Spis flere grøntsager og frugter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a-DK" b="0" i="0" dirty="0">
                <a:solidFill>
                  <a:srgbClr val="404040"/>
                </a:solidFill>
                <a:effectLst/>
                <a:latin typeface="inherit"/>
              </a:rPr>
              <a:t> Spis mindre kød – vælg bælgfrugter og fisk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a-DK" b="0" i="0" dirty="0">
                <a:solidFill>
                  <a:srgbClr val="404040"/>
                </a:solidFill>
                <a:effectLst/>
                <a:latin typeface="inherit"/>
              </a:rPr>
              <a:t> Spis mad med fuldkorn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a-DK" b="0" i="0" dirty="0">
                <a:solidFill>
                  <a:srgbClr val="404040"/>
                </a:solidFill>
                <a:effectLst/>
                <a:latin typeface="inherit"/>
              </a:rPr>
              <a:t> Vælg planteolier og magre mejeriprodukter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a-DK" b="0" i="0" dirty="0">
                <a:solidFill>
                  <a:srgbClr val="404040"/>
                </a:solidFill>
                <a:effectLst/>
                <a:latin typeface="inherit"/>
              </a:rPr>
              <a:t> Spis mindre af et søde, salte og fede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a-DK" b="0" i="0" dirty="0">
                <a:solidFill>
                  <a:srgbClr val="404040"/>
                </a:solidFill>
                <a:effectLst/>
                <a:latin typeface="inherit"/>
              </a:rPr>
              <a:t> Sluk tørsten i vand</a:t>
            </a:r>
          </a:p>
          <a:p>
            <a:pPr fontAlgn="base">
              <a:buFont typeface="Wingdings" panose="05000000000000000000" pitchFamily="2" charset="2"/>
              <a:buChar char="Ø"/>
            </a:pPr>
            <a:endParaRPr lang="da-DK" dirty="0">
              <a:solidFill>
                <a:srgbClr val="404040"/>
              </a:solidFill>
              <a:latin typeface="inherit"/>
            </a:endParaRPr>
          </a:p>
          <a:p>
            <a:pPr marL="0" indent="0" fontAlgn="base">
              <a:buNone/>
            </a:pPr>
            <a:r>
              <a:rPr lang="da-DK" dirty="0">
                <a:solidFill>
                  <a:srgbClr val="404040"/>
                </a:solidFill>
                <a:latin typeface="inherit"/>
              </a:rPr>
              <a:t>… Og så er det tilmed sundt</a:t>
            </a:r>
            <a:endParaRPr lang="da-DK" b="0" i="0" dirty="0">
              <a:solidFill>
                <a:srgbClr val="404040"/>
              </a:solidFill>
              <a:effectLst/>
              <a:latin typeface="inherit"/>
            </a:endParaRPr>
          </a:p>
          <a:p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79F24B-E67E-FFDD-88A4-AE9A0AC1D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8"/>
          <a:stretch/>
        </p:blipFill>
        <p:spPr bwMode="auto">
          <a:xfrm>
            <a:off x="7519736" y="0"/>
            <a:ext cx="4672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3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D2623A-D78F-CED7-931B-7C9D99AF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Diskussionsspørgsmål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62CAA4-70A7-A8B4-2A35-4699D53DA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320800"/>
            <a:ext cx="11541760" cy="517207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Hvad er natur for dig? Er det:</a:t>
            </a:r>
          </a:p>
          <a:p>
            <a:pPr lvl="1"/>
            <a:r>
              <a:rPr lang="da-DK" dirty="0"/>
              <a:t>Det uberørte – det mennesker ikke har påvirket</a:t>
            </a:r>
          </a:p>
          <a:p>
            <a:pPr lvl="1"/>
            <a:r>
              <a:rPr lang="da-DK" dirty="0"/>
              <a:t>Det vilde – den ikke opdyrkede natur</a:t>
            </a:r>
          </a:p>
          <a:p>
            <a:pPr lvl="1"/>
            <a:r>
              <a:rPr lang="da-DK" dirty="0"/>
              <a:t>Det landlige – altså både vild natur og opdyrket natur (fx marker og plantager)</a:t>
            </a:r>
          </a:p>
          <a:p>
            <a:pPr lvl="1"/>
            <a:r>
              <a:rPr lang="da-DK" dirty="0"/>
              <a:t>Det grønne – alt organiske, men ikke det syntetisk fremstillede</a:t>
            </a:r>
          </a:p>
          <a:p>
            <a:pPr lvl="1"/>
            <a:r>
              <a:rPr lang="da-DK" dirty="0"/>
              <a:t>Det fysiske – natur er det naturvidenskab beskæftiger sig med</a:t>
            </a:r>
          </a:p>
          <a:p>
            <a:pPr lvl="1"/>
            <a:r>
              <a:rPr lang="da-DK" dirty="0"/>
              <a:t>Det jordiske – alt det materielle uanset om det er organisk eller syntetisk fremstillet</a:t>
            </a:r>
          </a:p>
          <a:p>
            <a:pPr lvl="1"/>
            <a:r>
              <a:rPr lang="da-DK" dirty="0"/>
              <a:t>Det hele – både det materielle, ideer og det åndelige er natur</a:t>
            </a:r>
          </a:p>
          <a:p>
            <a:pPr lvl="1"/>
            <a:endParaRPr lang="da-DK" dirty="0"/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Hvad er naturens rolle i forhold til mennesker? Har den en værdi i </a:t>
            </a:r>
            <a:r>
              <a:rPr lang="da-DK"/>
              <a:t>sig selv, </a:t>
            </a:r>
            <a:r>
              <a:rPr lang="da-DK" dirty="0"/>
              <a:t>som vi har en forpligtelse til ikke at spolere eller er naturen primært </a:t>
            </a:r>
            <a:r>
              <a:rPr lang="da-DK"/>
              <a:t>en resurse, </a:t>
            </a:r>
            <a:r>
              <a:rPr lang="da-DK" dirty="0"/>
              <a:t>vi kan/skal udnytte for at optimere vores liv?</a:t>
            </a:r>
          </a:p>
          <a:p>
            <a:pPr lvl="1"/>
            <a:endParaRPr lang="da-DK" dirty="0"/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Hvordan kan du give mere plads til andre arter? Hvilke arter er du villig til at afgive plads til og hvordan vil du gøre det?</a:t>
            </a:r>
          </a:p>
        </p:txBody>
      </p:sp>
    </p:spTree>
    <p:extLst>
      <p:ext uri="{BB962C8B-B14F-4D97-AF65-F5344CB8AC3E}">
        <p14:creationId xmlns:p14="http://schemas.microsoft.com/office/powerpoint/2010/main" val="407068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81997F-35CA-0734-E180-62F1B7135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096" y="120317"/>
            <a:ext cx="5013423" cy="806116"/>
          </a:xfrm>
        </p:spPr>
        <p:txBody>
          <a:bodyPr anchor="b">
            <a:normAutofit/>
          </a:bodyPr>
          <a:lstStyle/>
          <a:p>
            <a:pPr algn="ctr"/>
            <a:r>
              <a:rPr lang="da-DK" sz="4000" dirty="0"/>
              <a:t>Program </a:t>
            </a:r>
          </a:p>
        </p:txBody>
      </p:sp>
      <p:pic>
        <p:nvPicPr>
          <p:cNvPr id="5" name="Picture 4" descr="Grønne og tørrede arealer">
            <a:extLst>
              <a:ext uri="{FF2B5EF4-FFF2-40B4-BE49-F238E27FC236}">
                <a16:creationId xmlns:a16="http://schemas.microsoft.com/office/drawing/2014/main" id="{E1432D2C-2D17-A11B-95AD-6FDB50A3D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5" t="1870" r="23430"/>
          <a:stretch/>
        </p:blipFill>
        <p:spPr>
          <a:xfrm>
            <a:off x="0" y="-1"/>
            <a:ext cx="6907050" cy="6400797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816D0E-8D95-427B-0A74-9A986312B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4096" y="1046748"/>
            <a:ext cx="5297884" cy="5354048"/>
          </a:xfrm>
        </p:spPr>
        <p:txBody>
          <a:bodyPr>
            <a:normAutofit lnSpcReduction="10000"/>
          </a:bodyPr>
          <a:lstStyle/>
          <a:p>
            <a:r>
              <a:rPr lang="da-DK" sz="2400" dirty="0"/>
              <a:t>Natursyn</a:t>
            </a:r>
            <a:endParaRPr lang="da-DK" sz="2000" dirty="0"/>
          </a:p>
          <a:p>
            <a:r>
              <a:rPr lang="da-DK" sz="2400" dirty="0"/>
              <a:t>Biodiversitet</a:t>
            </a:r>
          </a:p>
          <a:p>
            <a:pPr lvl="1"/>
            <a:r>
              <a:rPr lang="da-DK" dirty="0"/>
              <a:t>De tre niveauer</a:t>
            </a:r>
          </a:p>
          <a:p>
            <a:pPr lvl="1"/>
            <a:r>
              <a:rPr lang="da-DK" dirty="0"/>
              <a:t>Økosystemers værdi</a:t>
            </a:r>
          </a:p>
          <a:p>
            <a:pPr lvl="1"/>
            <a:r>
              <a:rPr lang="da-DK" dirty="0"/>
              <a:t>Menneskers påvirkning af økosystemer</a:t>
            </a:r>
          </a:p>
          <a:p>
            <a:pPr lvl="1"/>
            <a:r>
              <a:rPr lang="da-DK" dirty="0"/>
              <a:t>Organismers biomasse</a:t>
            </a:r>
          </a:p>
          <a:p>
            <a:pPr lvl="2"/>
            <a:r>
              <a:rPr lang="da-DK" dirty="0"/>
              <a:t>Pattedyrs fordeling på jorden</a:t>
            </a:r>
          </a:p>
          <a:p>
            <a:r>
              <a:rPr lang="da-DK" sz="2400" dirty="0"/>
              <a:t>Arealanvendelse i DK</a:t>
            </a:r>
          </a:p>
          <a:p>
            <a:pPr lvl="1"/>
            <a:r>
              <a:rPr lang="da-DK" dirty="0"/>
              <a:t>Veje som barrierer (trafikdrab)</a:t>
            </a:r>
          </a:p>
          <a:p>
            <a:r>
              <a:rPr lang="da-DK" sz="2400" dirty="0"/>
              <a:t>Masseuddøen</a:t>
            </a:r>
          </a:p>
          <a:p>
            <a:pPr lvl="1"/>
            <a:r>
              <a:rPr lang="da-DK" dirty="0"/>
              <a:t>Biodiversitetstab de sidste 500 år</a:t>
            </a:r>
          </a:p>
          <a:p>
            <a:pPr lvl="1"/>
            <a:r>
              <a:rPr lang="da-DK" dirty="0"/>
              <a:t>De 5-6 store i Jordens historie</a:t>
            </a:r>
          </a:p>
          <a:p>
            <a:r>
              <a:rPr lang="da-DK" sz="2400" dirty="0"/>
              <a:t>Hvad kan vi gøre?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17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94515-7495-AFCA-7989-BB8FAA7D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71"/>
            <a:ext cx="12192000" cy="813435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Natursyn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4885AF-968A-F629-02CD-74FD7A867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" b="11404"/>
          <a:stretch/>
        </p:blipFill>
        <p:spPr bwMode="auto">
          <a:xfrm>
            <a:off x="5650500" y="1493522"/>
            <a:ext cx="6541500" cy="38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60" name="Pladsholder til indhold 2">
            <a:extLst>
              <a:ext uri="{FF2B5EF4-FFF2-40B4-BE49-F238E27FC236}">
                <a16:creationId xmlns:a16="http://schemas.microsoft.com/office/drawing/2014/main" id="{1DDFB42F-90CA-EDBA-BEF8-B3D70577D5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783649"/>
              </p:ext>
            </p:extLst>
          </p:nvPr>
        </p:nvGraphicFramePr>
        <p:xfrm>
          <a:off x="0" y="813435"/>
          <a:ext cx="5751095" cy="603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34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081370BB-4CAC-4D57-EBF0-50602451E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9757" y="0"/>
            <a:ext cx="9113051" cy="685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08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51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0" name="Rectangle 51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2" name="Rectangle 51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4" name="Rectangle 51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68C6A26F-48C6-A1C3-30EF-244C8F27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420" y="279186"/>
            <a:ext cx="11665185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7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FDA163-B6D6-75D3-EF54-32D98EA2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10809115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a-DK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Menneskers påvirkning af økosystemer</a:t>
            </a:r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DB8C7F77-1EC2-DCBD-73BC-610E3F0D2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4052" y="1966293"/>
            <a:ext cx="9323895" cy="44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9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77EDC-3BD2-7984-AA90-D2F86237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36381"/>
          </a:xfrm>
          <a:solidFill>
            <a:schemeClr val="accent1"/>
          </a:solidFill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Naturens betydning - økosystemtjenester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73FAA13-DDCC-C09B-A409-0E8BDE8C3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6381"/>
            <a:ext cx="3573519" cy="6121617"/>
          </a:xfrm>
          <a:solidFill>
            <a:schemeClr val="accent1"/>
          </a:solidFill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r>
              <a:rPr lang="da-DK" dirty="0">
                <a:solidFill>
                  <a:schemeClr val="bg1"/>
                </a:solidFill>
              </a:rPr>
              <a:t>Økosystemtjenester</a:t>
            </a:r>
          </a:p>
          <a:p>
            <a:pPr marL="0" indent="0">
              <a:buNone/>
            </a:pPr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Carbonbinding</a:t>
            </a:r>
            <a:endParaRPr lang="da-DK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Insekters nedgang</a:t>
            </a:r>
          </a:p>
          <a:p>
            <a:endParaRPr lang="da-DK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6AD2C9-AB4B-4D31-5C19-5D252277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30" y="984778"/>
            <a:ext cx="8502869" cy="568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50688FD-4CD3-0669-6D62-3203BA24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1814" y="-367709"/>
            <a:ext cx="5761892" cy="838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ndefined">
            <a:extLst>
              <a:ext uri="{FF2B5EF4-FFF2-40B4-BE49-F238E27FC236}">
                <a16:creationId xmlns:a16="http://schemas.microsoft.com/office/drawing/2014/main" id="{C0137C46-4287-6E6E-BEC3-1380609D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29" y="736381"/>
            <a:ext cx="8261133" cy="612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8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328A3-5D1F-DABB-DF11-A8E77249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1335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  Naturens værdi – økonomisk betydning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6029D8B-8735-11C3-F342-F84F1AC1011D}"/>
              </a:ext>
            </a:extLst>
          </p:cNvPr>
          <p:cNvSpPr txBox="1"/>
          <p:nvPr/>
        </p:nvSpPr>
        <p:spPr>
          <a:xfrm>
            <a:off x="3512953" y="2767280"/>
            <a:ext cx="5166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dirty="0">
                <a:solidFill>
                  <a:schemeClr val="bg1"/>
                </a:solidFill>
              </a:rPr>
              <a:t>245 mia. kr.</a:t>
            </a:r>
          </a:p>
        </p:txBody>
      </p:sp>
    </p:spTree>
    <p:extLst>
      <p:ext uri="{BB962C8B-B14F-4D97-AF65-F5344CB8AC3E}">
        <p14:creationId xmlns:p14="http://schemas.microsoft.com/office/powerpoint/2010/main" val="2390804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675</Words>
  <Application>Microsoft Office PowerPoint</Application>
  <PresentationFormat>Widescreen</PresentationFormat>
  <Paragraphs>120</Paragraphs>
  <Slides>24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inherit</vt:lpstr>
      <vt:lpstr>Wingdings</vt:lpstr>
      <vt:lpstr>Office-tema</vt:lpstr>
      <vt:lpstr>Hvordan finder mennesket en bæredygtig plads i Verden?</vt:lpstr>
      <vt:lpstr>PowerPoint-præsentation</vt:lpstr>
      <vt:lpstr>Program </vt:lpstr>
      <vt:lpstr>Natursyn</vt:lpstr>
      <vt:lpstr>PowerPoint-præsentation</vt:lpstr>
      <vt:lpstr>PowerPoint-præsentation</vt:lpstr>
      <vt:lpstr>Menneskers påvirkning af økosystemer</vt:lpstr>
      <vt:lpstr>Naturens betydning - økosystemtjenester</vt:lpstr>
      <vt:lpstr>  Naturens værdi – økonomisk betydning</vt:lpstr>
      <vt:lpstr>Organismers fordeling i forhold til vægt</vt:lpstr>
      <vt:lpstr>Fordelingen af pattedyr i Verden</vt:lpstr>
      <vt:lpstr>Arealanvendelse i Danmark</vt:lpstr>
      <vt:lpstr>Tab af artdiversitet</vt:lpstr>
      <vt:lpstr>Hovedårsager til tab af biodiversitet – målt som tab af arter</vt:lpstr>
      <vt:lpstr>Tab af artdiversitet</vt:lpstr>
      <vt:lpstr>Giv plads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Biodiversitet i haven/lokalsamfundet</vt:lpstr>
      <vt:lpstr>De miljøvenlige kostråd</vt:lpstr>
      <vt:lpstr>Diskussionsspørgsmål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finder mennesket en bæredygtig plads i Verden?</dc:title>
  <dc:creator>Thøger Dith Dige</dc:creator>
  <cp:lastModifiedBy>Thøger Dith Dige</cp:lastModifiedBy>
  <cp:revision>2</cp:revision>
  <dcterms:created xsi:type="dcterms:W3CDTF">2023-04-29T16:20:14Z</dcterms:created>
  <dcterms:modified xsi:type="dcterms:W3CDTF">2026-04-16T10:45:18Z</dcterms:modified>
</cp:coreProperties>
</file>