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20" autoAdjust="0"/>
    <p:restoredTop sz="94660"/>
  </p:normalViewPr>
  <p:slideViewPr>
    <p:cSldViewPr snapToGrid="0" snapToObjects="1">
      <p:cViewPr>
        <p:scale>
          <a:sx n="46" d="100"/>
          <a:sy n="46" d="100"/>
        </p:scale>
        <p:origin x="1944" y="7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7D7ED-B45A-4D62-9AD8-61D3D4B84D65}" type="datetimeFigureOut">
              <a:rPr lang="en-GB" smtClean="0"/>
              <a:t>18/08/2025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48D3E-446B-4298-A9B4-FE947A0063E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57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  <a:latin typeface="Calibri"/>
              </a:rPr>
              <a:t>Understand and use everyday and vocational vocabulary</a:t>
            </a:r>
          </a:p>
          <a:p>
            <a:r>
              <a:rPr lang="en-US" sz="1200" dirty="0">
                <a:solidFill>
                  <a:schemeClr val="bg1"/>
                </a:solidFill>
                <a:latin typeface="Calibri"/>
              </a:rPr>
              <a:t>Read and understand short authentic texts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/>
              </a:rPr>
              <a:t>Communicate orally about everyday, cultural, and work-related topics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/>
              </a:rPr>
              <a:t>Write short, coherent texts (emails, summaries, short reports)</a:t>
            </a:r>
          </a:p>
          <a:p>
            <a:r>
              <a:rPr lang="en-US" sz="1200" dirty="0">
                <a:solidFill>
                  <a:schemeClr val="bg1"/>
                </a:solidFill>
                <a:latin typeface="Calibri"/>
              </a:rPr>
              <a:t>Gain cultural knowledge of English-speaking countries</a:t>
            </a:r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8D3E-446B-4298-A9B4-FE947A0063E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0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8D3E-446B-4298-A9B4-FE947A0063E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031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282828"/>
                </a:solidFill>
                <a:latin typeface="Calibri"/>
              </a:rPr>
              <a:t>Article: Smart Buildings and Green Energy</a:t>
            </a:r>
          </a:p>
          <a:p>
            <a:r>
              <a:rPr lang="en-US" sz="1200" dirty="0">
                <a:solidFill>
                  <a:srgbClr val="282828"/>
                </a:solidFill>
                <a:latin typeface="Calibri"/>
              </a:rPr>
              <a:t>Technical texts/manuals from construction field</a:t>
            </a:r>
          </a:p>
          <a:p>
            <a:r>
              <a:rPr lang="en-US" sz="1200" dirty="0">
                <a:solidFill>
                  <a:srgbClr val="282828"/>
                </a:solidFill>
                <a:latin typeface="Calibri"/>
              </a:rPr>
              <a:t>Video on digitalization and robotics</a:t>
            </a:r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8D3E-446B-4298-A9B4-FE947A0063E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68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73321" y="640080"/>
            <a:ext cx="4688333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dirty="0">
                <a:latin typeface="+mj-lt"/>
                <a:ea typeface="+mj-ea"/>
                <a:cs typeface="+mj-cs"/>
              </a:rPr>
              <a:t>English C - 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dirty="0">
                <a:latin typeface="+mj-lt"/>
                <a:ea typeface="+mj-ea"/>
                <a:cs typeface="+mj-cs"/>
              </a:rPr>
              <a:t>EUX Tech</a:t>
            </a:r>
          </a:p>
        </p:txBody>
      </p:sp>
      <p:pic>
        <p:nvPicPr>
          <p:cNvPr id="5" name="Picture 4" descr="101010 datalinjer til uendeligt tal">
            <a:extLst>
              <a:ext uri="{FF2B5EF4-FFF2-40B4-BE49-F238E27FC236}">
                <a16:creationId xmlns:a16="http://schemas.microsoft.com/office/drawing/2014/main" id="{62D18EBA-0B09-1487-5354-E4B8E11C6D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62" r="31759" b="1"/>
          <a:stretch>
            <a:fillRect/>
          </a:stretch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rgbClr val="FFFFFF"/>
                </a:solidFill>
              </a:rPr>
              <a:t>Learning Objectives</a:t>
            </a:r>
          </a:p>
        </p:txBody>
      </p:sp>
      <p:sp>
        <p:nvSpPr>
          <p:cNvPr id="27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454" y="591344"/>
            <a:ext cx="6016260" cy="5585619"/>
          </a:xfrm>
        </p:spPr>
        <p:txBody>
          <a:bodyPr anchor="ctr">
            <a:normAutofit/>
          </a:bodyPr>
          <a:lstStyle/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da-DK" altLang="da-DK" sz="2200" dirty="0">
                <a:latin typeface="+mj-lt"/>
              </a:rPr>
              <a:t>Eleverne skal kunne </a:t>
            </a:r>
            <a:r>
              <a:rPr lang="da-DK" altLang="da-DK" sz="2200" b="1" dirty="0">
                <a:latin typeface="+mj-lt"/>
              </a:rPr>
              <a:t>forstå skriftligt og mundtligt engelsk</a:t>
            </a:r>
            <a:r>
              <a:rPr lang="da-DK" altLang="da-DK" sz="2200" dirty="0">
                <a:latin typeface="+mj-lt"/>
              </a:rPr>
              <a:t> om både hverdags-, samfunds- og erhvervsfaglige emner.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da-DK" altLang="da-DK" sz="2200" dirty="0">
              <a:latin typeface="+mj-lt"/>
            </a:endParaRP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da-DK" altLang="da-DK" sz="2200" dirty="0">
                <a:latin typeface="+mj-lt"/>
              </a:rPr>
              <a:t>De skal kunne </a:t>
            </a:r>
            <a:r>
              <a:rPr lang="da-DK" altLang="da-DK" sz="2200" b="1" dirty="0">
                <a:latin typeface="+mj-lt"/>
              </a:rPr>
              <a:t>kommunikere mundtligt og skriftligt</a:t>
            </a:r>
            <a:r>
              <a:rPr lang="da-DK" altLang="da-DK" sz="2200" dirty="0">
                <a:latin typeface="+mj-lt"/>
              </a:rPr>
              <a:t> i et enkelt, sammenhængende sprog.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da-DK" altLang="da-DK" sz="2200" dirty="0">
              <a:latin typeface="+mj-lt"/>
            </a:endParaRP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da-DK" altLang="da-DK" sz="2200" dirty="0">
                <a:latin typeface="+mj-lt"/>
              </a:rPr>
              <a:t>De skal kunne anvende </a:t>
            </a:r>
            <a:r>
              <a:rPr lang="da-DK" altLang="da-DK" sz="2200" b="1" dirty="0">
                <a:latin typeface="+mj-lt"/>
              </a:rPr>
              <a:t>grundlæggende viden om kultur og samfund</a:t>
            </a:r>
            <a:r>
              <a:rPr lang="da-DK" altLang="da-DK" sz="2200" dirty="0">
                <a:latin typeface="+mj-lt"/>
              </a:rPr>
              <a:t> i engelsksprogede lande.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da-DK" altLang="da-DK" sz="2200" dirty="0">
              <a:latin typeface="+mj-lt"/>
            </a:endParaRP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da-DK" altLang="da-DK" sz="2200" dirty="0">
                <a:latin typeface="+mj-lt"/>
              </a:rPr>
              <a:t>De skal kunne bruge </a:t>
            </a:r>
            <a:r>
              <a:rPr lang="da-DK" altLang="da-DK" sz="2200" b="1" dirty="0">
                <a:latin typeface="+mj-lt"/>
              </a:rPr>
              <a:t>hjælpemidler</a:t>
            </a:r>
            <a:r>
              <a:rPr lang="da-DK" altLang="da-DK" sz="2200" dirty="0">
                <a:latin typeface="+mj-lt"/>
              </a:rPr>
              <a:t> som ordbøger og digitale værktøjer.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da-DK" altLang="da-DK" sz="2200" dirty="0">
              <a:latin typeface="+mj-lt"/>
            </a:endParaRP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da-DK" altLang="da-DK" sz="2200" dirty="0">
                <a:latin typeface="+mj-lt"/>
              </a:rPr>
              <a:t>De skal udvikle deres </a:t>
            </a:r>
            <a:r>
              <a:rPr lang="da-DK" altLang="da-DK" sz="2200" b="1" dirty="0">
                <a:latin typeface="+mj-lt"/>
              </a:rPr>
              <a:t>ordforråd, grammatik og kommunikationsstrategier</a:t>
            </a:r>
            <a:r>
              <a:rPr lang="da-DK" altLang="da-DK" sz="2200" dirty="0">
                <a:latin typeface="+mj-lt"/>
              </a:rPr>
              <a:t>.</a:t>
            </a:r>
            <a:endParaRPr lang="en-US" sz="22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27" name="Rectangle 2326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0" name="Picture 12" descr="Global English">
            <a:extLst>
              <a:ext uri="{FF2B5EF4-FFF2-40B4-BE49-F238E27FC236}">
                <a16:creationId xmlns:a16="http://schemas.microsoft.com/office/drawing/2014/main" id="{161FA07D-CD90-198B-7FE1-DE2013D76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r="24542" b="-1"/>
          <a:stretch>
            <a:fillRect/>
          </a:stretch>
        </p:blipFill>
        <p:spPr bwMode="auto"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amous Tower Bridge in the evening, London, England">
            <a:extLst>
              <a:ext uri="{FF2B5EF4-FFF2-40B4-BE49-F238E27FC236}">
                <a16:creationId xmlns:a16="http://schemas.microsoft.com/office/drawing/2014/main" id="{E0E78B35-DF0C-CEF7-EB26-CB9EFD04E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3" r="14158" b="-3"/>
          <a:stretch>
            <a:fillRect/>
          </a:stretch>
        </p:blipFill>
        <p:spPr bwMode="auto">
          <a:xfrm>
            <a:off x="5536267" y="3456433"/>
            <a:ext cx="3607733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lobal English | Vitoria-Gasteiz">
            <a:extLst>
              <a:ext uri="{FF2B5EF4-FFF2-40B4-BE49-F238E27FC236}">
                <a16:creationId xmlns:a16="http://schemas.microsoft.com/office/drawing/2014/main" id="{122BDADA-BDC7-A5AB-1145-72A10C9E9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8" r="-2" b="1969"/>
          <a:stretch>
            <a:fillRect/>
          </a:stretch>
        </p:blipFill>
        <p:spPr bwMode="auto"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329" name="Freeform: Shape 2328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31" name="Freeform: Shape 2330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42" y="685800"/>
            <a:ext cx="210540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b="1"/>
              <a:t>Theme 1: </a:t>
            </a:r>
            <a:br>
              <a:rPr lang="en-US" sz="1700" b="1"/>
            </a:br>
            <a:r>
              <a:rPr lang="en-US" sz="1700" b="1"/>
              <a:t>The English Language</a:t>
            </a:r>
            <a:br>
              <a:rPr lang="en-US" sz="1700" b="1"/>
            </a:br>
            <a:r>
              <a:rPr lang="en-US" sz="1700" b="1"/>
              <a:t> </a:t>
            </a:r>
            <a:br>
              <a:rPr lang="en-US" sz="1700"/>
            </a:br>
            <a:r>
              <a:rPr lang="en-US" sz="1700"/>
              <a:t>More than just a language</a:t>
            </a:r>
          </a:p>
        </p:txBody>
      </p:sp>
      <p:sp>
        <p:nvSpPr>
          <p:cNvPr id="2333" name="Rectangle 233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5" name="Rectangle 233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BD33D2CB-2416-51DB-50B4-DA38E77B8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9" y="2258568"/>
            <a:ext cx="2952502" cy="3922776"/>
          </a:xfrm>
        </p:spPr>
        <p:txBody>
          <a:bodyPr>
            <a:normAutofit/>
          </a:bodyPr>
          <a:lstStyle/>
          <a:p>
            <a:endParaRPr lang="en-GB" sz="1500" dirty="0"/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Why has English become a global language?</a:t>
            </a:r>
          </a:p>
          <a:p>
            <a:endParaRPr lang="en-GB" sz="2000" dirty="0"/>
          </a:p>
          <a:p>
            <a:r>
              <a:rPr lang="en-US" sz="2000" dirty="0"/>
              <a:t>English as a global language and a tool for communication in the workplace</a:t>
            </a:r>
            <a:endParaRPr lang="en-GB" sz="2000" dirty="0"/>
          </a:p>
          <a:p>
            <a:endParaRPr lang="en-GB" sz="1800" dirty="0"/>
          </a:p>
          <a:p>
            <a:endParaRPr lang="en-GB" sz="1500" dirty="0"/>
          </a:p>
          <a:p>
            <a:endParaRPr lang="en-GB" sz="1500" dirty="0"/>
          </a:p>
          <a:p>
            <a:endParaRPr lang="en-GB" sz="1500" dirty="0"/>
          </a:p>
        </p:txBody>
      </p:sp>
      <p:pic>
        <p:nvPicPr>
          <p:cNvPr id="2058" name="Picture 10" descr="English Language Stock Photo, Picture ...">
            <a:extLst>
              <a:ext uri="{FF2B5EF4-FFF2-40B4-BE49-F238E27FC236}">
                <a16:creationId xmlns:a16="http://schemas.microsoft.com/office/drawing/2014/main" id="{1D1530D5-1E6B-484C-74D1-30FCB075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0" r="11152" b="1"/>
          <a:stretch>
            <a:fillRect/>
          </a:stretch>
        </p:blipFill>
        <p:spPr bwMode="auto">
          <a:xfrm>
            <a:off x="5553279" y="10"/>
            <a:ext cx="3590721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reatively, creative carpenter ...">
            <a:extLst>
              <a:ext uri="{FF2B5EF4-FFF2-40B4-BE49-F238E27FC236}">
                <a16:creationId xmlns:a16="http://schemas.microsoft.com/office/drawing/2014/main" id="{A5BF7BB2-2FB5-3314-9BCC-A5FF6785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" r="2" b="6156"/>
          <a:stretch>
            <a:fillRect/>
          </a:stretch>
        </p:blipFill>
        <p:spPr bwMode="auto"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750+ Carpentry Pictures [HD] | Download ...">
            <a:extLst>
              <a:ext uri="{FF2B5EF4-FFF2-40B4-BE49-F238E27FC236}">
                <a16:creationId xmlns:a16="http://schemas.microsoft.com/office/drawing/2014/main" id="{86D09CA6-8D13-84FB-FD95-3990D677C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4" r="2" b="2"/>
          <a:stretch>
            <a:fillRect/>
          </a:stretch>
        </p:blipFill>
        <p:spPr bwMode="auto"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083" name="Freeform: Shape 308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85" name="Freeform: Shape 308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n-US" sz="3000" b="1" dirty="0"/>
              <a:t>Theme 2:</a:t>
            </a:r>
            <a:br>
              <a:rPr lang="en-US" sz="3000" b="1" dirty="0"/>
            </a:br>
            <a:r>
              <a:rPr lang="en-US" sz="3000" b="1" dirty="0"/>
              <a:t> Work and careers</a:t>
            </a: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089" name="Rectangle 308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1" name="Rectangle 3090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3664351"/>
          </a:xfrm>
        </p:spPr>
        <p:txBody>
          <a:bodyPr>
            <a:normAutofit/>
          </a:bodyPr>
          <a:lstStyle/>
          <a:p>
            <a:r>
              <a:rPr lang="en-US" sz="1700" dirty="0">
                <a:latin typeface="Calibri"/>
              </a:rPr>
              <a:t> </a:t>
            </a:r>
          </a:p>
          <a:p>
            <a:endParaRPr lang="en-US" sz="1700" dirty="0">
              <a:latin typeface="Calibri"/>
            </a:endParaRPr>
          </a:p>
          <a:p>
            <a:endParaRPr lang="en-US" sz="1700" dirty="0">
              <a:latin typeface="Calibri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5DCD0A0-ACFA-E834-8F3C-F2A9C068A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24" y="2326597"/>
            <a:ext cx="4373475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a-DK" altLang="da-DK" sz="2800" dirty="0">
                <a:latin typeface="Arial" panose="020B0604020202020204" pitchFamily="34" charset="0"/>
              </a:rPr>
              <a:t>Jobs, </a:t>
            </a:r>
            <a:r>
              <a:rPr lang="da-DK" altLang="da-DK" sz="2800" dirty="0" err="1">
                <a:latin typeface="Arial" panose="020B0604020202020204" pitchFamily="34" charset="0"/>
              </a:rPr>
              <a:t>education</a:t>
            </a:r>
            <a:r>
              <a:rPr lang="da-DK" altLang="da-DK" sz="2800" dirty="0">
                <a:latin typeface="Arial" panose="020B0604020202020204" pitchFamily="34" charset="0"/>
              </a:rPr>
              <a:t> and </a:t>
            </a:r>
            <a:r>
              <a:rPr lang="da-DK" altLang="da-DK" sz="2800" dirty="0" err="1">
                <a:latin typeface="Arial" panose="020B0604020202020204" pitchFamily="34" charset="0"/>
              </a:rPr>
              <a:t>career</a:t>
            </a:r>
            <a:r>
              <a:rPr lang="da-DK" altLang="da-DK" sz="2800" dirty="0">
                <a:latin typeface="Arial" panose="020B0604020202020204" pitchFamily="34" charset="0"/>
              </a:rPr>
              <a:t> </a:t>
            </a:r>
            <a:r>
              <a:rPr lang="da-DK" altLang="da-DK" sz="2800" dirty="0" err="1">
                <a:latin typeface="Arial" panose="020B0604020202020204" pitchFamily="34" charset="0"/>
              </a:rPr>
              <a:t>opportunities</a:t>
            </a:r>
            <a:endParaRPr lang="da-DK" altLang="da-DK" sz="2800" dirty="0"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da-DK" altLang="da-DK" sz="2800" dirty="0"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altLang="da-DK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Career</a:t>
            </a: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choices</a:t>
            </a: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among</a:t>
            </a: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young</a:t>
            </a: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a-DK" altLang="da-DK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people</a:t>
            </a:r>
            <a:endParaRPr kumimoji="0" lang="da-DK" altLang="da-DK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a-DK" altLang="da-DK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a-DK" altLang="da-DK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a-DK" altLang="da-DK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2533" y="651807"/>
            <a:ext cx="5232400" cy="17920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000" dirty="0">
                <a:solidFill>
                  <a:schemeClr val="bg1"/>
                </a:solidFill>
              </a:rPr>
              <a:t>Theme 3: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The Construction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5884" y="2967857"/>
            <a:ext cx="3945731" cy="1792013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</a:rPr>
              <a:t>Sustainability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</a:rPr>
              <a:t> CSR 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bg1"/>
                </a:solidFill>
              </a:rPr>
              <a:t>Technology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2" descr="Construction Trends Shaping The Future ...">
            <a:extLst>
              <a:ext uri="{FF2B5EF4-FFF2-40B4-BE49-F238E27FC236}">
                <a16:creationId xmlns:a16="http://schemas.microsoft.com/office/drawing/2014/main" id="{F9FD6F5F-242D-3849-5FA3-549FF0C0B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5" r="12694"/>
          <a:stretch>
            <a:fillRect/>
          </a:stretch>
        </p:blipFill>
        <p:spPr bwMode="auto">
          <a:xfrm>
            <a:off x="620316" y="1498600"/>
            <a:ext cx="3945731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795537"/>
            <a:ext cx="3945731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316" y="4795537"/>
            <a:ext cx="3945731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6047" y="1641752"/>
            <a:ext cx="3963589" cy="1323439"/>
          </a:xfrm>
        </p:spPr>
        <p:txBody>
          <a:bodyPr anchor="t">
            <a:norm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Theme 5: 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The American dream</a:t>
            </a:r>
          </a:p>
        </p:txBody>
      </p:sp>
      <p:pic>
        <p:nvPicPr>
          <p:cNvPr id="4098" name="Picture 2" descr="The American Dream | Engelsk">
            <a:extLst>
              <a:ext uri="{FF2B5EF4-FFF2-40B4-BE49-F238E27FC236}">
                <a16:creationId xmlns:a16="http://schemas.microsoft.com/office/drawing/2014/main" id="{E4B318F2-F90F-B262-CFCC-1B1B8166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r="35251"/>
          <a:stretch>
            <a:fillRect/>
          </a:stretch>
        </p:blipFill>
        <p:spPr bwMode="auto">
          <a:xfrm>
            <a:off x="620316" y="1498600"/>
            <a:ext cx="3945731" cy="467677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316" y="4795537"/>
            <a:ext cx="3945731" cy="1410656"/>
            <a:chOff x="827088" y="4795537"/>
            <a:chExt cx="5260975" cy="1410656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07" name="Freeform: Shape 4106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6369" y="3146400"/>
            <a:ext cx="3484298" cy="268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 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American culture, society, and the American Dream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alpha val="80000"/>
                </a:schemeClr>
              </a:solidFill>
              <a:latin typeface="Calibri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The American Dream – Myth or Reality?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solidFill>
                <a:schemeClr val="bg1">
                  <a:alpha val="80000"/>
                </a:scheme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6368" y="1641752"/>
            <a:ext cx="3293268" cy="1323439"/>
          </a:xfrm>
        </p:spPr>
        <p:txBody>
          <a:bodyPr anchor="t">
            <a:normAutofit/>
          </a:bodyPr>
          <a:lstStyle/>
          <a:p>
            <a:r>
              <a:rPr lang="da-DK" sz="3500">
                <a:solidFill>
                  <a:schemeClr val="bg1"/>
                </a:solidFill>
              </a:rPr>
              <a:t>Theme 6 : Fiction</a:t>
            </a:r>
            <a:br>
              <a:rPr lang="da-DK" sz="3500">
                <a:solidFill>
                  <a:schemeClr val="bg1"/>
                </a:solidFill>
              </a:rPr>
            </a:br>
            <a:endParaRPr lang="da-DK" sz="3500">
              <a:solidFill>
                <a:schemeClr val="bg1"/>
              </a:solidFill>
            </a:endParaRPr>
          </a:p>
        </p:txBody>
      </p:sp>
      <p:pic>
        <p:nvPicPr>
          <p:cNvPr id="6146" name="Picture 2" descr="Fiction or Nonfiction? - Book Editing ...">
            <a:extLst>
              <a:ext uri="{FF2B5EF4-FFF2-40B4-BE49-F238E27FC236}">
                <a16:creationId xmlns:a16="http://schemas.microsoft.com/office/drawing/2014/main" id="{29EBAA9B-C3DA-325B-EFAD-8AD7C0808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2" r="22584" b="-1"/>
          <a:stretch>
            <a:fillRect/>
          </a:stretch>
        </p:blipFill>
        <p:spPr bwMode="auto">
          <a:xfrm>
            <a:off x="620316" y="1498600"/>
            <a:ext cx="3945731" cy="467677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3" name="Group 6152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316" y="4795537"/>
            <a:ext cx="3945731" cy="1410656"/>
            <a:chOff x="827088" y="4795537"/>
            <a:chExt cx="5260975" cy="1410656"/>
          </a:xfrm>
        </p:grpSpPr>
        <p:sp>
          <p:nvSpPr>
            <p:cNvPr id="6154" name="Freeform: Shape 6153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55" name="Freeform: Shape 6154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6369" y="3146400"/>
            <a:ext cx="3293268" cy="26820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Short stories and film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Analysis of characters, themes and setting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alibri"/>
              </a:rPr>
              <a:t>Writing summaries, creative endings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b="1" dirty="0"/>
              <a:t>But also....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altLang="da-DK" dirty="0" err="1"/>
              <a:t>Grammar</a:t>
            </a:r>
            <a:endParaRPr lang="da-DK" altLang="da-DK" dirty="0"/>
          </a:p>
          <a:p>
            <a:r>
              <a:rPr lang="da-DK" altLang="da-DK" dirty="0"/>
              <a:t>Business </a:t>
            </a:r>
            <a:r>
              <a:rPr lang="da-DK" altLang="da-DK" dirty="0" err="1"/>
              <a:t>communication</a:t>
            </a:r>
            <a:r>
              <a:rPr lang="da-DK" altLang="da-DK" dirty="0"/>
              <a:t>: </a:t>
            </a:r>
            <a:r>
              <a:rPr lang="da-DK" altLang="da-DK" dirty="0" err="1"/>
              <a:t>Emails</a:t>
            </a:r>
            <a:endParaRPr lang="da-DK" altLang="da-DK" dirty="0"/>
          </a:p>
          <a:p>
            <a:r>
              <a:rPr lang="da-DK" altLang="da-DK" dirty="0"/>
              <a:t>Presentations</a:t>
            </a:r>
          </a:p>
          <a:p>
            <a:r>
              <a:rPr lang="da-DK" altLang="da-DK" dirty="0" err="1"/>
              <a:t>Exam</a:t>
            </a:r>
            <a:r>
              <a:rPr lang="da-DK" altLang="da-DK" dirty="0"/>
              <a:t>: Synopsis + </a:t>
            </a:r>
            <a:r>
              <a:rPr lang="da-DK" altLang="da-DK" dirty="0" err="1"/>
              <a:t>text</a:t>
            </a:r>
            <a:endParaRPr lang="da-DK" altLang="da-DK" dirty="0"/>
          </a:p>
          <a:p>
            <a:pPr marL="0" indent="0">
              <a:buNone/>
            </a:pPr>
            <a:endParaRPr lang="da-DK" altLang="da-DK" dirty="0"/>
          </a:p>
          <a:p>
            <a:endParaRPr lang="da-DK" dirty="0"/>
          </a:p>
        </p:txBody>
      </p:sp>
      <p:pic>
        <p:nvPicPr>
          <p:cNvPr id="4" name="Picture 2" descr="Billedresultat for gramm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242" y="3863181"/>
            <a:ext cx="3450777" cy="1552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elateret bille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06" y="4190432"/>
            <a:ext cx="1225599" cy="122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36712"/>
            <a:ext cx="2872740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44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264</Words>
  <Application>Microsoft Office PowerPoint</Application>
  <PresentationFormat>Skærmshow (4:3)</PresentationFormat>
  <Paragraphs>54</Paragraphs>
  <Slides>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PowerPoint-præsentation</vt:lpstr>
      <vt:lpstr>Learning Objectives</vt:lpstr>
      <vt:lpstr>Theme 1:  The English Language   More than just a language</vt:lpstr>
      <vt:lpstr>Theme 2:  Work and careers</vt:lpstr>
      <vt:lpstr>Theme 3: The Construction industry</vt:lpstr>
      <vt:lpstr>Theme 5:  The American dream</vt:lpstr>
      <vt:lpstr>Theme 6 : Fiction </vt:lpstr>
      <vt:lpstr>But also....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Stine Rømer Nielsen (SRN - Underviser - SP - LMH)</dc:creator>
  <cp:keywords/>
  <dc:description>generated using python-pptx</dc:description>
  <cp:lastModifiedBy>Stine Rømer Nielsen (SRN - Underviser - SP - LMH)</cp:lastModifiedBy>
  <cp:revision>3</cp:revision>
  <dcterms:created xsi:type="dcterms:W3CDTF">2013-01-27T09:14:16Z</dcterms:created>
  <dcterms:modified xsi:type="dcterms:W3CDTF">2025-08-19T14:40:14Z</dcterms:modified>
  <cp:category/>
</cp:coreProperties>
</file>