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70" r:id="rId5"/>
    <p:sldId id="269" r:id="rId6"/>
    <p:sldId id="260" r:id="rId7"/>
    <p:sldId id="261" r:id="rId8"/>
    <p:sldId id="271" r:id="rId9"/>
    <p:sldId id="266" r:id="rId10"/>
    <p:sldId id="267"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A99A07-959D-4FEF-8D83-65B50D8B94E6}" v="384" dt="2024-12-06T07:32:14.9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6" d="100"/>
          <a:sy n="76" d="100"/>
        </p:scale>
        <p:origin x="62"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da-DK"/>
              <a:t>Klik for at redigere titeltypografien i masteren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7E29A56B-70D0-405F-A43B-0E950DC71F34}" type="datetimeFigureOut">
              <a:rPr lang="da-DK" smtClean="0"/>
              <a:t>13-11-2025</a:t>
            </a:fld>
            <a:endParaRPr lang="da-DK"/>
          </a:p>
        </p:txBody>
      </p:sp>
      <p:sp>
        <p:nvSpPr>
          <p:cNvPr id="5" name="Footer Placeholder 4"/>
          <p:cNvSpPr>
            <a:spLocks noGrp="1"/>
          </p:cNvSpPr>
          <p:nvPr>
            <p:ph type="ftr" sz="quarter" idx="11"/>
          </p:nvPr>
        </p:nvSpPr>
        <p:spPr>
          <a:xfrm>
            <a:off x="2416500" y="329307"/>
            <a:ext cx="4973915" cy="309201"/>
          </a:xfrm>
        </p:spPr>
        <p:txBody>
          <a:bodyPr/>
          <a:lstStyle/>
          <a:p>
            <a:endParaRPr lang="da-DK"/>
          </a:p>
        </p:txBody>
      </p:sp>
      <p:sp>
        <p:nvSpPr>
          <p:cNvPr id="6" name="Slide Number Placeholder 5"/>
          <p:cNvSpPr>
            <a:spLocks noGrp="1"/>
          </p:cNvSpPr>
          <p:nvPr>
            <p:ph type="sldNum" sz="quarter" idx="12"/>
          </p:nvPr>
        </p:nvSpPr>
        <p:spPr>
          <a:xfrm>
            <a:off x="1437664" y="798973"/>
            <a:ext cx="811019" cy="503578"/>
          </a:xfrm>
        </p:spPr>
        <p:txBody>
          <a:bodyPr/>
          <a:lstStyle/>
          <a:p>
            <a:fld id="{436E13F2-6132-4FBF-BA09-0891352D4214}" type="slidenum">
              <a:rPr lang="da-DK" smtClean="0"/>
              <a:t>‹nr.›</a:t>
            </a:fld>
            <a:endParaRPr lang="da-DK"/>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84999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7E29A56B-70D0-405F-A43B-0E950DC71F34}" type="datetimeFigureOut">
              <a:rPr lang="da-DK" smtClean="0"/>
              <a:t>13-11-2025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36E13F2-6132-4FBF-BA09-0891352D4214}" type="slidenum">
              <a:rPr lang="da-DK" smtClean="0"/>
              <a:t>‹nr.›</a:t>
            </a:fld>
            <a:endParaRPr lang="da-DK"/>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039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da-DK"/>
              <a:t>Klik for at redigere titeltypografien i masteren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7E29A56B-70D0-405F-A43B-0E950DC71F34}" type="datetimeFigureOut">
              <a:rPr lang="da-DK" smtClean="0"/>
              <a:t>13-11-2025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36E13F2-6132-4FBF-BA09-0891352D4214}" type="slidenum">
              <a:rPr lang="da-DK" smtClean="0"/>
              <a:t>‹nr.›</a:t>
            </a:fld>
            <a:endParaRPr lang="da-DK"/>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42512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7E29A56B-70D0-405F-A43B-0E950DC71F34}" type="datetimeFigureOut">
              <a:rPr lang="da-DK" smtClean="0"/>
              <a:t>13-11-2025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36E13F2-6132-4FBF-BA09-0891352D4214}" type="slidenum">
              <a:rPr lang="da-DK" smtClean="0"/>
              <a:t>‹nr.›</a:t>
            </a:fld>
            <a:endParaRPr lang="da-DK"/>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42916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447191" y="2824269"/>
            <a:ext cx="4645152" cy="2644457"/>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412362" y="2821491"/>
            <a:ext cx="4645152" cy="263737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7E29A56B-70D0-405F-A43B-0E950DC71F34}" type="datetimeFigureOut">
              <a:rPr lang="da-DK" smtClean="0"/>
              <a:t>13-11-2025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436E13F2-6132-4FBF-BA09-0891352D4214}" type="slidenum">
              <a:rPr lang="da-DK" smtClean="0"/>
              <a:t>‹nr.›</a:t>
            </a:fld>
            <a:endParaRPr lang="da-DK"/>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88853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7E29A56B-70D0-405F-A43B-0E950DC71F34}" type="datetimeFigureOut">
              <a:rPr lang="da-DK" smtClean="0"/>
              <a:t>13-11-2025</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436E13F2-6132-4FBF-BA09-0891352D4214}" type="slidenum">
              <a:rPr lang="da-DK" smtClean="0"/>
              <a:t>‹nr.›</a:t>
            </a:fld>
            <a:endParaRPr lang="da-DK"/>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2925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29A56B-70D0-405F-A43B-0E950DC71F34}" type="datetimeFigureOut">
              <a:rPr lang="da-DK" smtClean="0"/>
              <a:t>13-11-2025</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436E13F2-6132-4FBF-BA09-0891352D4214}" type="slidenum">
              <a:rPr lang="da-DK" smtClean="0"/>
              <a:t>‹nr.›</a:t>
            </a:fld>
            <a:endParaRPr lang="da-DK"/>
          </a:p>
        </p:txBody>
      </p:sp>
    </p:spTree>
    <p:extLst>
      <p:ext uri="{BB962C8B-B14F-4D97-AF65-F5344CB8AC3E}">
        <p14:creationId xmlns:p14="http://schemas.microsoft.com/office/powerpoint/2010/main" val="689279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da-DK"/>
              <a:t>Klik for at redigere titeltypografien i masteren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7E29A56B-70D0-405F-A43B-0E950DC71F34}" type="datetimeFigureOut">
              <a:rPr lang="da-DK" smtClean="0"/>
              <a:t>13-11-2025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36E13F2-6132-4FBF-BA09-0891352D4214}" type="slidenum">
              <a:rPr lang="da-DK" smtClean="0"/>
              <a:t>‹nr.›</a:t>
            </a:fld>
            <a:endParaRPr lang="da-DK"/>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775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E29A56B-70D0-405F-A43B-0E950DC71F34}" type="datetimeFigureOut">
              <a:rPr lang="da-DK" smtClean="0"/>
              <a:t>13-11-2025</a:t>
            </a:fld>
            <a:endParaRPr lang="da-DK"/>
          </a:p>
        </p:txBody>
      </p:sp>
      <p:sp>
        <p:nvSpPr>
          <p:cNvPr id="6" name="Footer Placeholder 5"/>
          <p:cNvSpPr>
            <a:spLocks noGrp="1"/>
          </p:cNvSpPr>
          <p:nvPr>
            <p:ph type="ftr" sz="quarter" idx="11"/>
          </p:nvPr>
        </p:nvSpPr>
        <p:spPr>
          <a:xfrm>
            <a:off x="1447382" y="318640"/>
            <a:ext cx="5541004" cy="320931"/>
          </a:xfrm>
        </p:spPr>
        <p:txBody>
          <a:bodyPr/>
          <a:lstStyle/>
          <a:p>
            <a:endParaRPr lang="da-DK"/>
          </a:p>
        </p:txBody>
      </p:sp>
      <p:sp>
        <p:nvSpPr>
          <p:cNvPr id="7" name="Slide Number Placeholder 6"/>
          <p:cNvSpPr>
            <a:spLocks noGrp="1"/>
          </p:cNvSpPr>
          <p:nvPr>
            <p:ph type="sldNum" sz="quarter" idx="12"/>
          </p:nvPr>
        </p:nvSpPr>
        <p:spPr/>
        <p:txBody>
          <a:bodyPr/>
          <a:lstStyle/>
          <a:p>
            <a:fld id="{436E13F2-6132-4FBF-BA09-0891352D4214}" type="slidenum">
              <a:rPr lang="da-DK" smtClean="0"/>
              <a:t>‹nr.›</a:t>
            </a:fld>
            <a:endParaRPr lang="da-DK"/>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66004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7E29A56B-70D0-405F-A43B-0E950DC71F34}" type="datetimeFigureOut">
              <a:rPr lang="da-DK" smtClean="0"/>
              <a:t>13-11-2025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36E13F2-6132-4FBF-BA09-0891352D4214}" type="slidenum">
              <a:rPr lang="da-DK" smtClean="0"/>
              <a:t>‹nr.›</a:t>
            </a:fld>
            <a:endParaRPr lang="da-DK"/>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88483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7E29A56B-70D0-405F-A43B-0E950DC71F34}" type="datetimeFigureOut">
              <a:rPr lang="da-DK" smtClean="0"/>
              <a:t>13-11-2025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36E13F2-6132-4FBF-BA09-0891352D4214}" type="slidenum">
              <a:rPr lang="da-DK" smtClean="0"/>
              <a:t>‹nr.›</a:t>
            </a:fld>
            <a:endParaRPr lang="da-DK"/>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19122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E29A56B-70D0-405F-A43B-0E950DC71F34}" type="datetimeFigureOut">
              <a:rPr lang="da-DK" smtClean="0"/>
              <a:t>13-11-2025</a:t>
            </a:fld>
            <a:endParaRPr lang="da-DK"/>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36E13F2-6132-4FBF-BA09-0891352D4214}" type="slidenum">
              <a:rPr lang="da-DK" smtClean="0"/>
              <a:t>‹nr.›</a:t>
            </a:fld>
            <a:endParaRPr lang="da-DK"/>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4152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4" descr="Hånd, der holder et svip med skygge numre på et ark">
            <a:extLst>
              <a:ext uri="{FF2B5EF4-FFF2-40B4-BE49-F238E27FC236}">
                <a16:creationId xmlns:a16="http://schemas.microsoft.com/office/drawing/2014/main" id="{7B3E7E14-08AD-4584-7EF1-821F9829BF39}"/>
              </a:ext>
            </a:extLst>
          </p:cNvPr>
          <p:cNvPicPr>
            <a:picLocks noChangeAspect="1"/>
          </p:cNvPicPr>
          <p:nvPr/>
        </p:nvPicPr>
        <p:blipFill>
          <a:blip r:embed="rId2"/>
          <a:srcRect t="15728" r="-1" b="-1"/>
          <a:stretch>
            <a:fillRect/>
          </a:stretch>
        </p:blipFill>
        <p:spPr>
          <a:xfrm>
            <a:off x="2" y="10"/>
            <a:ext cx="12191695" cy="6857990"/>
          </a:xfrm>
          <a:prstGeom prst="rect">
            <a:avLst/>
          </a:prstGeom>
        </p:spPr>
      </p:pic>
      <p:sp>
        <p:nvSpPr>
          <p:cNvPr id="22" name="Rectangle 21">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4065511" y="3236470"/>
            <a:ext cx="6832500" cy="1252601"/>
          </a:xfrm>
        </p:spPr>
        <p:txBody>
          <a:bodyPr>
            <a:normAutofit/>
          </a:bodyPr>
          <a:lstStyle/>
          <a:p>
            <a:r>
              <a:rPr lang="da-DK" sz="4400">
                <a:solidFill>
                  <a:srgbClr val="FFFFFE"/>
                </a:solidFill>
              </a:rPr>
              <a:t>Eksamen Engelsk C</a:t>
            </a:r>
          </a:p>
        </p:txBody>
      </p:sp>
      <p:sp>
        <p:nvSpPr>
          <p:cNvPr id="3" name="Undertitel 2"/>
          <p:cNvSpPr>
            <a:spLocks noGrp="1"/>
          </p:cNvSpPr>
          <p:nvPr>
            <p:ph type="subTitle" idx="1"/>
          </p:nvPr>
        </p:nvSpPr>
        <p:spPr>
          <a:xfrm>
            <a:off x="4065511" y="4669144"/>
            <a:ext cx="6832499" cy="716529"/>
          </a:xfrm>
        </p:spPr>
        <p:txBody>
          <a:bodyPr>
            <a:normAutofit/>
          </a:bodyPr>
          <a:lstStyle/>
          <a:p>
            <a:pPr>
              <a:lnSpc>
                <a:spcPct val="110000"/>
              </a:lnSpc>
            </a:pPr>
            <a:endParaRPr lang="da-DK" sz="1200">
              <a:solidFill>
                <a:srgbClr val="FFFFFE"/>
              </a:solidFill>
            </a:endParaRPr>
          </a:p>
          <a:p>
            <a:pPr>
              <a:lnSpc>
                <a:spcPct val="110000"/>
              </a:lnSpc>
            </a:pPr>
            <a:r>
              <a:rPr lang="da-DK" sz="1200">
                <a:solidFill>
                  <a:srgbClr val="FFFFFE"/>
                </a:solidFill>
              </a:rPr>
              <a:t>En mundtlig prøve i to dele</a:t>
            </a:r>
          </a:p>
        </p:txBody>
      </p:sp>
      <p:cxnSp>
        <p:nvCxnSpPr>
          <p:cNvPr id="24" name="Straight Connector 23">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a:solidFill>
              <a:srgbClr val="F3BA83"/>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718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849683" y="1240076"/>
            <a:ext cx="2727813" cy="4584527"/>
          </a:xfrm>
        </p:spPr>
        <p:txBody>
          <a:bodyPr>
            <a:normAutofit/>
          </a:bodyPr>
          <a:lstStyle/>
          <a:p>
            <a:r>
              <a:rPr lang="da-DK" sz="2000">
                <a:solidFill>
                  <a:srgbClr val="FFFFFF"/>
                </a:solidFill>
              </a:rPr>
              <a:t>Bekendtgørelsen</a:t>
            </a:r>
          </a:p>
        </p:txBody>
      </p:sp>
      <p:sp>
        <p:nvSpPr>
          <p:cNvPr id="3" name="Pladsholder til indhold 2"/>
          <p:cNvSpPr>
            <a:spLocks noGrp="1"/>
          </p:cNvSpPr>
          <p:nvPr>
            <p:ph idx="1"/>
          </p:nvPr>
        </p:nvSpPr>
        <p:spPr>
          <a:xfrm>
            <a:off x="4572000" y="270589"/>
            <a:ext cx="6770317" cy="6354146"/>
          </a:xfrm>
        </p:spPr>
        <p:txBody>
          <a:bodyPr anchor="t">
            <a:normAutofit/>
          </a:bodyPr>
          <a:lstStyle/>
          <a:p>
            <a:pPr>
              <a:lnSpc>
                <a:spcPct val="110000"/>
              </a:lnSpc>
            </a:pPr>
            <a:r>
              <a:rPr lang="da-DK" dirty="0"/>
              <a:t>I bekendtgørelsen for fremmedsprog på EUD står der blandt andet om eksamen:</a:t>
            </a:r>
          </a:p>
          <a:p>
            <a:pPr lvl="1">
              <a:lnSpc>
                <a:spcPct val="110000"/>
              </a:lnSpc>
            </a:pPr>
            <a:r>
              <a:rPr lang="da-DK" sz="2000" dirty="0"/>
              <a:t>Der afholdes en </a:t>
            </a:r>
            <a:r>
              <a:rPr lang="da-DK" sz="2000" dirty="0">
                <a:highlight>
                  <a:srgbClr val="FFFF00"/>
                </a:highlight>
              </a:rPr>
              <a:t>mundtlig prøve </a:t>
            </a:r>
            <a:r>
              <a:rPr lang="da-DK" sz="2000" dirty="0"/>
              <a:t>på grundlag af elevens </a:t>
            </a:r>
            <a:r>
              <a:rPr lang="da-DK" sz="2000" dirty="0">
                <a:highlight>
                  <a:srgbClr val="FFFF00"/>
                </a:highlight>
              </a:rPr>
              <a:t>selvvalgte emne </a:t>
            </a:r>
            <a:r>
              <a:rPr lang="da-DK" sz="2000" dirty="0"/>
              <a:t>samt en </a:t>
            </a:r>
            <a:r>
              <a:rPr lang="da-DK" sz="2000" dirty="0">
                <a:highlight>
                  <a:srgbClr val="FFFF00"/>
                </a:highlight>
              </a:rPr>
              <a:t>ukendt opgave</a:t>
            </a:r>
            <a:r>
              <a:rPr lang="da-DK" sz="2000" dirty="0"/>
              <a:t>, udarbejdet af den prøveafholdende skole. </a:t>
            </a:r>
          </a:p>
          <a:p>
            <a:pPr lvl="1">
              <a:lnSpc>
                <a:spcPct val="110000"/>
              </a:lnSpc>
            </a:pPr>
            <a:r>
              <a:rPr lang="da-DK" sz="2000" dirty="0"/>
              <a:t>Den ukendte opgave tildeles ved lodtrækning. De ukendte opgaver og det materiale, der indgår som grundlag for prøven, skal tilsammen dække de væsentlige faglige mål, som skolen har udvalgt til prøven. De ukendte opgaver samt en fortegnelse over elevernes selvvalgte emner sendes til censor forud for prøvens afholdelse. Der gives mindst 30 minutters forberedelsestid.</a:t>
            </a:r>
          </a:p>
          <a:p>
            <a:pPr lvl="1">
              <a:lnSpc>
                <a:spcPct val="110000"/>
              </a:lnSpc>
            </a:pPr>
            <a:r>
              <a:rPr lang="da-DK" sz="2000" dirty="0"/>
              <a:t> Forberedelsestidens varighed tilpasses de ukendte opgavers omfang. Skolen fastsætter forberedelsestidens varighed i skolens undervisningsplan. Eksaminationen af den enkelte elev varer ca. 30 minutter, inklusive votering.</a:t>
            </a:r>
          </a:p>
          <a:p>
            <a:pPr lvl="1">
              <a:lnSpc>
                <a:spcPct val="110000"/>
              </a:lnSpc>
            </a:pPr>
            <a:endParaRPr lang="da-DK" sz="1700" dirty="0"/>
          </a:p>
        </p:txBody>
      </p:sp>
    </p:spTree>
    <p:extLst>
      <p:ext uri="{BB962C8B-B14F-4D97-AF65-F5344CB8AC3E}">
        <p14:creationId xmlns:p14="http://schemas.microsoft.com/office/powerpoint/2010/main" val="222282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arn(inVertical)">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200010" y="1417358"/>
            <a:ext cx="3577496" cy="4584527"/>
          </a:xfrm>
        </p:spPr>
        <p:txBody>
          <a:bodyPr>
            <a:normAutofit/>
          </a:bodyPr>
          <a:lstStyle/>
          <a:p>
            <a:r>
              <a:rPr lang="da-DK" sz="2800" dirty="0"/>
              <a:t>Bekendtgørelsen</a:t>
            </a:r>
            <a:endParaRPr lang="da-DK" sz="2700" dirty="0">
              <a:solidFill>
                <a:srgbClr val="FFFFFF"/>
              </a:solidFill>
            </a:endParaRPr>
          </a:p>
        </p:txBody>
      </p:sp>
      <p:sp>
        <p:nvSpPr>
          <p:cNvPr id="3" name="Pladsholder til indhold 2"/>
          <p:cNvSpPr>
            <a:spLocks noGrp="1"/>
          </p:cNvSpPr>
          <p:nvPr>
            <p:ph idx="1"/>
          </p:nvPr>
        </p:nvSpPr>
        <p:spPr>
          <a:xfrm>
            <a:off x="4705594" y="447869"/>
            <a:ext cx="7342380" cy="6163946"/>
          </a:xfrm>
        </p:spPr>
        <p:txBody>
          <a:bodyPr anchor="t">
            <a:normAutofit/>
          </a:bodyPr>
          <a:lstStyle/>
          <a:p>
            <a:r>
              <a:rPr lang="da-DK" sz="2400" dirty="0"/>
              <a:t>Fortsat…</a:t>
            </a:r>
          </a:p>
          <a:p>
            <a:pPr lvl="1"/>
            <a:r>
              <a:rPr lang="da-DK" sz="2400" dirty="0"/>
              <a:t>Eksaminationen er todelt.</a:t>
            </a:r>
          </a:p>
          <a:p>
            <a:pPr lvl="1"/>
            <a:r>
              <a:rPr lang="da-DK" sz="2400" dirty="0"/>
              <a:t>Første del består af elevens præsentation af den ukendte opgave samt en efterfølgende samtale om opgaven mellem elev og eksaminator. </a:t>
            </a:r>
          </a:p>
          <a:p>
            <a:pPr lvl="1"/>
            <a:r>
              <a:rPr lang="da-DK" sz="2400" dirty="0"/>
              <a:t>Anden del består af elevens præsentation og fremlæggelse af elevens selvvalgte emne suppleret med uddybende spørgsmål fra eksaminator.</a:t>
            </a:r>
          </a:p>
          <a:p>
            <a:pPr lvl="1"/>
            <a:r>
              <a:rPr lang="da-DK" sz="2400" dirty="0"/>
              <a:t>Elevens præstation helhedsbedømmes.</a:t>
            </a:r>
          </a:p>
          <a:p>
            <a:pPr lvl="1"/>
            <a:endParaRPr lang="da-DK" dirty="0"/>
          </a:p>
        </p:txBody>
      </p:sp>
    </p:spTree>
    <p:extLst>
      <p:ext uri="{BB962C8B-B14F-4D97-AF65-F5344CB8AC3E}">
        <p14:creationId xmlns:p14="http://schemas.microsoft.com/office/powerpoint/2010/main" val="360652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a:extLst>
            <a:ext uri="{FF2B5EF4-FFF2-40B4-BE49-F238E27FC236}">
              <a16:creationId xmlns:a16="http://schemas.microsoft.com/office/drawing/2014/main" id="{9DB8A335-AA0D-AF13-75C7-35B2EE4381C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80EE6BE-2965-433A-E82E-D35336C5D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EEFA514-1BB6-510D-D863-919DD60A9E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1A2322E-B301-7ED1-8AD3-A64B12010622}"/>
              </a:ext>
            </a:extLst>
          </p:cNvPr>
          <p:cNvSpPr>
            <a:spLocks noGrp="1"/>
          </p:cNvSpPr>
          <p:nvPr>
            <p:ph type="title"/>
          </p:nvPr>
        </p:nvSpPr>
        <p:spPr>
          <a:xfrm>
            <a:off x="144025" y="1874557"/>
            <a:ext cx="3774076" cy="4584527"/>
          </a:xfrm>
        </p:spPr>
        <p:txBody>
          <a:bodyPr>
            <a:normAutofit/>
          </a:bodyPr>
          <a:lstStyle/>
          <a:p>
            <a:r>
              <a:rPr lang="da-DK" sz="2700" dirty="0">
                <a:solidFill>
                  <a:srgbClr val="FFFFFF"/>
                </a:solidFill>
              </a:rPr>
              <a:t>Selvstuderet Emne </a:t>
            </a:r>
          </a:p>
        </p:txBody>
      </p:sp>
      <p:sp>
        <p:nvSpPr>
          <p:cNvPr id="3" name="Pladsholder til indhold 2">
            <a:extLst>
              <a:ext uri="{FF2B5EF4-FFF2-40B4-BE49-F238E27FC236}">
                <a16:creationId xmlns:a16="http://schemas.microsoft.com/office/drawing/2014/main" id="{50180116-F669-AB86-D037-2F9323DE220D}"/>
              </a:ext>
            </a:extLst>
          </p:cNvPr>
          <p:cNvSpPr>
            <a:spLocks noGrp="1"/>
          </p:cNvSpPr>
          <p:nvPr>
            <p:ph idx="1"/>
          </p:nvPr>
        </p:nvSpPr>
        <p:spPr>
          <a:xfrm>
            <a:off x="4062127" y="503853"/>
            <a:ext cx="7985847" cy="6107962"/>
          </a:xfrm>
        </p:spPr>
        <p:txBody>
          <a:bodyPr anchor="t">
            <a:normAutofit/>
          </a:bodyPr>
          <a:lstStyle/>
          <a:p>
            <a:r>
              <a:rPr lang="da-DK" dirty="0"/>
              <a:t>Om det selvstuderede emne står der i bekendtgørelsen følgende:</a:t>
            </a:r>
          </a:p>
          <a:p>
            <a:pPr marL="0" indent="0">
              <a:buNone/>
            </a:pPr>
            <a:endParaRPr lang="da-DK" dirty="0"/>
          </a:p>
          <a:p>
            <a:pPr lvl="1"/>
            <a:r>
              <a:rPr lang="da-DK" sz="2000" dirty="0"/>
              <a:t>I undervisningen indgår et selvvalgt emne, som bestemmes i samråd mellem lærer og elev. </a:t>
            </a:r>
          </a:p>
          <a:p>
            <a:pPr lvl="1"/>
            <a:r>
              <a:rPr lang="da-DK" sz="2000" dirty="0"/>
              <a:t>Det selvvalgte emnes indhold tager udgangspunkt i elevens erhvervsfaglige hovedområde eller uddannelse eller studerede emner i undervisningen </a:t>
            </a:r>
          </a:p>
          <a:p>
            <a:pPr lvl="1"/>
            <a:r>
              <a:rPr lang="da-DK" sz="2000" dirty="0"/>
              <a:t>Der udarbejdes en synopsis og et præsentationsmateriale.</a:t>
            </a:r>
          </a:p>
          <a:p>
            <a:pPr lvl="1"/>
            <a:endParaRPr lang="da-DK" sz="2000" dirty="0"/>
          </a:p>
          <a:p>
            <a:pPr lvl="1"/>
            <a:r>
              <a:rPr lang="da-DK" sz="2000" dirty="0"/>
              <a:t>Hvis emnet allerede er behandlet i undervisningen, skal der være tale om en indholdsmæssig fordybelse eller udvidelse i forhold hertil.</a:t>
            </a:r>
          </a:p>
          <a:p>
            <a:pPr lvl="1"/>
            <a:endParaRPr lang="da-DK" dirty="0"/>
          </a:p>
          <a:p>
            <a:pPr lvl="1"/>
            <a:endParaRPr lang="da-DK" dirty="0"/>
          </a:p>
          <a:p>
            <a:pPr lvl="1"/>
            <a:endParaRPr lang="da-DK" dirty="0"/>
          </a:p>
        </p:txBody>
      </p:sp>
    </p:spTree>
    <p:extLst>
      <p:ext uri="{BB962C8B-B14F-4D97-AF65-F5344CB8AC3E}">
        <p14:creationId xmlns:p14="http://schemas.microsoft.com/office/powerpoint/2010/main" val="189086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barn(inVertical)">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a:extLst>
            <a:ext uri="{FF2B5EF4-FFF2-40B4-BE49-F238E27FC236}">
              <a16:creationId xmlns:a16="http://schemas.microsoft.com/office/drawing/2014/main" id="{3A86A88B-7581-084D-77D9-B5D454E564F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178EC-1703-E7F1-FB19-A7D3EDBEA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0AFD594-0FBB-1AF5-7C3A-648B08F351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BB7740C-259E-3591-E2AE-519649AFFC59}"/>
              </a:ext>
            </a:extLst>
          </p:cNvPr>
          <p:cNvSpPr>
            <a:spLocks noGrp="1"/>
          </p:cNvSpPr>
          <p:nvPr>
            <p:ph type="title"/>
          </p:nvPr>
        </p:nvSpPr>
        <p:spPr>
          <a:xfrm>
            <a:off x="166974" y="1855897"/>
            <a:ext cx="3728178" cy="4584527"/>
          </a:xfrm>
        </p:spPr>
        <p:txBody>
          <a:bodyPr>
            <a:normAutofit/>
          </a:bodyPr>
          <a:lstStyle/>
          <a:p>
            <a:r>
              <a:rPr lang="da-DK" sz="2700" dirty="0">
                <a:solidFill>
                  <a:srgbClr val="FFFFFF"/>
                </a:solidFill>
              </a:rPr>
              <a:t>Selvstuderet emne</a:t>
            </a:r>
          </a:p>
        </p:txBody>
      </p:sp>
      <p:sp>
        <p:nvSpPr>
          <p:cNvPr id="3" name="Pladsholder til indhold 2">
            <a:extLst>
              <a:ext uri="{FF2B5EF4-FFF2-40B4-BE49-F238E27FC236}">
                <a16:creationId xmlns:a16="http://schemas.microsoft.com/office/drawing/2014/main" id="{EDE76092-498D-173A-3AAA-36843F605ED9}"/>
              </a:ext>
            </a:extLst>
          </p:cNvPr>
          <p:cNvSpPr>
            <a:spLocks noGrp="1"/>
          </p:cNvSpPr>
          <p:nvPr>
            <p:ph idx="1"/>
          </p:nvPr>
        </p:nvSpPr>
        <p:spPr>
          <a:xfrm>
            <a:off x="4205851" y="1240077"/>
            <a:ext cx="7842123" cy="5371738"/>
          </a:xfrm>
        </p:spPr>
        <p:txBody>
          <a:bodyPr anchor="t">
            <a:normAutofit/>
          </a:bodyPr>
          <a:lstStyle/>
          <a:p>
            <a:r>
              <a:rPr lang="da-DK" sz="2400" dirty="0"/>
              <a:t>Der skal derfor til jeres eget emne, udarbejdes en præsentation af, hvad I har fundet ud af i jeres research</a:t>
            </a:r>
          </a:p>
          <a:p>
            <a:endParaRPr lang="da-DK" sz="2400" dirty="0"/>
          </a:p>
          <a:p>
            <a:r>
              <a:rPr lang="da-DK" sz="2400" dirty="0"/>
              <a:t>Præsentationen kan være lavet i PowerPoint, </a:t>
            </a:r>
            <a:r>
              <a:rPr lang="da-DK" sz="2400" dirty="0" err="1"/>
              <a:t>KeyNote</a:t>
            </a:r>
            <a:r>
              <a:rPr lang="da-DK" sz="2400" dirty="0"/>
              <a:t>, Prezi eller lign.</a:t>
            </a:r>
          </a:p>
          <a:p>
            <a:r>
              <a:rPr lang="da-DK" sz="2400" dirty="0"/>
              <a:t>Husk kun at skrive stikord og meget korte sætninger i jeres præsentation</a:t>
            </a:r>
          </a:p>
          <a:p>
            <a:pPr marL="457200" lvl="1" indent="0">
              <a:buNone/>
            </a:pPr>
            <a:endParaRPr lang="da-DK" dirty="0"/>
          </a:p>
        </p:txBody>
      </p:sp>
    </p:spTree>
    <p:extLst>
      <p:ext uri="{BB962C8B-B14F-4D97-AF65-F5344CB8AC3E}">
        <p14:creationId xmlns:p14="http://schemas.microsoft.com/office/powerpoint/2010/main" val="780825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C2A4B30-77D7-4FFB-8B53-A88BD68C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1451580" y="804519"/>
            <a:ext cx="4325112" cy="1049235"/>
          </a:xfrm>
        </p:spPr>
        <p:txBody>
          <a:bodyPr>
            <a:normAutofit/>
          </a:bodyPr>
          <a:lstStyle/>
          <a:p>
            <a:r>
              <a:rPr lang="da-DK" sz="2800" dirty="0"/>
              <a:t>Selvstuderet Emne </a:t>
            </a:r>
          </a:p>
        </p:txBody>
      </p:sp>
      <p:cxnSp>
        <p:nvCxnSpPr>
          <p:cNvPr id="20" name="Straight Connector 19">
            <a:extLst>
              <a:ext uri="{FF2B5EF4-FFF2-40B4-BE49-F238E27FC236}">
                <a16:creationId xmlns:a16="http://schemas.microsoft.com/office/drawing/2014/main" id="{373AAE2E-5D6B-4952-A4BB-546C49F8DE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432511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 name="Rectangle 21">
            <a:extLst>
              <a:ext uri="{FF2B5EF4-FFF2-40B4-BE49-F238E27FC236}">
                <a16:creationId xmlns:a16="http://schemas.microsoft.com/office/drawing/2014/main" id="{01E4D783-AD45-49E7-B6C7-BBACB8290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Pladsholder til indhold 2"/>
          <p:cNvSpPr>
            <a:spLocks noGrp="1"/>
          </p:cNvSpPr>
          <p:nvPr>
            <p:ph idx="1"/>
          </p:nvPr>
        </p:nvSpPr>
        <p:spPr>
          <a:xfrm>
            <a:off x="-2" y="2216699"/>
            <a:ext cx="11523307" cy="4335452"/>
          </a:xfrm>
        </p:spPr>
        <p:txBody>
          <a:bodyPr>
            <a:normAutofit/>
          </a:bodyPr>
          <a:lstStyle/>
          <a:p>
            <a:pPr>
              <a:lnSpc>
                <a:spcPct val="110000"/>
              </a:lnSpc>
            </a:pPr>
            <a:r>
              <a:rPr lang="da-DK" sz="1800" dirty="0"/>
              <a:t>I skal derfor:</a:t>
            </a:r>
          </a:p>
          <a:p>
            <a:pPr lvl="1">
              <a:lnSpc>
                <a:spcPct val="110000"/>
              </a:lnSpc>
            </a:pPr>
            <a:r>
              <a:rPr lang="da-DK" dirty="0"/>
              <a:t>Vælge et emne inden for jeres overordnede erhvervsfaglige område – altså tømrer, murer, smed, mekaniker, industritekniker osv.  </a:t>
            </a:r>
          </a:p>
          <a:p>
            <a:pPr lvl="1">
              <a:lnSpc>
                <a:spcPct val="110000"/>
              </a:lnSpc>
            </a:pPr>
            <a:r>
              <a:rPr lang="da-DK" sz="2000" dirty="0"/>
              <a:t>Det er en god ide at vælge et emne inden for det håndværk I er interesserede i.</a:t>
            </a:r>
          </a:p>
          <a:p>
            <a:pPr lvl="2">
              <a:lnSpc>
                <a:spcPct val="110000"/>
              </a:lnSpc>
            </a:pPr>
            <a:endParaRPr lang="da-DK" sz="1800" dirty="0"/>
          </a:p>
          <a:p>
            <a:pPr lvl="1">
              <a:lnSpc>
                <a:spcPct val="110000"/>
              </a:lnSpc>
            </a:pPr>
            <a:r>
              <a:rPr lang="da-DK" b="1" dirty="0"/>
              <a:t>Eller</a:t>
            </a:r>
            <a:r>
              <a:rPr lang="da-DK" dirty="0"/>
              <a:t> – vælge et emne indenfor det studerede i undervisningen. I må ikke genbruge noget I tidligere har fremlagt. Det skal være et nyt område/vinkel</a:t>
            </a:r>
          </a:p>
          <a:p>
            <a:pPr lvl="1">
              <a:lnSpc>
                <a:spcPct val="110000"/>
              </a:lnSpc>
            </a:pPr>
            <a:endParaRPr lang="da-DK" dirty="0"/>
          </a:p>
          <a:p>
            <a:pPr lvl="1">
              <a:lnSpc>
                <a:spcPct val="110000"/>
              </a:lnSpc>
            </a:pPr>
            <a:r>
              <a:rPr lang="da-DK" dirty="0"/>
              <a:t>I skal studere det valgte emne, og udarbejde en synopsis</a:t>
            </a:r>
          </a:p>
          <a:p>
            <a:pPr lvl="2">
              <a:lnSpc>
                <a:spcPct val="110000"/>
              </a:lnSpc>
            </a:pPr>
            <a:r>
              <a:rPr lang="da-DK" sz="1800" dirty="0"/>
              <a:t>En synopsis er en skriftlig dokumentation for, hvad I brugt jeres tid på.</a:t>
            </a:r>
          </a:p>
          <a:p>
            <a:pPr lvl="2">
              <a:lnSpc>
                <a:spcPct val="110000"/>
              </a:lnSpc>
            </a:pPr>
            <a:r>
              <a:rPr lang="da-DK" sz="1800" dirty="0"/>
              <a:t>En synopsis er en kort sammenfatning af, hvad censor kan forvente, at I taler om til eksamen.</a:t>
            </a:r>
          </a:p>
          <a:p>
            <a:pPr lvl="1">
              <a:lnSpc>
                <a:spcPct val="110000"/>
              </a:lnSpc>
            </a:pPr>
            <a:endParaRPr lang="da-DK" dirty="0"/>
          </a:p>
          <a:p>
            <a:pPr lvl="1">
              <a:lnSpc>
                <a:spcPct val="110000"/>
              </a:lnSpc>
            </a:pPr>
            <a:endParaRPr lang="da-DK" sz="1300" dirty="0"/>
          </a:p>
          <a:p>
            <a:pPr lvl="1">
              <a:lnSpc>
                <a:spcPct val="110000"/>
              </a:lnSpc>
            </a:pPr>
            <a:endParaRPr lang="da-DK" sz="1300" dirty="0"/>
          </a:p>
        </p:txBody>
      </p:sp>
      <p:pic>
        <p:nvPicPr>
          <p:cNvPr id="9" name="Graphic 6" descr="Hammer">
            <a:extLst>
              <a:ext uri="{FF2B5EF4-FFF2-40B4-BE49-F238E27FC236}">
                <a16:creationId xmlns:a16="http://schemas.microsoft.com/office/drawing/2014/main" id="{06CEFBA7-AC28-63B7-5124-7ADBA37FF76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94506" y="305849"/>
            <a:ext cx="1910850" cy="1910850"/>
          </a:xfrm>
          <a:prstGeom prst="rect">
            <a:avLst/>
          </a:prstGeom>
        </p:spPr>
      </p:pic>
    </p:spTree>
    <p:extLst>
      <p:ext uri="{BB962C8B-B14F-4D97-AF65-F5344CB8AC3E}">
        <p14:creationId xmlns:p14="http://schemas.microsoft.com/office/powerpoint/2010/main" val="155942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arn(inVertical)">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barn(inVertical)">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ipe(down)">
                                      <p:cBhvr>
                                        <p:cTn id="33" dur="500"/>
                                        <p:tgtEl>
                                          <p:spTgt spid="3">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wipe(down)">
                                      <p:cBhvr>
                                        <p:cTn id="3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526204" y="2435031"/>
            <a:ext cx="2727813" cy="4584527"/>
          </a:xfrm>
        </p:spPr>
        <p:txBody>
          <a:bodyPr>
            <a:normAutofit/>
          </a:bodyPr>
          <a:lstStyle/>
          <a:p>
            <a:r>
              <a:rPr lang="da-DK">
                <a:solidFill>
                  <a:srgbClr val="FFFFFF"/>
                </a:solidFill>
              </a:rPr>
              <a:t>Synopsis</a:t>
            </a:r>
          </a:p>
        </p:txBody>
      </p:sp>
      <p:sp>
        <p:nvSpPr>
          <p:cNvPr id="3" name="Pladsholder til indhold 2"/>
          <p:cNvSpPr>
            <a:spLocks noGrp="1"/>
          </p:cNvSpPr>
          <p:nvPr>
            <p:ph idx="1"/>
          </p:nvPr>
        </p:nvSpPr>
        <p:spPr>
          <a:xfrm>
            <a:off x="4705594" y="1240077"/>
            <a:ext cx="6034827" cy="4916465"/>
          </a:xfrm>
        </p:spPr>
        <p:txBody>
          <a:bodyPr anchor="t">
            <a:normAutofit/>
          </a:bodyPr>
          <a:lstStyle/>
          <a:p>
            <a:r>
              <a:rPr lang="da-DK" dirty="0"/>
              <a:t>I skal skrive synopsen på </a:t>
            </a:r>
            <a:r>
              <a:rPr lang="da-DK" u="sng" dirty="0"/>
              <a:t>engelsk</a:t>
            </a:r>
            <a:r>
              <a:rPr lang="da-DK" dirty="0"/>
              <a:t>, og den skal indeholde følgende: </a:t>
            </a:r>
          </a:p>
          <a:p>
            <a:pPr lvl="1"/>
            <a:r>
              <a:rPr lang="da-DK" sz="2000" dirty="0" err="1"/>
              <a:t>Introduction</a:t>
            </a:r>
            <a:endParaRPr lang="da-DK" sz="2000" dirty="0"/>
          </a:p>
          <a:p>
            <a:pPr lvl="1"/>
            <a:r>
              <a:rPr lang="da-DK" sz="2000" dirty="0" err="1"/>
              <a:t>Methodology</a:t>
            </a:r>
            <a:endParaRPr lang="da-DK" sz="2000" dirty="0"/>
          </a:p>
          <a:p>
            <a:pPr lvl="1"/>
            <a:r>
              <a:rPr lang="da-DK" sz="2000" dirty="0"/>
              <a:t>Summary of </a:t>
            </a:r>
            <a:r>
              <a:rPr lang="da-DK" sz="2000" dirty="0" err="1"/>
              <a:t>findings</a:t>
            </a:r>
            <a:endParaRPr lang="da-DK" sz="2000" dirty="0"/>
          </a:p>
          <a:p>
            <a:pPr lvl="1"/>
            <a:r>
              <a:rPr lang="da-DK" sz="2000" dirty="0" err="1"/>
              <a:t>Literature</a:t>
            </a:r>
            <a:r>
              <a:rPr lang="da-DK" sz="2000" dirty="0"/>
              <a:t> list</a:t>
            </a:r>
          </a:p>
          <a:p>
            <a:pPr lvl="1"/>
            <a:endParaRPr lang="da-DK" dirty="0"/>
          </a:p>
          <a:p>
            <a:r>
              <a:rPr lang="da-DK" dirty="0"/>
              <a:t>I får et </a:t>
            </a:r>
            <a:r>
              <a:rPr lang="da-DK" dirty="0" err="1"/>
              <a:t>hand-out</a:t>
            </a:r>
            <a:r>
              <a:rPr lang="da-DK" dirty="0"/>
              <a:t> med specifikationer på, hvad de forskellige punkter indeholder mere præcist. </a:t>
            </a:r>
          </a:p>
        </p:txBody>
      </p:sp>
    </p:spTree>
    <p:extLst>
      <p:ext uri="{BB962C8B-B14F-4D97-AF65-F5344CB8AC3E}">
        <p14:creationId xmlns:p14="http://schemas.microsoft.com/office/powerpoint/2010/main" val="56136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arn(inVertical)">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barn(inVertical)">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a:extLst>
            <a:ext uri="{FF2B5EF4-FFF2-40B4-BE49-F238E27FC236}">
              <a16:creationId xmlns:a16="http://schemas.microsoft.com/office/drawing/2014/main" id="{60A7DB23-0538-446E-430F-35F84C501A2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1E5ADB3-40B3-58B4-535F-1A91B0B2D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24A1A3C-A98A-E324-BDEA-55B413414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A20F56A-12DF-2571-3A46-2742128FA375}"/>
              </a:ext>
            </a:extLst>
          </p:cNvPr>
          <p:cNvSpPr>
            <a:spLocks noGrp="1"/>
          </p:cNvSpPr>
          <p:nvPr>
            <p:ph type="title"/>
          </p:nvPr>
        </p:nvSpPr>
        <p:spPr>
          <a:xfrm>
            <a:off x="526204" y="2435031"/>
            <a:ext cx="3535923" cy="4584527"/>
          </a:xfrm>
        </p:spPr>
        <p:txBody>
          <a:bodyPr>
            <a:normAutofit/>
          </a:bodyPr>
          <a:lstStyle/>
          <a:p>
            <a:r>
              <a:rPr lang="da-DK" dirty="0">
                <a:solidFill>
                  <a:srgbClr val="FFFFFF"/>
                </a:solidFill>
              </a:rPr>
              <a:t>Det gode emne</a:t>
            </a:r>
          </a:p>
        </p:txBody>
      </p:sp>
      <p:sp>
        <p:nvSpPr>
          <p:cNvPr id="3" name="Pladsholder til indhold 2">
            <a:extLst>
              <a:ext uri="{FF2B5EF4-FFF2-40B4-BE49-F238E27FC236}">
                <a16:creationId xmlns:a16="http://schemas.microsoft.com/office/drawing/2014/main" id="{A3648111-D6F1-5D90-7561-E8E9D650C190}"/>
              </a:ext>
            </a:extLst>
          </p:cNvPr>
          <p:cNvSpPr>
            <a:spLocks noGrp="1"/>
          </p:cNvSpPr>
          <p:nvPr>
            <p:ph idx="1"/>
          </p:nvPr>
        </p:nvSpPr>
        <p:spPr>
          <a:xfrm>
            <a:off x="4705594" y="1240077"/>
            <a:ext cx="6034827" cy="4916465"/>
          </a:xfrm>
        </p:spPr>
        <p:txBody>
          <a:bodyPr anchor="t">
            <a:normAutofit/>
          </a:bodyPr>
          <a:lstStyle/>
          <a:p>
            <a:r>
              <a:rPr lang="da-DK" dirty="0"/>
              <a:t>. </a:t>
            </a:r>
          </a:p>
        </p:txBody>
      </p:sp>
      <p:sp>
        <p:nvSpPr>
          <p:cNvPr id="5" name="Tekstfelt 4">
            <a:extLst>
              <a:ext uri="{FF2B5EF4-FFF2-40B4-BE49-F238E27FC236}">
                <a16:creationId xmlns:a16="http://schemas.microsoft.com/office/drawing/2014/main" id="{1E039034-C585-991E-B68C-08C8322F8C4D}"/>
              </a:ext>
            </a:extLst>
          </p:cNvPr>
          <p:cNvSpPr txBox="1"/>
          <p:nvPr/>
        </p:nvSpPr>
        <p:spPr>
          <a:xfrm>
            <a:off x="4062127" y="384464"/>
            <a:ext cx="8129873" cy="5632311"/>
          </a:xfrm>
          <a:prstGeom prst="rect">
            <a:avLst/>
          </a:prstGeom>
          <a:noFill/>
        </p:spPr>
        <p:txBody>
          <a:bodyPr wrap="square">
            <a:spAutoFit/>
          </a:bodyPr>
          <a:lstStyle/>
          <a:p>
            <a:r>
              <a:rPr lang="da-DK" dirty="0"/>
              <a:t>Det gode emne er, hvor der er en britisk/amerikansk/irsk osv. vinkel:</a:t>
            </a:r>
          </a:p>
          <a:p>
            <a:endParaRPr lang="da-DK" dirty="0"/>
          </a:p>
          <a:p>
            <a:pPr marL="742950" lvl="1" indent="-285750">
              <a:buFont typeface="Wingdings" panose="05000000000000000000" pitchFamily="2" charset="2"/>
              <a:buChar char="§"/>
            </a:pPr>
            <a:r>
              <a:rPr lang="da-DK" dirty="0"/>
              <a:t>Du sammenligner dansk og britisk/amerikansk/irsk osv. håndværk</a:t>
            </a:r>
          </a:p>
          <a:p>
            <a:pPr lvl="1"/>
            <a:endParaRPr lang="da-DK" dirty="0"/>
          </a:p>
          <a:p>
            <a:pPr marL="742950" lvl="1" indent="-285750">
              <a:buFont typeface="Wingdings" panose="05000000000000000000" pitchFamily="2" charset="2"/>
              <a:buChar char="§"/>
            </a:pPr>
            <a:r>
              <a:rPr lang="da-DK" dirty="0"/>
              <a:t>Du tager et historisk kig på håndværk og inddrager britisk/amerikansk/irsk historie/kultur (eksempelvis den industrielle revolution)</a:t>
            </a:r>
          </a:p>
          <a:p>
            <a:pPr marL="742950" lvl="1" indent="-285750">
              <a:buFont typeface="Wingdings" panose="05000000000000000000" pitchFamily="2" charset="2"/>
              <a:buChar char="§"/>
            </a:pPr>
            <a:endParaRPr lang="da-DK" dirty="0"/>
          </a:p>
          <a:p>
            <a:pPr marL="742950" lvl="1" indent="-285750">
              <a:buFont typeface="Wingdings" panose="05000000000000000000" pitchFamily="2" charset="2"/>
              <a:buChar char="§"/>
            </a:pPr>
            <a:r>
              <a:rPr lang="da-DK" dirty="0"/>
              <a:t>Du undersøger en speciel bygning/byggestil fra Storbritannien/USA/Irland eller et andet engelsktalende land.</a:t>
            </a:r>
          </a:p>
          <a:p>
            <a:pPr marL="742950" lvl="1" indent="-285750">
              <a:buFont typeface="Wingdings" panose="05000000000000000000" pitchFamily="2" charset="2"/>
              <a:buChar char="§"/>
            </a:pPr>
            <a:endParaRPr lang="da-DK" dirty="0"/>
          </a:p>
          <a:p>
            <a:pPr marL="742950" lvl="1" indent="-285750">
              <a:buFont typeface="Wingdings" panose="05000000000000000000" pitchFamily="2" charset="2"/>
              <a:buChar char="§"/>
            </a:pPr>
            <a:r>
              <a:rPr lang="da-DK" dirty="0"/>
              <a:t>Du behandler et emne fra undervisningen med en ny stærk vinkel. </a:t>
            </a:r>
          </a:p>
          <a:p>
            <a:pPr marL="457200" lvl="1" indent="0">
              <a:buNone/>
            </a:pPr>
            <a:endParaRPr lang="da-DK" dirty="0"/>
          </a:p>
          <a:p>
            <a:r>
              <a:rPr lang="da-DK" dirty="0"/>
              <a:t>Det gode emne er et, hvor du peger ud i samfundet, eller hvor samfundet rækker ind i det: </a:t>
            </a:r>
          </a:p>
          <a:p>
            <a:endParaRPr lang="da-DK" dirty="0"/>
          </a:p>
          <a:p>
            <a:pPr marL="742950" lvl="1" indent="-285750">
              <a:buFont typeface="Wingdings" panose="05000000000000000000" pitchFamily="2" charset="2"/>
              <a:buChar char="§"/>
            </a:pPr>
            <a:r>
              <a:rPr lang="da-DK" dirty="0"/>
              <a:t>Du kigger på dit erhverv i en bredere kontekst (eksempelvis i en klimakontekst)</a:t>
            </a:r>
          </a:p>
          <a:p>
            <a:pPr marL="742950" lvl="1" indent="-285750">
              <a:buFont typeface="Wingdings" panose="05000000000000000000" pitchFamily="2" charset="2"/>
              <a:buChar char="§"/>
            </a:pPr>
            <a:endParaRPr lang="da-DK" dirty="0"/>
          </a:p>
          <a:p>
            <a:pPr marL="742950" lvl="1" indent="-285750">
              <a:buFont typeface="Wingdings" panose="05000000000000000000" pitchFamily="2" charset="2"/>
              <a:buChar char="§"/>
            </a:pPr>
            <a:r>
              <a:rPr lang="da-DK" dirty="0"/>
              <a:t>Du kigger på dit erhverv i forhold til hvad det kan bidrage til i en fremtid, som er forskellig fra nutiden</a:t>
            </a:r>
          </a:p>
        </p:txBody>
      </p:sp>
    </p:spTree>
    <p:extLst>
      <p:ext uri="{BB962C8B-B14F-4D97-AF65-F5344CB8AC3E}">
        <p14:creationId xmlns:p14="http://schemas.microsoft.com/office/powerpoint/2010/main" val="3374781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Farvet kunst materiale">
            <a:extLst>
              <a:ext uri="{FF2B5EF4-FFF2-40B4-BE49-F238E27FC236}">
                <a16:creationId xmlns:a16="http://schemas.microsoft.com/office/drawing/2014/main" id="{31500A14-CB97-4EB9-0A28-102E0F8E1B45}"/>
              </a:ext>
            </a:extLst>
          </p:cNvPr>
          <p:cNvPicPr>
            <a:picLocks noChangeAspect="1"/>
          </p:cNvPicPr>
          <p:nvPr/>
        </p:nvPicPr>
        <p:blipFill>
          <a:blip r:embed="rId2">
            <a:alphaModFix amt="50000"/>
          </a:blip>
          <a:srcRect t="14699" r="-1" b="1028"/>
          <a:stretch>
            <a:fillRect/>
          </a:stretch>
        </p:blipFill>
        <p:spPr>
          <a:xfrm>
            <a:off x="305" y="10"/>
            <a:ext cx="12191695" cy="6857990"/>
          </a:xfrm>
          <a:prstGeom prst="rect">
            <a:avLst/>
          </a:prstGeom>
        </p:spPr>
      </p:pic>
      <p:sp>
        <p:nvSpPr>
          <p:cNvPr id="18"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0"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2" name="Rectangle 21">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el 1"/>
          <p:cNvSpPr>
            <a:spLocks noGrp="1"/>
          </p:cNvSpPr>
          <p:nvPr>
            <p:ph type="title"/>
          </p:nvPr>
        </p:nvSpPr>
        <p:spPr>
          <a:xfrm>
            <a:off x="1130271" y="1193800"/>
            <a:ext cx="3193050" cy="4699000"/>
          </a:xfrm>
        </p:spPr>
        <p:txBody>
          <a:bodyPr anchor="ctr">
            <a:normAutofit/>
          </a:bodyPr>
          <a:lstStyle/>
          <a:p>
            <a:r>
              <a:rPr lang="da-DK" dirty="0"/>
              <a:t>Processen</a:t>
            </a:r>
          </a:p>
        </p:txBody>
      </p:sp>
      <p:cxnSp>
        <p:nvCxnSpPr>
          <p:cNvPr id="24" name="Straight Connector 23">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p:cNvSpPr>
            <a:spLocks noGrp="1"/>
          </p:cNvSpPr>
          <p:nvPr>
            <p:ph idx="1"/>
          </p:nvPr>
        </p:nvSpPr>
        <p:spPr>
          <a:xfrm>
            <a:off x="4976636" y="1193800"/>
            <a:ext cx="6085091" cy="4699000"/>
          </a:xfrm>
        </p:spPr>
        <p:txBody>
          <a:bodyPr anchor="ctr">
            <a:normAutofit/>
          </a:bodyPr>
          <a:lstStyle/>
          <a:p>
            <a:pPr>
              <a:lnSpc>
                <a:spcPct val="110000"/>
              </a:lnSpc>
            </a:pPr>
            <a:r>
              <a:rPr lang="da-DK" sz="1900"/>
              <a:t>Du begynder med at brainstorme en ide</a:t>
            </a:r>
          </a:p>
          <a:p>
            <a:pPr>
              <a:lnSpc>
                <a:spcPct val="110000"/>
              </a:lnSpc>
            </a:pPr>
            <a:r>
              <a:rPr lang="da-DK" sz="1900"/>
              <a:t>Du får et eksempel eller to fra læreren</a:t>
            </a:r>
          </a:p>
          <a:p>
            <a:pPr>
              <a:lnSpc>
                <a:spcPct val="110000"/>
              </a:lnSpc>
            </a:pPr>
            <a:r>
              <a:rPr lang="da-DK" sz="1900"/>
              <a:t>Du bliver peget i den rigtige retning</a:t>
            </a:r>
          </a:p>
          <a:p>
            <a:pPr>
              <a:lnSpc>
                <a:spcPct val="110000"/>
              </a:lnSpc>
            </a:pPr>
            <a:r>
              <a:rPr lang="da-DK" sz="1900"/>
              <a:t>Du begynder at finde materiale (litteratur), som belyser dit emne</a:t>
            </a:r>
          </a:p>
          <a:p>
            <a:pPr>
              <a:lnSpc>
                <a:spcPct val="110000"/>
              </a:lnSpc>
            </a:pPr>
            <a:r>
              <a:rPr lang="da-DK" sz="1900"/>
              <a:t>Du husker at oprette et dokument, hvor du indsætter links på alle de sider, du besøger under din proces, så du ikke skal til at genfinde dem, når du skal skrive din synopsis.</a:t>
            </a:r>
          </a:p>
          <a:p>
            <a:pPr>
              <a:lnSpc>
                <a:spcPct val="110000"/>
              </a:lnSpc>
            </a:pPr>
            <a:r>
              <a:rPr lang="da-DK" sz="1900"/>
              <a:t>Du dokumenterer din proces i synopsis</a:t>
            </a:r>
          </a:p>
          <a:p>
            <a:pPr>
              <a:lnSpc>
                <a:spcPct val="110000"/>
              </a:lnSpc>
            </a:pPr>
            <a:r>
              <a:rPr lang="da-DK" sz="1900"/>
              <a:t>Du samler din viden i en præsentation – du skal præsentere dit emne, ikke din synopsis</a:t>
            </a:r>
          </a:p>
        </p:txBody>
      </p:sp>
      <p:sp>
        <p:nvSpPr>
          <p:cNvPr id="26"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39685237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arn(inVertical)">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598DB8-32F5-0B90-4725-D894F33E7705}"/>
              </a:ext>
            </a:extLst>
          </p:cNvPr>
          <p:cNvSpPr>
            <a:spLocks noGrp="1"/>
          </p:cNvSpPr>
          <p:nvPr>
            <p:ph type="title"/>
          </p:nvPr>
        </p:nvSpPr>
        <p:spPr/>
        <p:txBody>
          <a:bodyPr/>
          <a:lstStyle/>
          <a:p>
            <a:r>
              <a:rPr lang="da-DK" dirty="0"/>
              <a:t>To mulige scenarier</a:t>
            </a:r>
          </a:p>
        </p:txBody>
      </p:sp>
      <p:sp>
        <p:nvSpPr>
          <p:cNvPr id="3" name="Pladsholder til indhold 2">
            <a:extLst>
              <a:ext uri="{FF2B5EF4-FFF2-40B4-BE49-F238E27FC236}">
                <a16:creationId xmlns:a16="http://schemas.microsoft.com/office/drawing/2014/main" id="{104BAD88-9706-A7B2-B1EB-087DFC124C4F}"/>
              </a:ext>
            </a:extLst>
          </p:cNvPr>
          <p:cNvSpPr>
            <a:spLocks noGrp="1"/>
          </p:cNvSpPr>
          <p:nvPr>
            <p:ph sz="half" idx="1"/>
          </p:nvPr>
        </p:nvSpPr>
        <p:spPr>
          <a:xfrm>
            <a:off x="1256412" y="2010268"/>
            <a:ext cx="4839588" cy="3448595"/>
          </a:xfrm>
        </p:spPr>
        <p:txBody>
          <a:bodyPr/>
          <a:lstStyle/>
          <a:p>
            <a:r>
              <a:rPr lang="da-DK" dirty="0"/>
              <a:t>Du skal til eksamen i engelsk C</a:t>
            </a:r>
          </a:p>
          <a:p>
            <a:pPr lvl="1"/>
            <a:r>
              <a:rPr lang="da-DK" dirty="0"/>
              <a:t>Så giver det sig selv, du skal bruge synopsen og præsentationen på eksamensdagen! </a:t>
            </a:r>
            <a:r>
              <a:rPr lang="da-DK" dirty="0">
                <a:sym typeface="Wingdings" panose="05000000000000000000" pitchFamily="2" charset="2"/>
              </a:rPr>
              <a:t></a:t>
            </a:r>
            <a:endParaRPr lang="da-DK" dirty="0"/>
          </a:p>
        </p:txBody>
      </p:sp>
      <p:sp>
        <p:nvSpPr>
          <p:cNvPr id="4" name="Pladsholder til indhold 3">
            <a:extLst>
              <a:ext uri="{FF2B5EF4-FFF2-40B4-BE49-F238E27FC236}">
                <a16:creationId xmlns:a16="http://schemas.microsoft.com/office/drawing/2014/main" id="{F253F42C-53BB-4B2B-FDC3-1A38BF7AF59C}"/>
              </a:ext>
            </a:extLst>
          </p:cNvPr>
          <p:cNvSpPr>
            <a:spLocks noGrp="1"/>
          </p:cNvSpPr>
          <p:nvPr>
            <p:ph sz="half" idx="2"/>
          </p:nvPr>
        </p:nvSpPr>
        <p:spPr/>
        <p:txBody>
          <a:bodyPr/>
          <a:lstStyle/>
          <a:p>
            <a:r>
              <a:rPr lang="da-DK" dirty="0"/>
              <a:t>Du skal IKKE til eksamen i engelsk C</a:t>
            </a:r>
          </a:p>
          <a:p>
            <a:pPr lvl="1"/>
            <a:r>
              <a:rPr lang="da-DK" dirty="0"/>
              <a:t>Så skal du stadigvæk bruge din synopsis og præsentation, for så skal du præsentere dit materiale for Stine inden jul. </a:t>
            </a:r>
            <a:r>
              <a:rPr lang="da-DK" dirty="0">
                <a:sym typeface="Wingdings" panose="05000000000000000000" pitchFamily="2" charset="2"/>
              </a:rPr>
              <a:t></a:t>
            </a:r>
            <a:endParaRPr lang="da-DK" dirty="0"/>
          </a:p>
        </p:txBody>
      </p:sp>
    </p:spTree>
    <p:extLst>
      <p:ext uri="{BB962C8B-B14F-4D97-AF65-F5344CB8AC3E}">
        <p14:creationId xmlns:p14="http://schemas.microsoft.com/office/powerpoint/2010/main" val="984830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68" name="Rectangle 103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069" name="Picture 103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70" name="Straight Connector 103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071" name="Straight Connector 103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072" name="Rectangle 1038">
            <a:extLst>
              <a:ext uri="{FF2B5EF4-FFF2-40B4-BE49-F238E27FC236}">
                <a16:creationId xmlns:a16="http://schemas.microsoft.com/office/drawing/2014/main" id="{56412368-7E6B-4064-B6FA-72DF6DA0C2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3" name="Rectangle 1040">
            <a:extLst>
              <a:ext uri="{FF2B5EF4-FFF2-40B4-BE49-F238E27FC236}">
                <a16:creationId xmlns:a16="http://schemas.microsoft.com/office/drawing/2014/main" id="{8014FE20-9BCC-4219-A8AD-B1C110BD5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el 1">
            <a:extLst>
              <a:ext uri="{FF2B5EF4-FFF2-40B4-BE49-F238E27FC236}">
                <a16:creationId xmlns:a16="http://schemas.microsoft.com/office/drawing/2014/main" id="{2A125A3B-8008-CBAE-528C-DA0EF1291F80}"/>
              </a:ext>
            </a:extLst>
          </p:cNvPr>
          <p:cNvSpPr>
            <a:spLocks noGrp="1"/>
          </p:cNvSpPr>
          <p:nvPr>
            <p:ph type="title"/>
          </p:nvPr>
        </p:nvSpPr>
        <p:spPr>
          <a:xfrm>
            <a:off x="1452617" y="976508"/>
            <a:ext cx="5525305" cy="2367221"/>
          </a:xfrm>
        </p:spPr>
        <p:txBody>
          <a:bodyPr vert="horz" lIns="91440" tIns="45720" rIns="91440" bIns="0" rtlCol="0" anchor="b">
            <a:normAutofit/>
          </a:bodyPr>
          <a:lstStyle/>
          <a:p>
            <a:r>
              <a:rPr lang="en-US" sz="5400" dirty="0" err="1"/>
              <a:t>Hvad</a:t>
            </a:r>
            <a:r>
              <a:rPr lang="en-US" sz="5400" dirty="0"/>
              <a:t> </a:t>
            </a:r>
            <a:r>
              <a:rPr lang="en-US" sz="5400" dirty="0" err="1"/>
              <a:t>så</a:t>
            </a:r>
            <a:r>
              <a:rPr lang="en-US" sz="5400" dirty="0"/>
              <a:t> nu?</a:t>
            </a:r>
          </a:p>
        </p:txBody>
      </p:sp>
      <p:cxnSp>
        <p:nvCxnSpPr>
          <p:cNvPr id="1074" name="Straight Connector 1042">
            <a:extLst>
              <a:ext uri="{FF2B5EF4-FFF2-40B4-BE49-F238E27FC236}">
                <a16:creationId xmlns:a16="http://schemas.microsoft.com/office/drawing/2014/main" id="{A661C966-C6C8-4667-903D-E68521C357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8" y="3528543"/>
            <a:ext cx="55361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075" name="Group 1044">
            <a:extLst>
              <a:ext uri="{FF2B5EF4-FFF2-40B4-BE49-F238E27FC236}">
                <a16:creationId xmlns:a16="http://schemas.microsoft.com/office/drawing/2014/main" id="{36439133-030D-427C-AADE-2B48B19917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77388" y="482171"/>
            <a:chExt cx="4074533" cy="5149101"/>
          </a:xfrm>
        </p:grpSpPr>
        <p:sp>
          <p:nvSpPr>
            <p:cNvPr id="1046" name="Rectangle 1045">
              <a:extLst>
                <a:ext uri="{FF2B5EF4-FFF2-40B4-BE49-F238E27FC236}">
                  <a16:creationId xmlns:a16="http://schemas.microsoft.com/office/drawing/2014/main" id="{2C11378B-6628-411A-9A79-CF10232D7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77388" y="482171"/>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08E6BF6A-26B8-45E6-887E-FE78A7984F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47"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76" name="Rectangle 1048">
            <a:extLst>
              <a:ext uri="{FF2B5EF4-FFF2-40B4-BE49-F238E27FC236}">
                <a16:creationId xmlns:a16="http://schemas.microsoft.com/office/drawing/2014/main" id="{82388B0B-738B-4313-8674-79D97E74A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51624" y="977965"/>
            <a:ext cx="3119444"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0 Mottos ideas | fitness quotes, motivation, fitness motivation">
            <a:extLst>
              <a:ext uri="{FF2B5EF4-FFF2-40B4-BE49-F238E27FC236}">
                <a16:creationId xmlns:a16="http://schemas.microsoft.com/office/drawing/2014/main" id="{D1C2768F-785E-E321-73D6-EB4FC876A62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16373" y="1230724"/>
            <a:ext cx="2799103" cy="3637413"/>
          </a:xfrm>
          <a:prstGeom prst="rect">
            <a:avLst/>
          </a:prstGeom>
          <a:noFill/>
          <a:extLst>
            <a:ext uri="{909E8E84-426E-40DD-AFC4-6F175D3DCCD1}">
              <a14:hiddenFill xmlns:a14="http://schemas.microsoft.com/office/drawing/2010/main">
                <a:solidFill>
                  <a:srgbClr val="FFFFFF"/>
                </a:solidFill>
              </a14:hiddenFill>
            </a:ext>
          </a:extLst>
        </p:spPr>
      </p:pic>
      <p:pic>
        <p:nvPicPr>
          <p:cNvPr id="1077" name="Picture 1050">
            <a:extLst>
              <a:ext uri="{FF2B5EF4-FFF2-40B4-BE49-F238E27FC236}">
                <a16:creationId xmlns:a16="http://schemas.microsoft.com/office/drawing/2014/main" id="{6DF84359-5DD6-461B-9519-90AA2F46C1B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78" name="Straight Connector 1052">
            <a:extLst>
              <a:ext uri="{FF2B5EF4-FFF2-40B4-BE49-F238E27FC236}">
                <a16:creationId xmlns:a16="http://schemas.microsoft.com/office/drawing/2014/main" id="{E90BC892-CE86-41EE-8A3B-2178D5170C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9139164"/>
      </p:ext>
    </p:extLst>
  </p:cSld>
  <p:clrMapOvr>
    <a:masterClrMapping/>
  </p:clrMapOvr>
</p:sld>
</file>

<file path=ppt/theme/theme1.xml><?xml version="1.0" encoding="utf-8"?>
<a:theme xmlns:a="http://schemas.openxmlformats.org/drawingml/2006/main" name="Galleri">
  <a:themeElements>
    <a:clrScheme name="Galleri">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i">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i">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TM10001114[[fn=Galleri]]</Template>
  <TotalTime>26136</TotalTime>
  <Words>773</Words>
  <Application>Microsoft Office PowerPoint</Application>
  <PresentationFormat>Widescreen</PresentationFormat>
  <Paragraphs>78</Paragraphs>
  <Slides>11</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11</vt:i4>
      </vt:variant>
    </vt:vector>
  </HeadingPairs>
  <TitlesOfParts>
    <vt:vector size="15" baseType="lpstr">
      <vt:lpstr>Arial</vt:lpstr>
      <vt:lpstr>Gill Sans MT</vt:lpstr>
      <vt:lpstr>Wingdings</vt:lpstr>
      <vt:lpstr>Galleri</vt:lpstr>
      <vt:lpstr>Eksamen Engelsk C</vt:lpstr>
      <vt:lpstr>Bekendtgørelsen</vt:lpstr>
      <vt:lpstr>Bekendtgørelsen</vt:lpstr>
      <vt:lpstr>Selvstuderet Emne </vt:lpstr>
      <vt:lpstr>Selvstuderet emne</vt:lpstr>
      <vt:lpstr>Selvstuderet Emne </vt:lpstr>
      <vt:lpstr>Synopsis</vt:lpstr>
      <vt:lpstr>Det gode emne</vt:lpstr>
      <vt:lpstr>Processen</vt:lpstr>
      <vt:lpstr>To mulige scenarier</vt:lpstr>
      <vt:lpstr>Hvad så nu?</vt:lpstr>
    </vt:vector>
  </TitlesOfParts>
  <Company>EFIF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Eksamen Engelsk C</dc:title>
  <dc:creator>Per Bylund Kjær (PBK - Underviser - SV - LMH)</dc:creator>
  <cp:lastModifiedBy>Stine Rømer Nielsen (SRN - Underviser - SP - LMH)</cp:lastModifiedBy>
  <cp:revision>21</cp:revision>
  <dcterms:created xsi:type="dcterms:W3CDTF">2017-12-03T20:08:12Z</dcterms:created>
  <dcterms:modified xsi:type="dcterms:W3CDTF">2025-11-13T11:03:36Z</dcterms:modified>
</cp:coreProperties>
</file>