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0B437E-8497-4E0E-9793-723C103EBDAD}" v="2" dt="2026-01-20T10:32:43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smus Lilholt Janik (RLJA - Underviser - SV - LMH)" userId="03982ea8-863e-476e-8539-e6417c833cc3" providerId="ADAL" clId="{F5D7640A-5D1E-46FF-9E10-5B916724772E}"/>
    <pc:docChg chg="modSld">
      <pc:chgData name="Rasmus Lilholt Janik (RLJA - Underviser - SV - LMH)" userId="03982ea8-863e-476e-8539-e6417c833cc3" providerId="ADAL" clId="{F5D7640A-5D1E-46FF-9E10-5B916724772E}" dt="2026-01-20T10:32:43.853" v="1" actId="20577"/>
      <pc:docMkLst>
        <pc:docMk/>
      </pc:docMkLst>
      <pc:sldChg chg="modSp">
        <pc:chgData name="Rasmus Lilholt Janik (RLJA - Underviser - SV - LMH)" userId="03982ea8-863e-476e-8539-e6417c833cc3" providerId="ADAL" clId="{F5D7640A-5D1E-46FF-9E10-5B916724772E}" dt="2026-01-20T10:32:43.853" v="1" actId="20577"/>
        <pc:sldMkLst>
          <pc:docMk/>
          <pc:sldMk cId="1990155944" sldId="261"/>
        </pc:sldMkLst>
        <pc:spChg chg="mod">
          <ac:chgData name="Rasmus Lilholt Janik (RLJA - Underviser - SV - LMH)" userId="03982ea8-863e-476e-8539-e6417c833cc3" providerId="ADAL" clId="{F5D7640A-5D1E-46FF-9E10-5B916724772E}" dt="2026-01-20T10:32:43.853" v="1" actId="20577"/>
          <ac:spMkLst>
            <pc:docMk/>
            <pc:sldMk cId="1990155944" sldId="261"/>
            <ac:spMk id="5" creationId="{9A14FAD3-FA0B-4ABC-88A0-A2C482A03A6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C6923F1A-571C-4244-853D-32C8A3B40C8B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7868" y="0"/>
            <a:ext cx="0" cy="907200"/>
          </a:xfrm>
          <a:prstGeom prst="line">
            <a:avLst/>
          </a:prstGeom>
          <a:ln w="1270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Billede 8">
            <a:extLst>
              <a:ext uri="{FF2B5EF4-FFF2-40B4-BE49-F238E27FC236}">
                <a16:creationId xmlns:a16="http://schemas.microsoft.com/office/drawing/2014/main" id="{15F15131-173F-48BA-9B0B-A361BD78E0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352" y="192314"/>
            <a:ext cx="2406261" cy="8596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2C907C4-0199-429E-B570-FE9C172AE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200" y="1371600"/>
            <a:ext cx="9154800" cy="1047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Klik og tilføj titel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75ED7E22-4806-4843-A79C-A225236D550D}"/>
              </a:ext>
            </a:extLst>
          </p:cNvPr>
          <p:cNvCxnSpPr>
            <a:cxnSpLocks/>
          </p:cNvCxnSpPr>
          <p:nvPr userDrawn="1"/>
        </p:nvCxnSpPr>
        <p:spPr>
          <a:xfrm>
            <a:off x="953293" y="2539912"/>
            <a:ext cx="1258784" cy="0"/>
          </a:xfrm>
          <a:prstGeom prst="line">
            <a:avLst/>
          </a:prstGeom>
          <a:ln w="10160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585F146-E292-4FFB-8666-04DD2C05F3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000" y="2671949"/>
            <a:ext cx="9108000" cy="3361752"/>
          </a:xfrm>
          <a:prstGeom prst="rect">
            <a:avLst/>
          </a:prstGeom>
        </p:spPr>
        <p:txBody>
          <a:bodyPr numCol="1" spcCol="360000"/>
          <a:lstStyle>
            <a:lvl1pPr marL="0" indent="0">
              <a:lnSpc>
                <a:spcPts val="28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31979" indent="-215989">
              <a:lnSpc>
                <a:spcPts val="28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+mj-lt"/>
              </a:defRPr>
            </a:lvl2pPr>
            <a:lvl3pPr marL="179992" indent="-179992">
              <a:spcBef>
                <a:spcPts val="1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 marL="359982" indent="-17999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  <a:latin typeface="+mn-lt"/>
              </a:defRPr>
            </a:lvl4pPr>
            <a:lvl5pPr marL="0" indent="0">
              <a:spcBef>
                <a:spcPts val="1200"/>
              </a:spcBef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</a:defRPr>
            </a:lvl5pPr>
            <a:lvl6pPr marL="0" indent="0">
              <a:spcBef>
                <a:spcPts val="1200"/>
              </a:spcBef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</a:defRPr>
            </a:lvl6pPr>
            <a:lvl7pPr marL="0" indent="0">
              <a:spcBef>
                <a:spcPts val="1200"/>
              </a:spcBef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</a:defRPr>
            </a:lvl8pPr>
            <a:lvl9pPr marL="0" indent="0">
              <a:spcBef>
                <a:spcPts val="1200"/>
              </a:spcBef>
              <a:buFont typeface="Arial" panose="020B0604020202020204" pitchFamily="34" charset="0"/>
              <a:buChar char="​"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titel</a:t>
            </a:r>
            <a:br>
              <a:rPr lang="da-DK" noProof="0" dirty="0"/>
            </a:b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23771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8D2D81B4-E792-4064-8897-9C71DC5641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352" y="192314"/>
            <a:ext cx="2406261" cy="859605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BE105860-E50C-4860-A24D-C7AAAB922C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2000" y="4269600"/>
            <a:ext cx="9108000" cy="28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 b="1">
                <a:solidFill>
                  <a:schemeClr val="tx1"/>
                </a:solidFill>
              </a:defRPr>
            </a:lvl1pPr>
            <a:lvl2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2pPr>
            <a:lvl3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3pPr>
            <a:lvl4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4pPr>
            <a:lvl5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5pPr>
            <a:lvl6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6pPr>
            <a:lvl7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7pPr>
            <a:lvl8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8pPr>
            <a:lvl9pPr marL="0" indent="0" algn="l">
              <a:lnSpc>
                <a:spcPts val="2000"/>
              </a:lnSpc>
              <a:spcBef>
                <a:spcPts val="100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8C4CCE50-0886-4FF9-AAE1-D05B8E1C39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000" y="4538030"/>
            <a:ext cx="9108000" cy="28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en-US" sz="1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ts val="2000"/>
              </a:lnSpc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8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da-DK" sz="18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r>
              <a:rPr lang="da-DK" dirty="0"/>
              <a:t>Klik for at tilføje navn</a:t>
            </a:r>
          </a:p>
        </p:txBody>
      </p: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774B3083-8376-4397-A113-0E6C200CB64B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7868" y="0"/>
            <a:ext cx="0" cy="907200"/>
          </a:xfrm>
          <a:prstGeom prst="line">
            <a:avLst/>
          </a:prstGeom>
          <a:ln w="1270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48D0A3E6-CDBF-4CDE-BF86-CF32B36EB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805" y="1371600"/>
            <a:ext cx="9185751" cy="24336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1"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A8FC76B-C0D3-495B-8501-C739917EE792}"/>
              </a:ext>
            </a:extLst>
          </p:cNvPr>
          <p:cNvCxnSpPr>
            <a:cxnSpLocks/>
          </p:cNvCxnSpPr>
          <p:nvPr userDrawn="1"/>
        </p:nvCxnSpPr>
        <p:spPr>
          <a:xfrm>
            <a:off x="953293" y="4007612"/>
            <a:ext cx="1258784" cy="0"/>
          </a:xfrm>
          <a:prstGeom prst="line">
            <a:avLst/>
          </a:prstGeom>
          <a:ln w="10160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48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8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05E6A23E-85E3-42A1-9833-B9FCF212DC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Alle 3 måder man kan </a:t>
            </a:r>
            <a:r>
              <a:rPr lang="da-DK" dirty="0" err="1"/>
              <a:t>lse</a:t>
            </a:r>
            <a:r>
              <a:rPr lang="da-DK" dirty="0"/>
              <a:t> dem på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85826923-F7BC-4F09-907D-D66A8F22BE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Rasmus Lilholt Janik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2D034D-45C5-44CC-A4AF-A4E41A0DA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a-DK" dirty="0"/>
              <a:t>Forskellige måder man klan løse 2 ligninger med 2 ubekendte på</a:t>
            </a:r>
          </a:p>
        </p:txBody>
      </p:sp>
    </p:spTree>
    <p:extLst>
      <p:ext uri="{BB962C8B-B14F-4D97-AF65-F5344CB8AC3E}">
        <p14:creationId xmlns:p14="http://schemas.microsoft.com/office/powerpoint/2010/main" val="692373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34958-9A31-C7E9-FEB6-FBCEC6D49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0FBDCFA-89CC-751C-84EF-77C8B840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store koefficienters metode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E0CC1F58-12CD-73D1-E85F-28FD78D70703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Så nu har vi så fundet ud af at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da-DK" sz="2400" dirty="0"/>
                  <a:t> så igen stopper vi det bare ind i en af ligningerne og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.</a:t>
                </a:r>
              </a:p>
              <a:p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−2⋅6=12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−12=12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+12=24</m:t>
                      </m:r>
                    </m:oMath>
                  </m:oMathPara>
                </a14:m>
                <a:endParaRPr lang="da-DK" sz="2400" b="0" dirty="0"/>
              </a:p>
              <a:p>
                <a:endParaRPr lang="da-DK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E0CC1F58-12CD-73D1-E85F-28FD78D707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993" b="-942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3219030C-DFB9-BCB0-2817-5070F7C8B968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3219030C-DFB9-BCB0-2817-5070F7C8B9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617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1AFF568-28B0-878F-E091-DC5E1648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Deterministisk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1ADE4D61-1CEA-8912-4D80-7BCCEAA2E9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Du får din computer, et program, </a:t>
            </a:r>
            <a:r>
              <a:rPr lang="da-DK" dirty="0" err="1"/>
              <a:t>chatgpt</a:t>
            </a:r>
            <a:r>
              <a:rPr lang="da-DK" dirty="0"/>
              <a:t>, copilot,…………… til at løse det for dig. Er for det meste ikke lovligt til examen, eller i afleveringer, men helt far at i bruger den i den virkelige </a:t>
            </a:r>
            <a:r>
              <a:rPr lang="da-DK" dirty="0" err="1"/>
              <a:t>værden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556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35DC1ED-0C59-F609-0A6C-C3DD88F41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Grafisk løsning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CC1FB4F7-8A7E-6409-427C-3294AB93EE4E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Vi vil gerne have ligningerne til at ligene lineære funktioner, altså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da-DK" sz="2400" dirty="0"/>
                  <a:t>, så vi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2400" dirty="0"/>
                  <a:t>, go får 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−6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=−0.5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da-DK" sz="2400" dirty="0"/>
              </a:p>
              <a:p>
                <a:r>
                  <a:rPr lang="da-DK" sz="2400" dirty="0"/>
                  <a:t>Smider vi så de to funktioner ind i GeoGebra får vi</a:t>
                </a:r>
              </a:p>
              <a:p>
                <a:endParaRPr lang="da-DK" sz="2400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CC1FB4F7-8A7E-6409-427C-3294AB93EE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DD8237AD-3B59-5EB8-D22B-6293C66A7C93}"/>
                  </a:ext>
                </a:extLst>
              </p:cNvPr>
              <p:cNvSpPr txBox="1"/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DD8237AD-3B59-5EB8-D22B-6293C66A7C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blipFill>
                <a:blip r:embed="rId3"/>
                <a:stretch>
                  <a:fillRect b="-1021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25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9581-86F6-39FE-91BC-116E1B04F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DDFBD83-584D-F75B-C137-EE9AD67B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Grafisk løsning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B89A27E1-22AB-3A60-C8B9-E7990D50CA88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Vi vil gerne have ligningerne til at ligene lineære funktioner, altså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da-DK" sz="2400" dirty="0"/>
                  <a:t>, så vi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2400" dirty="0"/>
                  <a:t>, go får 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da-DK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−6</m:t>
                      </m:r>
                    </m:oMath>
                  </m:oMathPara>
                </a14:m>
                <a:endParaRPr lang="da-DK" sz="24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=−0.5</m:t>
                      </m:r>
                      <m:r>
                        <a:rPr lang="da-DK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da-DK" sz="2400" dirty="0">
                  <a:solidFill>
                    <a:srgbClr val="FF0000"/>
                  </a:solidFill>
                </a:endParaRPr>
              </a:p>
              <a:p>
                <a:r>
                  <a:rPr lang="da-DK" sz="2400" dirty="0"/>
                  <a:t>Smider vi så de to funktioner ind i GeoGebra får vi</a:t>
                </a:r>
              </a:p>
              <a:p>
                <a:endParaRPr lang="da-DK" sz="2400" dirty="0"/>
              </a:p>
              <a:p>
                <a:r>
                  <a:rPr lang="da-DK" sz="2400" dirty="0"/>
                  <a:t>Og her kam man se at de to grafer </a:t>
                </a:r>
              </a:p>
              <a:p>
                <a:r>
                  <a:rPr lang="da-DK" sz="2400" dirty="0"/>
                  <a:t>skære hinanden i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(4,6)</m:t>
                    </m:r>
                  </m:oMath>
                </a14:m>
                <a:endParaRPr lang="da-DK" sz="2400" dirty="0"/>
              </a:p>
              <a:p>
                <a:r>
                  <a:rPr lang="da-DK" sz="2400" dirty="0"/>
                  <a:t>Så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=4, &amp; 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da-DK" sz="2400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B89A27E1-22AB-3A60-C8B9-E7990D50CA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 b="-2065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144216F0-1A68-92E8-1696-F0489CCFADA4}"/>
                  </a:ext>
                </a:extLst>
              </p:cNvPr>
              <p:cNvSpPr txBox="1"/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144216F0-1A68-92E8-1696-F0489CCFA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blipFill>
                <a:blip r:embed="rId3"/>
                <a:stretch>
                  <a:fillRect b="-1021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Billede 2" descr="Et billede, der indeholder linje/række, Kurve, Parallel, diagram&#10;&#10;AI-genereret indhold kan være ukorrekt.">
            <a:extLst>
              <a:ext uri="{FF2B5EF4-FFF2-40B4-BE49-F238E27FC236}">
                <a16:creationId xmlns:a16="http://schemas.microsoft.com/office/drawing/2014/main" id="{693518E0-3D70-CB71-8070-5E8F9C7E6A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8724" y="1118851"/>
            <a:ext cx="4896464" cy="572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9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A5A0D-3E5C-408E-13CB-5EE6EAEC2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3CC0A91-F758-A571-117F-DC4121094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Grafisk løsning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3FA65121-C66B-0A54-AF84-35829A6C265F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Vi vil gerne have ligningerne til at ligene lineære funktioner, altså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da-DK" sz="2400" dirty="0"/>
                  <a:t>, så vi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2400" dirty="0"/>
                  <a:t>, go får 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da-DK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−6</m:t>
                      </m:r>
                    </m:oMath>
                  </m:oMathPara>
                </a14:m>
                <a:endParaRPr lang="da-DK" sz="24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=−0.5</m:t>
                      </m:r>
                      <m:r>
                        <a:rPr lang="da-DK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da-DK" sz="2400" dirty="0">
                  <a:solidFill>
                    <a:srgbClr val="FF0000"/>
                  </a:solidFill>
                </a:endParaRPr>
              </a:p>
              <a:p>
                <a:r>
                  <a:rPr lang="da-DK" sz="2400" dirty="0"/>
                  <a:t>Smider vi så de to funktioner ind i GeoGebra får vi</a:t>
                </a:r>
              </a:p>
              <a:p>
                <a:endParaRPr lang="da-DK" sz="2400" dirty="0"/>
              </a:p>
              <a:p>
                <a:r>
                  <a:rPr lang="da-DK" sz="2400" dirty="0"/>
                  <a:t>Og her kam man se at de to grafer </a:t>
                </a:r>
              </a:p>
              <a:p>
                <a:r>
                  <a:rPr lang="da-DK" sz="2400" dirty="0"/>
                  <a:t>skære hinanden i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(4,6)</m:t>
                    </m:r>
                  </m:oMath>
                </a14:m>
                <a:endParaRPr lang="da-DK" sz="2400" dirty="0"/>
              </a:p>
              <a:p>
                <a:r>
                  <a:rPr lang="da-DK" sz="2400" dirty="0"/>
                  <a:t>Så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=4, &amp; 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da-DK" sz="2400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3FA65121-C66B-0A54-AF84-35829A6C26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 b="-2065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49AE3B94-DF31-260C-11FE-C6135D26F4AB}"/>
                  </a:ext>
                </a:extLst>
              </p:cNvPr>
              <p:cNvSpPr txBox="1"/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49AE3B94-DF31-260C-11FE-C6135D26F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00" y="287854"/>
                <a:ext cx="6096000" cy="830997"/>
              </a:xfrm>
              <a:prstGeom prst="rect">
                <a:avLst/>
              </a:prstGeom>
              <a:blipFill>
                <a:blip r:embed="rId3"/>
                <a:stretch>
                  <a:fillRect b="-1021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Billede 2" descr="Et billede, der indeholder linje/række, Kurve, Parallel, diagram&#10;&#10;AI-genereret indhold kan være ukorrekt.">
            <a:extLst>
              <a:ext uri="{FF2B5EF4-FFF2-40B4-BE49-F238E27FC236}">
                <a16:creationId xmlns:a16="http://schemas.microsoft.com/office/drawing/2014/main" id="{326DF7EA-67FA-A285-01B3-881AC87EDE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8724" y="1118851"/>
            <a:ext cx="4896464" cy="5720024"/>
          </a:xfrm>
          <a:prstGeom prst="rect">
            <a:avLst/>
          </a:prstGeom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F7D08240-5EE2-D116-6B73-3FE177E56E9C}"/>
              </a:ext>
            </a:extLst>
          </p:cNvPr>
          <p:cNvSpPr/>
          <p:nvPr/>
        </p:nvSpPr>
        <p:spPr>
          <a:xfrm rot="20277315">
            <a:off x="1260293" y="1895110"/>
            <a:ext cx="9635613" cy="24187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Det kan være tæt på umuligt at aflæse det </a:t>
            </a:r>
            <a:r>
              <a:rPr lang="da-DK" sz="2400" dirty="0" err="1"/>
              <a:t>precise</a:t>
            </a:r>
            <a:r>
              <a:rPr lang="da-DK" sz="2400" dirty="0"/>
              <a:t> punkt, så den grafiske løsning er ikke altid en god løsning</a:t>
            </a:r>
          </a:p>
        </p:txBody>
      </p:sp>
    </p:spTree>
    <p:extLst>
      <p:ext uri="{BB962C8B-B14F-4D97-AF65-F5344CB8AC3E}">
        <p14:creationId xmlns:p14="http://schemas.microsoft.com/office/powerpoint/2010/main" val="320508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D9788A5-AFF5-4BAB-81C2-DB0536AE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 Ligninger med 2 ubekendte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ladsholder til tekst 4">
                <a:extLst>
                  <a:ext uri="{FF2B5EF4-FFF2-40B4-BE49-F238E27FC236}">
                    <a16:creationId xmlns:a16="http://schemas.microsoft.com/office/drawing/2014/main" id="{9A14FAD3-FA0B-4ABC-88A0-A2C482A03A64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Vi vil gerne kunne løse ligninger hvor vi har to ukendte, for eksempel 2 ligninger med ubekendte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 og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a-DK" sz="2400" dirty="0"/>
              </a:p>
              <a:p>
                <a:r>
                  <a:rPr lang="da-DK" sz="2400" dirty="0"/>
                  <a:t>De 2 ligninger kunne være</a:t>
                </a:r>
              </a:p>
              <a:p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b="0" dirty="0"/>
              </a:p>
              <a:p>
                <a:endParaRPr lang="da-DK" sz="2400" dirty="0"/>
              </a:p>
              <a:p>
                <a:endParaRPr lang="da-DK" sz="2400" dirty="0"/>
              </a:p>
            </p:txBody>
          </p:sp>
        </mc:Choice>
        <mc:Fallback>
          <p:sp>
            <p:nvSpPr>
              <p:cNvPr id="5" name="Pladsholder til tekst 4">
                <a:extLst>
                  <a:ext uri="{FF2B5EF4-FFF2-40B4-BE49-F238E27FC236}">
                    <a16:creationId xmlns:a16="http://schemas.microsoft.com/office/drawing/2014/main" id="{9A14FAD3-FA0B-4ABC-88A0-A2C482A03A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15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6776DA3-09F0-7C6D-5AAB-18256ACE0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Indsættelsesmetoden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54627685-0D46-E494-D17B-6FF2AC5A3B69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Vi starter med at isolere en af de ubekendte i en af ligningerne:</a:t>
                </a:r>
              </a:p>
              <a:p>
                <a:r>
                  <a:rPr lang="da-DK" sz="2400" dirty="0"/>
                  <a:t>Jeg har valgt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𝑖𝑖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a-DK" sz="2400" dirty="0"/>
                  <a:t> og at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, så vi får 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 </m:t>
                      </m:r>
                    </m:oMath>
                  </m:oMathPara>
                </a14:m>
                <a:endParaRPr lang="da-DK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=64−8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b="0" i="1" dirty="0">
                  <a:latin typeface="Cambria Math" panose="02040503050406030204" pitchFamily="18" charset="0"/>
                </a:endParaRPr>
              </a:p>
              <a:p>
                <a:endParaRPr lang="da-DK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64−8</m:t>
                          </m:r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=16−2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54627685-0D46-E494-D17B-6FF2AC5A3B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 b="-1195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292D1E2C-D356-D921-AC47-C8FA69AC9899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292D1E2C-D356-D921-AC47-C8FA69AC9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2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F5891-D972-CBA1-E0DB-BA3697F3A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DB1F373-C6A2-1D93-54C8-DFDCD29A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Indsættelsesmetoden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46214F35-B41D-5401-4C47-F33DD4A6AAEE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Nu hvor vi har isoleret en værdi (her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 men det kunne lige så godt have været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2400" dirty="0"/>
                  <a:t>) så sætter vi den ind i den ligning vi ikke fik værdien fra. Så: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⋅(</m:t>
                      </m:r>
                      <m:r>
                        <a:rPr lang="da-DK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a-DK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6−</m:t>
                      </m:r>
                      <m:r>
                        <a:rPr lang="da-DK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da-DK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a-DK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96=12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+14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=96−12=84</m:t>
                      </m:r>
                    </m:oMath>
                  </m:oMathPara>
                </a14:m>
                <a:endParaRPr lang="da-DK" sz="2400" b="0" dirty="0"/>
              </a:p>
              <a:p>
                <a:endParaRPr lang="da-DK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84</m:t>
                          </m:r>
                        </m:num>
                        <m:den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46214F35-B41D-5401-4C47-F33DD4A6AA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993" b="-2699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8239BED6-87CD-6551-3448-0B91C66B4E72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190682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=16−2</m:t>
                      </m:r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a-DK" sz="24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8239BED6-87CD-6551-3448-0B91C66B4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190682" cy="1569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35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7B186-6C6A-21C4-4B18-F1B9AC3AB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9290B76-56D2-743F-6301-0884C279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Indsættelsesmetoden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A6E770C3-1576-638F-63C8-ACAE6681BAD7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/>
                  <a:t>Så nu har vi fundet ud af at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da-DK" sz="2400" dirty="0"/>
                  <a:t> så kan vi bare sætte det ind i </a:t>
                </a:r>
                <a14:m>
                  <m:oMath xmlns:m="http://schemas.openxmlformats.org/officeDocument/2006/math">
                    <m:r>
                      <a:rPr lang="da-DK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=16−2</m:t>
                    </m:r>
                    <m:r>
                      <a:rPr lang="da-DK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da-DK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da-DK" sz="24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=16−2⋅6</m:t>
                      </m:r>
                    </m:oMath>
                  </m:oMathPara>
                </a14:m>
                <a:endParaRPr lang="da-DK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=16−12</m:t>
                      </m:r>
                    </m:oMath>
                  </m:oMathPara>
                </a14:m>
                <a:endParaRPr lang="da-DK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sz="2400" dirty="0"/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A6E770C3-1576-638F-63C8-ACAE6681BA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99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94232B38-852D-7700-5B1B-90067DC63144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190682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=16−2</m:t>
                      </m:r>
                      <m:r>
                        <a:rPr lang="da-DK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a-DK" sz="24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94232B38-852D-7700-5B1B-90067DC631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190682" cy="1569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994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75237-1045-10B6-51CA-F76B50527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EF0C1E6-AC2C-EF37-026A-A72627D1F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store koefficienters metode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74E0370D-1D0D-301E-B9E7-CE08AC041C6E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da-DK" sz="2400" dirty="0">
                    <a:latin typeface="Cambria Math" panose="02040503050406030204" pitchFamily="18" charset="0"/>
                  </a:rPr>
                  <a:t>Som navnet lidt hentyder til går den her metode ud på at få koefficienten foran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>
                    <a:latin typeface="Cambria Math" panose="02040503050406030204" pitchFamily="18" charset="0"/>
                  </a:rPr>
                  <a:t> eller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a-DK" sz="2400" dirty="0">
                    <a:latin typeface="Cambria Math" panose="02040503050406030204" pitchFamily="18" charset="0"/>
                  </a:rPr>
                  <a:t> til at være lige store. Vi gør det med de samme ligninger som før for at illustrere forskellene.</a:t>
                </a:r>
              </a:p>
              <a:p>
                <a:r>
                  <a:rPr lang="da-DK" sz="2400" dirty="0">
                    <a:latin typeface="Cambria Math" panose="02040503050406030204" pitchFamily="18" charset="0"/>
                  </a:rPr>
                  <a:t>Man vælger selv hvilket led man vil gøre lige stort. Jeg har valgt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da-DK" sz="2400" dirty="0">
                    <a:latin typeface="Cambria Math" panose="02040503050406030204" pitchFamily="18" charset="0"/>
                  </a:rPr>
                  <a:t>ledet.</a:t>
                </a:r>
              </a:p>
              <a:p>
                <a:r>
                  <a:rPr lang="da-DK" sz="2400" dirty="0">
                    <a:latin typeface="Cambria Math" panose="02040503050406030204" pitchFamily="18" charset="0"/>
                  </a:rPr>
                  <a:t>Man starter så med isolere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da-DK" sz="2400" dirty="0">
                    <a:latin typeface="Cambria Math" panose="02040503050406030204" pitchFamily="18" charset="0"/>
                  </a:rPr>
                  <a:t>ledet i hver ligning, så vi får at</a:t>
                </a:r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=12+2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=64−8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74E0370D-1D0D-301E-B9E7-CE08AC041C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 t="-1812" b="-12138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16DAD4DF-1432-7179-F599-3505588422EB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16DAD4DF-1432-7179-F599-3505588422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824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D71B-B4EF-670B-A467-948A2FDE2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F0ABE68D-675A-2138-A1A6-3C1B13139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store koefficienters metode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D6E5CDA3-0B09-7DED-F890-CAF03A9F7087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=12+2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=64−8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r>
                  <a:rPr lang="da-DK" sz="2400" dirty="0"/>
                  <a:t>Nu vil vi så gerne have koefficienten(tallet) foran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 til at være det samme, den nemme måde at gøre det på er bare at gange den ene koefficient på den anden og omvendt, så:</a:t>
                </a:r>
              </a:p>
              <a:p>
                <a:r>
                  <a:rPr lang="da-DK" sz="2400" dirty="0"/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da-DK" sz="2400" i="1">
                        <a:latin typeface="Cambria Math" panose="02040503050406030204" pitchFamily="18" charset="0"/>
                      </a:rPr>
                      <m:t>:      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24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=4⋅6</m:t>
                    </m:r>
                    <m:r>
                      <a:rPr lang="da-DK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i="1">
                        <a:latin typeface="Cambria Math" panose="02040503050406030204" pitchFamily="18" charset="0"/>
                      </a:rPr>
                      <m:t>=4⋅</m:t>
                    </m:r>
                    <m:d>
                      <m:dPr>
                        <m:ctrlPr>
                          <a:rPr lang="da-DK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12+2</m:t>
                        </m:r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da-DK" sz="2400" b="0" i="0" smtClean="0">
                        <a:latin typeface="Cambria Math" panose="02040503050406030204" pitchFamily="18" charset="0"/>
                      </a:rPr>
                      <m:t>=48+8</m:t>
                    </m:r>
                    <m:r>
                      <m:rPr>
                        <m:sty m:val="p"/>
                      </m:rPr>
                      <a:rPr lang="da-DK" sz="2400" b="0" i="0" smtClean="0">
                        <a:latin typeface="Cambria Math" panose="02040503050406030204" pitchFamily="18" charset="0"/>
                      </a:rPr>
                      <m:t>y</m:t>
                    </m:r>
                  </m:oMath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=6⋅4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=6⋅</m:t>
                      </m:r>
                      <m:d>
                        <m:dPr>
                          <m:ctrlPr>
                            <a:rPr lang="da-DK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64−8</m:t>
                          </m:r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=384−48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D6E5CDA3-0B09-7DED-F890-CAF03A9F70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5A112E0F-B1D0-94A6-D646-BD05753CDE59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5A112E0F-B1D0-94A6-D646-BD05753CD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977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38B21-1814-4883-D32B-172B34785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772A354-CDAB-7568-EB36-F8D6231AB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store koefficienters metode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61EC8677-649F-9FAD-33E2-EF2783EF1C9A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=12+2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=64−8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r>
                  <a:rPr lang="da-DK" sz="2400" dirty="0"/>
                  <a:t>Nu vil vi så gerne have koefficienten(tallet) foran </a:t>
                </a:r>
                <a14:m>
                  <m:oMath xmlns:m="http://schemas.openxmlformats.org/officeDocument/2006/math"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a-DK" sz="2400" dirty="0"/>
                  <a:t> til at være det samme, den nemme måde at gøre det på er bare at gange den ene koefficient på den anden og omvendt, så:</a:t>
                </a:r>
              </a:p>
              <a:p>
                <a:r>
                  <a:rPr lang="da-DK" sz="2400" dirty="0"/>
                  <a:t>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da-DK" sz="2400" i="1">
                        <a:latin typeface="Cambria Math" panose="02040503050406030204" pitchFamily="18" charset="0"/>
                      </a:rPr>
                      <m:t>:      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24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sz="2400" b="0" i="0" smtClean="0">
                        <a:latin typeface="Cambria Math" panose="02040503050406030204" pitchFamily="18" charset="0"/>
                      </a:rPr>
                      <m:t>=48+8</m:t>
                    </m:r>
                    <m:r>
                      <m:rPr>
                        <m:sty m:val="p"/>
                      </m:rPr>
                      <a:rPr lang="da-DK" sz="2400" b="0" i="0" smtClean="0">
                        <a:latin typeface="Cambria Math" panose="02040503050406030204" pitchFamily="18" charset="0"/>
                      </a:rPr>
                      <m:t>y</m:t>
                    </m:r>
                  </m:oMath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=384−48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endParaRPr lang="da-DK" sz="2400" i="1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61EC8677-649F-9FAD-33E2-EF2783EF1C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C9E6EDE0-31AF-B0DE-9B6C-569F57E33B8C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C9E6EDE0-31AF-B0DE-9B6C-569F57E33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0389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54D28-28CC-C3BB-8812-A7E731BB3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45BC4C6-44D3-C4A7-E13F-CE2B8A02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store koefficienters metode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6D0AF822-F704-99C6-3649-CBC1B95709E1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=48+8</m:t>
                      </m:r>
                      <m:r>
                        <m:rPr>
                          <m:sty m:val="p"/>
                        </m:rPr>
                        <a:rPr lang="da-DK" sz="2400" b="0" i="0" smtClean="0">
                          <a:latin typeface="Cambria Math" panose="02040503050406030204" pitchFamily="18" charset="0"/>
                        </a:rPr>
                        <m:t>y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=384−48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r>
                  <a:rPr lang="da-DK" sz="2400" dirty="0">
                    <a:latin typeface="Cambria Math" panose="02040503050406030204" pitchFamily="18" charset="0"/>
                  </a:rPr>
                  <a:t>Nu hvor vi så har at begge ligninger har samme koefficient, kan vi sætte dem lig hinanden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>
                          <a:latin typeface="Cambria Math" panose="02040503050406030204" pitchFamily="18" charset="0"/>
                        </a:rPr>
                        <m:t>48+8</m:t>
                      </m:r>
                      <m:r>
                        <m:rPr>
                          <m:sty m:val="p"/>
                        </m:rPr>
                        <a:rPr lang="da-DK" sz="240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=384−48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>
                          <a:latin typeface="Cambria Math" panose="02040503050406030204" pitchFamily="18" charset="0"/>
                        </a:rPr>
                        <m:t>8</m:t>
                      </m:r>
                      <m:r>
                        <m:rPr>
                          <m:sty m:val="p"/>
                        </m:rPr>
                        <a:rPr lang="da-DK" sz="240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+48</m:t>
                      </m:r>
                      <m:r>
                        <m:rPr>
                          <m:sty m:val="p"/>
                        </m:rPr>
                        <a:rPr lang="da-DK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=384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−48</m:t>
                      </m:r>
                    </m:oMath>
                  </m:oMathPara>
                </a14:m>
                <a:endParaRPr lang="da-DK" sz="2400" b="0" dirty="0"/>
              </a:p>
              <a:p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336</m:t>
                          </m:r>
                        </m:num>
                        <m:den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56</m:t>
                          </m:r>
                        </m:den>
                      </m:f>
                    </m:oMath>
                  </m:oMathPara>
                </a14:m>
                <a:endParaRPr lang="da-DK" sz="2400" dirty="0"/>
              </a:p>
              <a:p>
                <a:endParaRPr lang="da-DK" sz="2400" dirty="0">
                  <a:latin typeface="Cambria Math" panose="02040503050406030204" pitchFamily="18" charset="0"/>
                </a:endParaRP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6" name="Pladsholder til tekst 5">
                <a:extLst>
                  <a:ext uri="{FF2B5EF4-FFF2-40B4-BE49-F238E27FC236}">
                    <a16:creationId xmlns:a16="http://schemas.microsoft.com/office/drawing/2014/main" id="{6D0AF822-F704-99C6-3649-CBC1B9570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2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936D623C-C5F8-41B2-025A-8FCEB4C20930}"/>
                  </a:ext>
                </a:extLst>
              </p:cNvPr>
              <p:cNvSpPr txBox="1"/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6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da-DK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𝑖𝑖</m:t>
                          </m:r>
                        </m:e>
                      </m:d>
                      <m:r>
                        <a:rPr lang="da-DK" sz="2400" i="1">
                          <a:latin typeface="Cambria Math" panose="02040503050406030204" pitchFamily="18" charset="0"/>
                        </a:rPr>
                        <m:t>:      4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936D623C-C5F8-41B2-025A-8FCEB4C20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79" y="540603"/>
                <a:ext cx="3086934" cy="830997"/>
              </a:xfrm>
              <a:prstGeom prst="rect">
                <a:avLst/>
              </a:prstGeom>
              <a:blipFill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felt 1">
                <a:extLst>
                  <a:ext uri="{FF2B5EF4-FFF2-40B4-BE49-F238E27FC236}">
                    <a16:creationId xmlns:a16="http://schemas.microsoft.com/office/drawing/2014/main" id="{2315168D-AD34-6B85-FA11-22D4EB793B5B}"/>
                  </a:ext>
                </a:extLst>
              </p:cNvPr>
              <p:cNvSpPr txBox="1"/>
              <p:nvPr/>
            </p:nvSpPr>
            <p:spPr>
              <a:xfrm>
                <a:off x="6096000" y="5374134"/>
                <a:ext cx="7782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" name="Tekstfelt 1">
                <a:extLst>
                  <a:ext uri="{FF2B5EF4-FFF2-40B4-BE49-F238E27FC236}">
                    <a16:creationId xmlns:a16="http://schemas.microsoft.com/office/drawing/2014/main" id="{2315168D-AD34-6B85-FA11-22D4EB79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374134"/>
                <a:ext cx="77829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kstfelt 2">
                <a:extLst>
                  <a:ext uri="{FF2B5EF4-FFF2-40B4-BE49-F238E27FC236}">
                    <a16:creationId xmlns:a16="http://schemas.microsoft.com/office/drawing/2014/main" id="{B095F454-EC3A-7C04-DA7A-BE8FEF3DE678}"/>
                  </a:ext>
                </a:extLst>
              </p:cNvPr>
              <p:cNvSpPr txBox="1"/>
              <p:nvPr/>
            </p:nvSpPr>
            <p:spPr>
              <a:xfrm>
                <a:off x="2856272" y="4562168"/>
                <a:ext cx="11249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56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3" name="Tekstfelt 2">
                <a:extLst>
                  <a:ext uri="{FF2B5EF4-FFF2-40B4-BE49-F238E27FC236}">
                    <a16:creationId xmlns:a16="http://schemas.microsoft.com/office/drawing/2014/main" id="{B095F454-EC3A-7C04-DA7A-BE8FEF3DE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272" y="4562168"/>
                <a:ext cx="1124988" cy="461665"/>
              </a:xfrm>
              <a:prstGeom prst="rect">
                <a:avLst/>
              </a:prstGeom>
              <a:blipFill>
                <a:blip r:embed="rId5"/>
                <a:stretch>
                  <a:fillRect b="-2105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felt 3">
                <a:extLst>
                  <a:ext uri="{FF2B5EF4-FFF2-40B4-BE49-F238E27FC236}">
                    <a16:creationId xmlns:a16="http://schemas.microsoft.com/office/drawing/2014/main" id="{D802222F-3849-D041-8146-B848A7CF0C62}"/>
                  </a:ext>
                </a:extLst>
              </p:cNvPr>
              <p:cNvSpPr txBox="1"/>
              <p:nvPr/>
            </p:nvSpPr>
            <p:spPr>
              <a:xfrm>
                <a:off x="6966156" y="4562167"/>
                <a:ext cx="11181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=336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4" name="Tekstfelt 3">
                <a:extLst>
                  <a:ext uri="{FF2B5EF4-FFF2-40B4-BE49-F238E27FC236}">
                    <a16:creationId xmlns:a16="http://schemas.microsoft.com/office/drawing/2014/main" id="{D802222F-3849-D041-8146-B848A7CF0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156" y="4562167"/>
                <a:ext cx="111812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14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-tema">
  <a:themeElements>
    <a:clrScheme name="Learnmark Gymnasium HTX">
      <a:dk1>
        <a:srgbClr val="000000"/>
      </a:dk1>
      <a:lt1>
        <a:sysClr val="window" lastClr="FFFFFF"/>
      </a:lt1>
      <a:dk2>
        <a:srgbClr val="22395A"/>
      </a:dk2>
      <a:lt2>
        <a:srgbClr val="DFBDDB"/>
      </a:lt2>
      <a:accent1>
        <a:srgbClr val="97D5F0"/>
      </a:accent1>
      <a:accent2>
        <a:srgbClr val="1B9EBC"/>
      </a:accent2>
      <a:accent3>
        <a:srgbClr val="DCE4F2"/>
      </a:accent3>
      <a:accent4>
        <a:srgbClr val="41B17A"/>
      </a:accent4>
      <a:accent5>
        <a:srgbClr val="F2BF00"/>
      </a:accent5>
      <a:accent6>
        <a:srgbClr val="B44B96"/>
      </a:accent6>
      <a:hlink>
        <a:srgbClr val="CAE4D2"/>
      </a:hlink>
      <a:folHlink>
        <a:srgbClr val="F8E59A"/>
      </a:folHlink>
    </a:clrScheme>
    <a:fontScheme name="Learnmark Horse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1131</Words>
  <Application>Microsoft Office PowerPoint</Application>
  <PresentationFormat>Widescreen</PresentationFormat>
  <Paragraphs>146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7" baseType="lpstr">
      <vt:lpstr>Arial</vt:lpstr>
      <vt:lpstr>Cambria Math</vt:lpstr>
      <vt:lpstr>Office-tema</vt:lpstr>
      <vt:lpstr>Forskellige måder man klan løse 2 ligninger med 2 ubekendte på</vt:lpstr>
      <vt:lpstr>2 Ligninger med 2 ubekendte</vt:lpstr>
      <vt:lpstr>Indsættelsesmetoden</vt:lpstr>
      <vt:lpstr>Indsættelsesmetoden</vt:lpstr>
      <vt:lpstr>Indsættelsesmetoden</vt:lpstr>
      <vt:lpstr>Lige store koefficienters metode</vt:lpstr>
      <vt:lpstr>Lige store koefficienters metode</vt:lpstr>
      <vt:lpstr>Lige store koefficienters metode</vt:lpstr>
      <vt:lpstr>Lige store koefficienters metode</vt:lpstr>
      <vt:lpstr>Lige store koefficienters metode</vt:lpstr>
      <vt:lpstr>Deterministisk</vt:lpstr>
      <vt:lpstr>Grafisk løsning</vt:lpstr>
      <vt:lpstr>Grafisk løsning</vt:lpstr>
      <vt:lpstr>Grafisk løsning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Rasmus Lilholt Janik (RLJA - Underviser - SV - LMH)</dc:creator>
  <cp:lastModifiedBy>Rasmus Lilholt Janik (RLJA - Underviser - SV - LMH)</cp:lastModifiedBy>
  <cp:revision>1</cp:revision>
  <dcterms:created xsi:type="dcterms:W3CDTF">2026-01-19T14:26:49Z</dcterms:created>
  <dcterms:modified xsi:type="dcterms:W3CDTF">2026-01-20T10:32:56Z</dcterms:modified>
</cp:coreProperties>
</file>