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Bodoni Moda"/>
      <p:regular r:id="rId18"/>
      <p:bold r:id="rId19"/>
      <p:italic r:id="rId20"/>
      <p:boldItalic r:id="rId21"/>
    </p:embeddedFon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odoniModa-italic.fntdata"/><Relationship Id="rId22" Type="http://schemas.openxmlformats.org/officeDocument/2006/relationships/font" Target="fonts/Roboto-regular.fntdata"/><Relationship Id="rId21" Type="http://schemas.openxmlformats.org/officeDocument/2006/relationships/font" Target="fonts/BodoniModa-boldItalic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BodoniModa-bold.fntdata"/><Relationship Id="rId18" Type="http://schemas.openxmlformats.org/officeDocument/2006/relationships/font" Target="fonts/BodoniMod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9ac39293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9ac39293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9ac39293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9ac39293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d9ac39293d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d9ac39293d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9ac39293d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d9ac39293d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d9ac39293d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d9ac39293d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9b3f1ed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d9b3f1ed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9b3f1ed3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d9b3f1ed3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9b3f1ed3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d9b3f1ed3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9b3f1ed3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d9b3f1ed3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9b3f1ed3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d9b3f1ed3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d9b3f1ed3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d9b3f1ed3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latin typeface="Bodoni Moda"/>
                <a:ea typeface="Bodoni Moda"/>
                <a:cs typeface="Bodoni Moda"/>
                <a:sym typeface="Bodoni Moda"/>
              </a:rPr>
              <a:t>Welcome back!</a:t>
            </a:r>
            <a:endParaRPr b="1"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10"/>
            <a:ext cx="82221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Kort Opsamling fra sidste gang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Bevæge os fra Situationsbetinget ledelse til </a:t>
            </a:r>
            <a:r>
              <a:rPr lang="da"/>
              <a:t>Transformationsledelse</a:t>
            </a:r>
            <a:r>
              <a:rPr lang="da"/>
              <a:t>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Som i jo læste om til i dag :)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1658250" y="31227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6000"/>
              <a:t>TALK YO SHIT</a:t>
            </a:r>
            <a:endParaRPr b="1" sz="6000"/>
          </a:p>
        </p:txBody>
      </p:sp>
      <p:pic>
        <p:nvPicPr>
          <p:cNvPr descr="3 times Tom Brady proved he's the GOAT of trash talk" id="74" name="Google Shape;74;p14"/>
          <p:cNvPicPr preferRelativeResize="0"/>
          <p:nvPr/>
        </p:nvPicPr>
        <p:blipFill rotWithShape="1">
          <a:blip r:embed="rId3">
            <a:alphaModFix/>
          </a:blip>
          <a:srcRect b="30514" l="0" r="0" t="4685"/>
          <a:stretch/>
        </p:blipFill>
        <p:spPr>
          <a:xfrm>
            <a:off x="0" y="1120595"/>
            <a:ext cx="9144001" cy="4022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Opsamling!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Hvad lærte vi af oplevelsen?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Fik i noget ud af det?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Hvad synes i nu om teorien?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Har det ændret sig?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Hvad synes i om opelvelsen?</a:t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3875" y="1102375"/>
            <a:ext cx="5570125" cy="404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Transformationsledelse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471900" y="1919075"/>
            <a:ext cx="52917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/>
              <a:t>Det nyeste af det nye! (Til for MEGET nyligt)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800"/>
              <a:t>Den mest anvendte teori i moderne organisationer, om de er klar over det eller ej!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1800"/>
              <a:t>Toppen af poppen hvad angår moderne ledelsesteori lige nu. Altså enighed om den sparker røv, selvom den selvfølgelig også har blinde vinkler</a:t>
            </a:r>
            <a:endParaRPr sz="1800"/>
          </a:p>
        </p:txBody>
      </p:sp>
      <p:pic>
        <p:nvPicPr>
          <p:cNvPr descr="borat very nice zpseae6895b | Marshall Amp Forum"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600" y="0"/>
            <a:ext cx="3380400" cy="435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460950" y="7306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Hvad er værd at vide om det her? </a:t>
            </a:r>
            <a:br>
              <a:rPr lang="da"/>
            </a:br>
            <a:r>
              <a:rPr lang="da"/>
              <a:t>What is the good stuff?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496275" y="1943450"/>
            <a:ext cx="57633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Som i læste i artiklen handler det om at motivere og inspirere sine medarbejdere </a:t>
            </a:r>
            <a:r>
              <a:rPr lang="da"/>
              <a:t>gennem</a:t>
            </a:r>
            <a:r>
              <a:rPr lang="da"/>
              <a:t> skabelsen af en fælles vision.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Og det får dem så åbenbart til at over præstere fordi de nu ikke bare arbejder for at arbejde.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Skelner imellem ledelsestyperne Transaktion og Transformations ledelse.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Så hvad er forskellen mellem de to?</a:t>
            </a:r>
            <a:endParaRPr/>
          </a:p>
        </p:txBody>
      </p:sp>
      <p:pic>
        <p:nvPicPr>
          <p:cNvPr descr="Gimme the good stuff : r/memes"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575" y="2215575"/>
            <a:ext cx="3075425" cy="292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Transaktionsledelse</a:t>
            </a:r>
            <a:endParaRPr/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Meget vitterligt Noget for noget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Ikke nødvendigvis monetær, men monetære element er det altid.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På linje med autoritær ledelse på mange punkter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Samme fordele og ulemper som den autoritære </a:t>
            </a:r>
            <a:r>
              <a:rPr lang="da"/>
              <a:t>ledelsesform</a:t>
            </a:r>
            <a:endParaRPr/>
          </a:p>
        </p:txBody>
      </p:sp>
      <p:pic>
        <p:nvPicPr>
          <p:cNvPr descr="Transaction: Definition, Accounting, and Examples"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076" y="1982250"/>
            <a:ext cx="4684936" cy="316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460950" y="6493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Transformationsledelse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460950" y="1732200"/>
            <a:ext cx="6575700" cy="31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Lederen sætter retningen og danner en vision, men medarbejderne køber ind på den fordi de føler sig inspireret og motiveret af den.</a:t>
            </a:r>
            <a:br>
              <a:rPr lang="da" sz="1590"/>
            </a:b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De 4 I’er.  Artiklen taler om 3 af dem. Der er altså 4!</a:t>
            </a: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Idealised Influence</a:t>
            </a: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Inspirational Motivation</a:t>
            </a: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Intellectual Stimulation</a:t>
            </a: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da" sz="1590"/>
              <a:t>Individualized consideration</a:t>
            </a:r>
            <a:endParaRPr sz="159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da" sz="1590"/>
              <a:t>Lederen skal lykkedes med alle 4!</a:t>
            </a:r>
            <a:endParaRPr sz="1590"/>
          </a:p>
        </p:txBody>
      </p:sp>
      <p:pic>
        <p:nvPicPr>
          <p:cNvPr descr="YARN | I'm a visionary on this one. | Life (1999) | Video gifs by quotes |  a52dd609 | 紗"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0" y="3076575"/>
            <a:ext cx="3810000" cy="20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Demokratisk ledelse i forklædning?</a:t>
            </a:r>
            <a:endParaRPr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471900" y="1639550"/>
            <a:ext cx="3999900" cy="17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Minder det her ikke lidt om?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Hvad synes 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Hvad er der er ligheder?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Er der nogle forskelle?</a:t>
            </a: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5609350" y="2620500"/>
            <a:ext cx="3876000" cy="16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300">
                <a:latin typeface="Roboto"/>
                <a:ea typeface="Roboto"/>
                <a:cs typeface="Roboto"/>
                <a:sym typeface="Roboto"/>
              </a:rPr>
              <a:t>Demokratisk Ledelse</a:t>
            </a:r>
            <a:endParaRPr b="1" sz="2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Recognising differing viewpoints in a rapidly changing world |  ConservationBytes.com"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9375" y="1919075"/>
            <a:ext cx="2397050" cy="239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/>
          <p:nvPr/>
        </p:nvSpPr>
        <p:spPr>
          <a:xfrm>
            <a:off x="213975" y="3133750"/>
            <a:ext cx="64356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Definer Transformationsledelse. Skriv en KORT redegørelse for hvad Transformationsledelse er.</a:t>
            </a:r>
            <a:endParaRPr b="1" sz="1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Analyser </a:t>
            </a:r>
            <a:r>
              <a:rPr b="1" lang="da"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komponenterne</a:t>
            </a:r>
            <a:r>
              <a:rPr b="1" lang="da"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af dem. Find forskelle og ligheder mellem Transformationsledelse og Demokratisk ledelse. </a:t>
            </a:r>
            <a:endParaRPr b="1" sz="1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Til sidst, tænk selv. Hvor adskiller transformationsledelse sig fra den demokratiske og overvej hvorfor i tror moderne ledere foretrækker denne løsning!</a:t>
            </a:r>
            <a:endParaRPr b="1" sz="1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Hvor er de største forskelle!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487800" y="1845950"/>
            <a:ext cx="8168400" cy="31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/>
              <a:t>Transformationsledelse er genialt, i situationer hvor demokratisk ledelse har sine svagheder, fordi den transformative leder også er delegerende, men ved hvor og hvornår der skal gøres hvad.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/>
              <a:t>Igennem den skabte fælles vision, bliver medarbejderne i højere grad motiveret og inspireret i krise situationer, </a:t>
            </a:r>
            <a:r>
              <a:rPr lang="da" sz="1600"/>
              <a:t>frem for</a:t>
            </a:r>
            <a:r>
              <a:rPr lang="da" sz="1600"/>
              <a:t> ikke at føle sig hørt. Fordi nu arbejder vi ALLE for visionen og efter den retning!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600"/>
              <a:t>Vi tror på vores </a:t>
            </a:r>
            <a:r>
              <a:rPr lang="da" sz="1600"/>
              <a:t>entusiastiske</a:t>
            </a:r>
            <a:r>
              <a:rPr lang="da" sz="1600"/>
              <a:t> og karismatiske leder og har derfor lyst til at gøre hvad der bliver sagt.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Nu skal i tilbage på banen!</a:t>
            </a:r>
            <a:endParaRPr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471900" y="1919075"/>
            <a:ext cx="41868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Transformationsledelse</a:t>
            </a:r>
            <a:r>
              <a:rPr lang="da"/>
              <a:t> lyder sgu da meget godt ikke?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Så.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Diskuter nu fordele og ulemper ved teorien.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Overvej situationer hvor transformationsledelse ville være genialt! Og ligeledes om der er situationer hvor </a:t>
            </a:r>
            <a:r>
              <a:rPr lang="da"/>
              <a:t>transformationsledelse</a:t>
            </a:r>
            <a:r>
              <a:rPr lang="da"/>
              <a:t> ikke er genialt!</a:t>
            </a:r>
            <a:endParaRPr/>
          </a:p>
        </p:txBody>
      </p:sp>
      <p:pic>
        <p:nvPicPr>
          <p:cNvPr descr="Transformers Bumblebee GIFs - Find &amp; Share on GIPHY"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857500"/>
            <a:ext cx="4572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Hvad kræver det at implementere dette?</a:t>
            </a:r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Enormt pres på lederen.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a"/>
              <a:t>Lederen skal have følgende kvaliteter: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Karismatisk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Menneskelig forståelse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Skal være ekspert indenfor det han leder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Skal kunne sætte en retning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Skal kunne få folk til at købe ind på retningen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Skal kunne motivere og inspirere</a:t>
            </a:r>
            <a:endParaRPr/>
          </a:p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150"/>
              <a:t>Lederen skal have følgende kvaliteter fortsat:</a:t>
            </a:r>
            <a:endParaRPr b="1" sz="11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150"/>
              <a:t>Skal kunne gå forrest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150"/>
              <a:t>Skal skabe et miljø der er stimulerende men samtidig modtageligt overfor fejl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150"/>
              <a:t>Skal kunne se potentialet i mennesker men også se </a:t>
            </a:r>
            <a:r>
              <a:rPr lang="da" sz="1150"/>
              <a:t>begrænsningerne</a:t>
            </a:r>
            <a:r>
              <a:rPr lang="da" sz="1150"/>
              <a:t>.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1150"/>
              <a:t>Skal være oprigtigt investeret i sine medarbejderes udvikling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1200"/>
              <a:t> </a:t>
            </a:r>
            <a:endParaRPr sz="1200"/>
          </a:p>
        </p:txBody>
      </p:sp>
      <p:sp>
        <p:nvSpPr>
          <p:cNvPr id="139" name="Google Shape;139;p23"/>
          <p:cNvSpPr txBox="1"/>
          <p:nvPr/>
        </p:nvSpPr>
        <p:spPr>
          <a:xfrm>
            <a:off x="4154875" y="4222600"/>
            <a:ext cx="4363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Derfor kalder vi det for det heroiske paradigme</a:t>
            </a:r>
            <a:endParaRPr b="1"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460950" y="5112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Eksempler på historiens bedste </a:t>
            </a:r>
            <a:r>
              <a:rPr lang="da"/>
              <a:t>transformations ledere</a:t>
            </a:r>
            <a:endParaRPr/>
          </a:p>
        </p:txBody>
      </p:sp>
      <p:pic>
        <p:nvPicPr>
          <p:cNvPr descr="Elon Musk In 2025: What To Know About The World's Richest Person | Bankrate"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4375" y="3191100"/>
            <a:ext cx="3469625" cy="19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abte Hitler noget som helst positivt?"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105150"/>
            <a:ext cx="296324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eve Jobs - Wikipedia, den frie encyklopædi" id="147" name="Google Shape;1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32050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r planlagde Napoleon sin flugt | historienet.dk" id="148" name="Google Shape;14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2950" y="1292838"/>
            <a:ext cx="2712751" cy="188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exander the Great - Greece Is" id="149" name="Google Shape;14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9873" y="1362075"/>
            <a:ext cx="2788903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nibal - Wikipedia, den frie encyklopædi" id="150" name="Google Shape;150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8313" y="3090850"/>
            <a:ext cx="1703939" cy="206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