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66" r:id="rId6"/>
    <p:sldId id="258" r:id="rId7"/>
    <p:sldId id="259" r:id="rId8"/>
    <p:sldId id="260" r:id="rId9"/>
    <p:sldId id="261" r:id="rId10"/>
    <p:sldId id="262" r:id="rId11"/>
    <p:sldId id="263"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32"/>
  </p:normalViewPr>
  <p:slideViewPr>
    <p:cSldViewPr snapToGrid="0">
      <p:cViewPr varScale="1">
        <p:scale>
          <a:sx n="106" d="100"/>
          <a:sy n="106" d="100"/>
        </p:scale>
        <p:origin x="79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  Line Sanne Ellen Ahl Laidlaw" userId="6659663d-0d8f-4424-833e-a122539b7f17" providerId="ADAL" clId="{0DFEBB4E-3668-014F-A7C6-8243116287FE}"/>
    <pc:docChg chg="custSel delSld modSld">
      <pc:chgData name="[LI]  Line Sanne Ellen Ahl Laidlaw" userId="6659663d-0d8f-4424-833e-a122539b7f17" providerId="ADAL" clId="{0DFEBB4E-3668-014F-A7C6-8243116287FE}" dt="2023-09-11T08:13:15.749" v="298" actId="20577"/>
      <pc:docMkLst>
        <pc:docMk/>
      </pc:docMkLst>
      <pc:sldChg chg="del">
        <pc:chgData name="[LI]  Line Sanne Ellen Ahl Laidlaw" userId="6659663d-0d8f-4424-833e-a122539b7f17" providerId="ADAL" clId="{0DFEBB4E-3668-014F-A7C6-8243116287FE}" dt="2023-09-11T07:59:50.979" v="0" actId="2696"/>
        <pc:sldMkLst>
          <pc:docMk/>
          <pc:sldMk cId="989658508" sldId="265"/>
        </pc:sldMkLst>
      </pc:sldChg>
      <pc:sldChg chg="modSp mod">
        <pc:chgData name="[LI]  Line Sanne Ellen Ahl Laidlaw" userId="6659663d-0d8f-4424-833e-a122539b7f17" providerId="ADAL" clId="{0DFEBB4E-3668-014F-A7C6-8243116287FE}" dt="2023-09-11T08:13:15.749" v="298" actId="20577"/>
        <pc:sldMkLst>
          <pc:docMk/>
          <pc:sldMk cId="1959909291" sldId="267"/>
        </pc:sldMkLst>
        <pc:spChg chg="mod">
          <ac:chgData name="[LI]  Line Sanne Ellen Ahl Laidlaw" userId="6659663d-0d8f-4424-833e-a122539b7f17" providerId="ADAL" clId="{0DFEBB4E-3668-014F-A7C6-8243116287FE}" dt="2023-09-11T08:13:15.749" v="298" actId="20577"/>
          <ac:spMkLst>
            <pc:docMk/>
            <pc:sldMk cId="1959909291" sldId="267"/>
            <ac:spMk id="3" creationId="{3A37E4C4-D2BB-D348-8E79-EB331DB28B1F}"/>
          </ac:spMkLst>
        </pc:spChg>
      </pc:sldChg>
    </pc:docChg>
  </pc:docChgLst>
  <pc:docChgLst>
    <pc:chgData name="[LI]  Line Sanne Ellen Ahl Laidlaw" userId="6659663d-0d8f-4424-833e-a122539b7f17" providerId="ADAL" clId="{0748BD22-662B-6348-B34C-A0778EB631B1}"/>
    <pc:docChg chg="modSld">
      <pc:chgData name="[LI]  Line Sanne Ellen Ahl Laidlaw" userId="6659663d-0d8f-4424-833e-a122539b7f17" providerId="ADAL" clId="{0748BD22-662B-6348-B34C-A0778EB631B1}" dt="2023-09-07T08:42:30.527" v="0" actId="20577"/>
      <pc:docMkLst>
        <pc:docMk/>
      </pc:docMkLst>
      <pc:sldChg chg="modSp mod">
        <pc:chgData name="[LI]  Line Sanne Ellen Ahl Laidlaw" userId="6659663d-0d8f-4424-833e-a122539b7f17" providerId="ADAL" clId="{0748BD22-662B-6348-B34C-A0778EB631B1}" dt="2023-09-07T08:42:30.527" v="0" actId="20577"/>
        <pc:sldMkLst>
          <pc:docMk/>
          <pc:sldMk cId="2718119191" sldId="266"/>
        </pc:sldMkLst>
        <pc:spChg chg="mod">
          <ac:chgData name="[LI]  Line Sanne Ellen Ahl Laidlaw" userId="6659663d-0d8f-4424-833e-a122539b7f17" providerId="ADAL" clId="{0748BD22-662B-6348-B34C-A0778EB631B1}" dt="2023-09-07T08:42:30.527" v="0" actId="20577"/>
          <ac:spMkLst>
            <pc:docMk/>
            <pc:sldMk cId="2718119191" sldId="266"/>
            <ac:spMk id="3" creationId="{6807767D-CA2A-A544-AF23-035063FFBF18}"/>
          </ac:spMkLst>
        </pc:spChg>
      </pc:sldChg>
    </pc:docChg>
  </pc:docChgLst>
  <pc:docChgLst>
    <pc:chgData name="[LI] Line Sanne Ellen Ahl Laidlaw" userId="6659663d-0d8f-4424-833e-a122539b7f17" providerId="ADAL" clId="{6A6A5778-EAE7-694D-96EB-06F5778213E2}"/>
    <pc:docChg chg="undo custSel addSld delSld modSld">
      <pc:chgData name="[LI] Line Sanne Ellen Ahl Laidlaw" userId="6659663d-0d8f-4424-833e-a122539b7f17" providerId="ADAL" clId="{6A6A5778-EAE7-694D-96EB-06F5778213E2}" dt="2020-10-29T10:35:45.456" v="2364" actId="20577"/>
      <pc:docMkLst>
        <pc:docMk/>
      </pc:docMkLst>
      <pc:sldChg chg="modSp mod">
        <pc:chgData name="[LI] Line Sanne Ellen Ahl Laidlaw" userId="6659663d-0d8f-4424-833e-a122539b7f17" providerId="ADAL" clId="{6A6A5778-EAE7-694D-96EB-06F5778213E2}" dt="2020-10-29T10:10:40.479" v="256" actId="20577"/>
        <pc:sldMkLst>
          <pc:docMk/>
          <pc:sldMk cId="3004643753" sldId="256"/>
        </pc:sldMkLst>
        <pc:spChg chg="mod">
          <ac:chgData name="[LI] Line Sanne Ellen Ahl Laidlaw" userId="6659663d-0d8f-4424-833e-a122539b7f17" providerId="ADAL" clId="{6A6A5778-EAE7-694D-96EB-06F5778213E2}" dt="2020-10-29T10:10:40.479" v="256" actId="20577"/>
          <ac:spMkLst>
            <pc:docMk/>
            <pc:sldMk cId="3004643753" sldId="256"/>
            <ac:spMk id="2" creationId="{B1D3102F-69D9-4833-B016-DEECA722D781}"/>
          </ac:spMkLst>
        </pc:spChg>
        <pc:spChg chg="mod">
          <ac:chgData name="[LI] Line Sanne Ellen Ahl Laidlaw" userId="6659663d-0d8f-4424-833e-a122539b7f17" providerId="ADAL" clId="{6A6A5778-EAE7-694D-96EB-06F5778213E2}" dt="2020-10-29T08:27:35.364" v="1" actId="27636"/>
          <ac:spMkLst>
            <pc:docMk/>
            <pc:sldMk cId="3004643753" sldId="256"/>
            <ac:spMk id="3" creationId="{CF462124-5E2E-4B87-B69B-93F64575DDA0}"/>
          </ac:spMkLst>
        </pc:spChg>
      </pc:sldChg>
      <pc:sldChg chg="modSp mod modAnim">
        <pc:chgData name="[LI] Line Sanne Ellen Ahl Laidlaw" userId="6659663d-0d8f-4424-833e-a122539b7f17" providerId="ADAL" clId="{6A6A5778-EAE7-694D-96EB-06F5778213E2}" dt="2020-10-29T10:13:40.391" v="333" actId="27636"/>
        <pc:sldMkLst>
          <pc:docMk/>
          <pc:sldMk cId="3170399706" sldId="258"/>
        </pc:sldMkLst>
        <pc:spChg chg="mod">
          <ac:chgData name="[LI] Line Sanne Ellen Ahl Laidlaw" userId="6659663d-0d8f-4424-833e-a122539b7f17" providerId="ADAL" clId="{6A6A5778-EAE7-694D-96EB-06F5778213E2}" dt="2020-10-29T10:13:40.391" v="333" actId="27636"/>
          <ac:spMkLst>
            <pc:docMk/>
            <pc:sldMk cId="3170399706" sldId="258"/>
            <ac:spMk id="3" creationId="{39B72EFF-07D0-4651-AD6A-02F1899FD131}"/>
          </ac:spMkLst>
        </pc:spChg>
      </pc:sldChg>
      <pc:sldChg chg="modSp">
        <pc:chgData name="[LI] Line Sanne Ellen Ahl Laidlaw" userId="6659663d-0d8f-4424-833e-a122539b7f17" providerId="ADAL" clId="{6A6A5778-EAE7-694D-96EB-06F5778213E2}" dt="2020-10-29T10:15:08.287" v="380" actId="20577"/>
        <pc:sldMkLst>
          <pc:docMk/>
          <pc:sldMk cId="3793372734" sldId="260"/>
        </pc:sldMkLst>
        <pc:spChg chg="mod">
          <ac:chgData name="[LI] Line Sanne Ellen Ahl Laidlaw" userId="6659663d-0d8f-4424-833e-a122539b7f17" providerId="ADAL" clId="{6A6A5778-EAE7-694D-96EB-06F5778213E2}" dt="2020-10-29T10:15:08.287" v="380" actId="20577"/>
          <ac:spMkLst>
            <pc:docMk/>
            <pc:sldMk cId="3793372734" sldId="260"/>
            <ac:spMk id="3" creationId="{40FAF2B4-36AF-4CB2-B838-CFB4DB47CF70}"/>
          </ac:spMkLst>
        </pc:spChg>
      </pc:sldChg>
      <pc:sldChg chg="modSp mod">
        <pc:chgData name="[LI] Line Sanne Ellen Ahl Laidlaw" userId="6659663d-0d8f-4424-833e-a122539b7f17" providerId="ADAL" clId="{6A6A5778-EAE7-694D-96EB-06F5778213E2}" dt="2020-10-29T10:17:11.343" v="528" actId="20577"/>
        <pc:sldMkLst>
          <pc:docMk/>
          <pc:sldMk cId="2832234058" sldId="261"/>
        </pc:sldMkLst>
        <pc:spChg chg="mod">
          <ac:chgData name="[LI] Line Sanne Ellen Ahl Laidlaw" userId="6659663d-0d8f-4424-833e-a122539b7f17" providerId="ADAL" clId="{6A6A5778-EAE7-694D-96EB-06F5778213E2}" dt="2020-10-29T10:17:11.343" v="528" actId="20577"/>
          <ac:spMkLst>
            <pc:docMk/>
            <pc:sldMk cId="2832234058" sldId="261"/>
            <ac:spMk id="3" creationId="{A8ED2B38-4E6F-4060-9B31-C69A8C0AA59D}"/>
          </ac:spMkLst>
        </pc:spChg>
      </pc:sldChg>
      <pc:sldChg chg="modSp mod modAnim">
        <pc:chgData name="[LI] Line Sanne Ellen Ahl Laidlaw" userId="6659663d-0d8f-4424-833e-a122539b7f17" providerId="ADAL" clId="{6A6A5778-EAE7-694D-96EB-06F5778213E2}" dt="2020-10-29T10:23:30.283" v="1030" actId="20577"/>
        <pc:sldMkLst>
          <pc:docMk/>
          <pc:sldMk cId="757915640" sldId="262"/>
        </pc:sldMkLst>
        <pc:spChg chg="mod">
          <ac:chgData name="[LI] Line Sanne Ellen Ahl Laidlaw" userId="6659663d-0d8f-4424-833e-a122539b7f17" providerId="ADAL" clId="{6A6A5778-EAE7-694D-96EB-06F5778213E2}" dt="2020-10-29T10:23:30.283" v="1030" actId="20577"/>
          <ac:spMkLst>
            <pc:docMk/>
            <pc:sldMk cId="757915640" sldId="262"/>
            <ac:spMk id="3" creationId="{7DF5FA39-CAAA-4AC5-92CC-EEDD260F35A0}"/>
          </ac:spMkLst>
        </pc:spChg>
      </pc:sldChg>
      <pc:sldChg chg="modSp mod">
        <pc:chgData name="[LI] Line Sanne Ellen Ahl Laidlaw" userId="6659663d-0d8f-4424-833e-a122539b7f17" providerId="ADAL" clId="{6A6A5778-EAE7-694D-96EB-06F5778213E2}" dt="2020-10-29T10:31:46.018" v="1750" actId="20577"/>
        <pc:sldMkLst>
          <pc:docMk/>
          <pc:sldMk cId="464906273" sldId="263"/>
        </pc:sldMkLst>
        <pc:spChg chg="mod">
          <ac:chgData name="[LI] Line Sanne Ellen Ahl Laidlaw" userId="6659663d-0d8f-4424-833e-a122539b7f17" providerId="ADAL" clId="{6A6A5778-EAE7-694D-96EB-06F5778213E2}" dt="2020-10-29T10:24:23.176" v="1049" actId="20577"/>
          <ac:spMkLst>
            <pc:docMk/>
            <pc:sldMk cId="464906273" sldId="263"/>
            <ac:spMk id="2" creationId="{C761DB66-D703-0142-819F-4412D10FBB74}"/>
          </ac:spMkLst>
        </pc:spChg>
        <pc:spChg chg="mod">
          <ac:chgData name="[LI] Line Sanne Ellen Ahl Laidlaw" userId="6659663d-0d8f-4424-833e-a122539b7f17" providerId="ADAL" clId="{6A6A5778-EAE7-694D-96EB-06F5778213E2}" dt="2020-10-29T10:31:46.018" v="1750" actId="20577"/>
          <ac:spMkLst>
            <pc:docMk/>
            <pc:sldMk cId="464906273" sldId="263"/>
            <ac:spMk id="3" creationId="{ADFB2F38-9F72-9046-86EC-EB6BC682C8DD}"/>
          </ac:spMkLst>
        </pc:spChg>
      </pc:sldChg>
      <pc:sldChg chg="del">
        <pc:chgData name="[LI] Line Sanne Ellen Ahl Laidlaw" userId="6659663d-0d8f-4424-833e-a122539b7f17" providerId="ADAL" clId="{6A6A5778-EAE7-694D-96EB-06F5778213E2}" dt="2020-10-29T08:30:16.439" v="2" actId="2696"/>
        <pc:sldMkLst>
          <pc:docMk/>
          <pc:sldMk cId="4009149266" sldId="264"/>
        </pc:sldMkLst>
      </pc:sldChg>
      <pc:sldChg chg="modSp mod">
        <pc:chgData name="[LI] Line Sanne Ellen Ahl Laidlaw" userId="6659663d-0d8f-4424-833e-a122539b7f17" providerId="ADAL" clId="{6A6A5778-EAE7-694D-96EB-06F5778213E2}" dt="2020-10-29T10:32:48.222" v="1814" actId="20577"/>
        <pc:sldMkLst>
          <pc:docMk/>
          <pc:sldMk cId="989658508" sldId="265"/>
        </pc:sldMkLst>
        <pc:spChg chg="mod">
          <ac:chgData name="[LI] Line Sanne Ellen Ahl Laidlaw" userId="6659663d-0d8f-4424-833e-a122539b7f17" providerId="ADAL" clId="{6A6A5778-EAE7-694D-96EB-06F5778213E2}" dt="2020-10-29T10:32:48.222" v="1814" actId="20577"/>
          <ac:spMkLst>
            <pc:docMk/>
            <pc:sldMk cId="989658508" sldId="265"/>
            <ac:spMk id="3" creationId="{DD8124BB-B19D-974F-A9BF-D47686443E17}"/>
          </ac:spMkLst>
        </pc:spChg>
      </pc:sldChg>
      <pc:sldChg chg="modSp add mod">
        <pc:chgData name="[LI] Line Sanne Ellen Ahl Laidlaw" userId="6659663d-0d8f-4424-833e-a122539b7f17" providerId="ADAL" clId="{6A6A5778-EAE7-694D-96EB-06F5778213E2}" dt="2020-10-29T10:11:22.346" v="310" actId="20577"/>
        <pc:sldMkLst>
          <pc:docMk/>
          <pc:sldMk cId="2718119191" sldId="266"/>
        </pc:sldMkLst>
        <pc:spChg chg="mod">
          <ac:chgData name="[LI] Line Sanne Ellen Ahl Laidlaw" userId="6659663d-0d8f-4424-833e-a122539b7f17" providerId="ADAL" clId="{6A6A5778-EAE7-694D-96EB-06F5778213E2}" dt="2020-10-29T09:57:23.061" v="27" actId="20577"/>
          <ac:spMkLst>
            <pc:docMk/>
            <pc:sldMk cId="2718119191" sldId="266"/>
            <ac:spMk id="2" creationId="{C1E068BB-CDE4-4543-8CA8-F108F61D0588}"/>
          </ac:spMkLst>
        </pc:spChg>
        <pc:spChg chg="mod">
          <ac:chgData name="[LI] Line Sanne Ellen Ahl Laidlaw" userId="6659663d-0d8f-4424-833e-a122539b7f17" providerId="ADAL" clId="{6A6A5778-EAE7-694D-96EB-06F5778213E2}" dt="2020-10-29T10:11:22.346" v="310" actId="20577"/>
          <ac:spMkLst>
            <pc:docMk/>
            <pc:sldMk cId="2718119191" sldId="266"/>
            <ac:spMk id="3" creationId="{6807767D-CA2A-A544-AF23-035063FFBF18}"/>
          </ac:spMkLst>
        </pc:spChg>
      </pc:sldChg>
      <pc:sldChg chg="del">
        <pc:chgData name="[LI] Line Sanne Ellen Ahl Laidlaw" userId="6659663d-0d8f-4424-833e-a122539b7f17" providerId="ADAL" clId="{6A6A5778-EAE7-694D-96EB-06F5778213E2}" dt="2020-10-29T08:30:18.561" v="3" actId="2696"/>
        <pc:sldMkLst>
          <pc:docMk/>
          <pc:sldMk cId="2948892512" sldId="266"/>
        </pc:sldMkLst>
      </pc:sldChg>
      <pc:sldChg chg="modSp add mod">
        <pc:chgData name="[LI] Line Sanne Ellen Ahl Laidlaw" userId="6659663d-0d8f-4424-833e-a122539b7f17" providerId="ADAL" clId="{6A6A5778-EAE7-694D-96EB-06F5778213E2}" dt="2020-10-29T10:35:45.456" v="2364" actId="20577"/>
        <pc:sldMkLst>
          <pc:docMk/>
          <pc:sldMk cId="1959909291" sldId="267"/>
        </pc:sldMkLst>
        <pc:spChg chg="mod">
          <ac:chgData name="[LI] Line Sanne Ellen Ahl Laidlaw" userId="6659663d-0d8f-4424-833e-a122539b7f17" providerId="ADAL" clId="{6A6A5778-EAE7-694D-96EB-06F5778213E2}" dt="2020-10-29T10:32:59.965" v="1831" actId="20577"/>
          <ac:spMkLst>
            <pc:docMk/>
            <pc:sldMk cId="1959909291" sldId="267"/>
            <ac:spMk id="2" creationId="{BC8C5B82-B6E9-9E44-934B-31675770381C}"/>
          </ac:spMkLst>
        </pc:spChg>
        <pc:spChg chg="mod">
          <ac:chgData name="[LI] Line Sanne Ellen Ahl Laidlaw" userId="6659663d-0d8f-4424-833e-a122539b7f17" providerId="ADAL" clId="{6A6A5778-EAE7-694D-96EB-06F5778213E2}" dt="2020-10-29T10:35:45.456" v="2364" actId="20577"/>
          <ac:spMkLst>
            <pc:docMk/>
            <pc:sldMk cId="1959909291" sldId="267"/>
            <ac:spMk id="3" creationId="{3A37E4C4-D2BB-D348-8E79-EB331DB28B1F}"/>
          </ac:spMkLst>
        </pc:spChg>
      </pc:sldChg>
      <pc:sldChg chg="add del">
        <pc:chgData name="[LI] Line Sanne Ellen Ahl Laidlaw" userId="6659663d-0d8f-4424-833e-a122539b7f17" providerId="ADAL" clId="{6A6A5778-EAE7-694D-96EB-06F5778213E2}" dt="2020-10-29T10:19:01.807" v="530" actId="2696"/>
        <pc:sldMkLst>
          <pc:docMk/>
          <pc:sldMk cId="3356996313" sldId="26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da-DK"/>
              <a:t>Klik for at redigere titeltypografien i masteren</a:t>
            </a:r>
            <a:endParaRPr lang="en-US"/>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9/11/23</a:t>
            </a:fld>
            <a:endParaRPr lang="en-US"/>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‹nr.›</a:t>
            </a:fld>
            <a:endParaRPr lang="en-US"/>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a:p>
        </p:txBody>
      </p:sp>
      <p:sp>
        <p:nvSpPr>
          <p:cNvPr id="3" name="Content Placeholder 2"/>
          <p:cNvSpPr>
            <a:spLocks noGrp="1"/>
          </p:cNvSpPr>
          <p:nvPr>
            <p:ph idx="1"/>
          </p:nvPr>
        </p:nvSpPr>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10"/>
          </p:nvPr>
        </p:nvSpPr>
        <p:spPr/>
        <p:txBody>
          <a:bodyPr/>
          <a:lstStyle/>
          <a:p>
            <a:fld id="{9334D819-9F07-4261-B09B-9E467E5D9002}" type="datetimeFigureOut">
              <a:rPr lang="en-US" dirty="0"/>
              <a:t>9/11/23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766878-3199-4EAB-94E7-2D6D11070E14}" type="slidenum">
              <a:rPr lang="en-US" dirty="0"/>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da-DK"/>
              <a:t>Klik for at redigere titeltypografien i masteren</a:t>
            </a:r>
            <a:endParaRPr lang="en-US"/>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teksttypografien i masteren</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9/11/23</a:t>
            </a:fld>
            <a:endParaRPr lang="en-US"/>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‹nr.›</a:t>
            </a:fld>
            <a:endParaRPr lang="en-US"/>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a:p>
        </p:txBody>
      </p:sp>
      <p:sp>
        <p:nvSpPr>
          <p:cNvPr id="3" name="Content Placeholder 2"/>
          <p:cNvSpPr>
            <a:spLocks noGrp="1"/>
          </p:cNvSpPr>
          <p:nvPr>
            <p:ph sz="half" idx="1"/>
          </p:nvPr>
        </p:nvSpPr>
        <p:spPr>
          <a:xfrm>
            <a:off x="1257300" y="2286000"/>
            <a:ext cx="4800600" cy="3619500"/>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Content Placeholder 3"/>
          <p:cNvSpPr>
            <a:spLocks noGrp="1"/>
          </p:cNvSpPr>
          <p:nvPr>
            <p:ph sz="half" idx="2"/>
          </p:nvPr>
        </p:nvSpPr>
        <p:spPr>
          <a:xfrm>
            <a:off x="6647796" y="2286000"/>
            <a:ext cx="4800600" cy="3619500"/>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Date Placeholder 4"/>
          <p:cNvSpPr>
            <a:spLocks noGrp="1"/>
          </p:cNvSpPr>
          <p:nvPr>
            <p:ph type="dt" sz="half" idx="10"/>
          </p:nvPr>
        </p:nvSpPr>
        <p:spPr/>
        <p:txBody>
          <a:bodyPr/>
          <a:lstStyle/>
          <a:p>
            <a:fld id="{9334D819-9F07-4261-B09B-9E467E5D9002}" type="datetimeFigureOut">
              <a:rPr lang="en-US" dirty="0"/>
              <a:t>9/11/23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766878-3199-4EAB-94E7-2D6D11070E14}" type="slidenum">
              <a:rPr lang="en-US" dirty="0"/>
              <a:t>‹nr.›</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da-DK"/>
              <a:t>Klik for at redigere titeltypografien i masteren</a:t>
            </a:r>
            <a:endParaRPr lang="en-US"/>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4" name="Content Placeholder 3"/>
          <p:cNvSpPr>
            <a:spLocks noGrp="1"/>
          </p:cNvSpPr>
          <p:nvPr>
            <p:ph sz="half" idx="2"/>
          </p:nvPr>
        </p:nvSpPr>
        <p:spPr>
          <a:xfrm>
            <a:off x="1257300" y="2909102"/>
            <a:ext cx="4800600" cy="2996398"/>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6" name="Content Placeholder 5"/>
          <p:cNvSpPr>
            <a:spLocks noGrp="1"/>
          </p:cNvSpPr>
          <p:nvPr>
            <p:ph sz="quarter" idx="4"/>
          </p:nvPr>
        </p:nvSpPr>
        <p:spPr>
          <a:xfrm>
            <a:off x="6633864" y="2909102"/>
            <a:ext cx="4800600" cy="2996398"/>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7" name="Date Placeholder 6"/>
          <p:cNvSpPr>
            <a:spLocks noGrp="1"/>
          </p:cNvSpPr>
          <p:nvPr>
            <p:ph type="dt" sz="half" idx="10"/>
          </p:nvPr>
        </p:nvSpPr>
        <p:spPr/>
        <p:txBody>
          <a:bodyPr/>
          <a:lstStyle/>
          <a:p>
            <a:fld id="{9334D819-9F07-4261-B09B-9E467E5D9002}" type="datetimeFigureOut">
              <a:rPr lang="en-US" dirty="0"/>
              <a:t>9/11/23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766878-3199-4EAB-94E7-2D6D11070E14}" type="slidenum">
              <a:rPr lang="en-US" dirty="0"/>
              <a:t>‹nr.›</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a:p>
        </p:txBody>
      </p:sp>
      <p:sp>
        <p:nvSpPr>
          <p:cNvPr id="3" name="Date Placeholder 2"/>
          <p:cNvSpPr>
            <a:spLocks noGrp="1"/>
          </p:cNvSpPr>
          <p:nvPr>
            <p:ph type="dt" sz="half" idx="10"/>
          </p:nvPr>
        </p:nvSpPr>
        <p:spPr/>
        <p:txBody>
          <a:bodyPr/>
          <a:lstStyle/>
          <a:p>
            <a:fld id="{9334D819-9F07-4261-B09B-9E467E5D9002}" type="datetimeFigureOut">
              <a:rPr lang="en-US" dirty="0"/>
              <a:t>9/11/23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766878-3199-4EAB-94E7-2D6D11070E14}" type="slidenum">
              <a:rPr lang="en-US" dirty="0"/>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9/11/23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766878-3199-4EAB-94E7-2D6D11070E14}" type="slidenum">
              <a:rPr lang="en-US" dirty="0"/>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da-DK"/>
              <a:t>Klik for at redigere titeltypografien i masteren</a:t>
            </a:r>
            <a:endParaRPr lang="en-US"/>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9/11/23</a:t>
            </a:fld>
            <a:endParaRPr lang="en-US"/>
          </a:p>
        </p:txBody>
      </p:sp>
      <p:sp>
        <p:nvSpPr>
          <p:cNvPr id="6" name="Footer Placeholder 5"/>
          <p:cNvSpPr>
            <a:spLocks noGrp="1"/>
          </p:cNvSpPr>
          <p:nvPr>
            <p:ph type="ftr" sz="quarter" idx="11"/>
          </p:nvPr>
        </p:nvSpPr>
        <p:spPr>
          <a:xfrm>
            <a:off x="2103620" y="6375679"/>
            <a:ext cx="3482179" cy="345796"/>
          </a:xfrm>
        </p:spPr>
        <p:txBody>
          <a:bodyPr/>
          <a:lstStyle/>
          <a:p>
            <a:endParaRPr lang="en-US"/>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‹nr.›</a:t>
            </a:fld>
            <a:endParaRPr lang="en-US"/>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da-DK"/>
              <a:t>Klik for at redigere titeltypografien i masteren</a:t>
            </a:r>
            <a:endParaRPr lang="en-US"/>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9/11/23</a:t>
            </a:fld>
            <a:endParaRPr lang="en-US"/>
          </a:p>
        </p:txBody>
      </p:sp>
      <p:sp>
        <p:nvSpPr>
          <p:cNvPr id="6" name="Footer Placeholder 5"/>
          <p:cNvSpPr>
            <a:spLocks noGrp="1"/>
          </p:cNvSpPr>
          <p:nvPr>
            <p:ph type="ftr" sz="quarter" idx="11"/>
          </p:nvPr>
        </p:nvSpPr>
        <p:spPr>
          <a:xfrm>
            <a:off x="2103621" y="6375679"/>
            <a:ext cx="3482178" cy="345796"/>
          </a:xfrm>
        </p:spPr>
        <p:txBody>
          <a:bodyPr/>
          <a:lstStyle/>
          <a:p>
            <a:endParaRPr lang="en-US"/>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a:p>
        </p:txBody>
      </p:sp>
      <p:sp>
        <p:nvSpPr>
          <p:cNvPr id="3" name="Vertical Text Placeholder 2"/>
          <p:cNvSpPr>
            <a:spLocks noGrp="1"/>
          </p:cNvSpPr>
          <p:nvPr>
            <p:ph type="body" orient="vert" idx="1"/>
          </p:nvPr>
        </p:nvSpPr>
        <p:spPr/>
        <p:txBody>
          <a:bodyPr vert="eaVe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10"/>
          </p:nvPr>
        </p:nvSpPr>
        <p:spPr/>
        <p:txBody>
          <a:bodyPr/>
          <a:lstStyle/>
          <a:p>
            <a:fld id="{9334D819-9F07-4261-B09B-9E467E5D9002}" type="datetimeFigureOut">
              <a:rPr lang="en-US" dirty="0"/>
              <a:t>9/11/23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766878-3199-4EAB-94E7-2D6D11070E14}" type="slidenum">
              <a:rPr lang="en-US" dirty="0"/>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da-DK"/>
              <a:t>Klik for at redigere titeltypografien i masteren</a:t>
            </a:r>
            <a:endParaRPr lang="en-US"/>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10"/>
          </p:nvPr>
        </p:nvSpPr>
        <p:spPr/>
        <p:txBody>
          <a:bodyPr/>
          <a:lstStyle/>
          <a:p>
            <a:fld id="{9334D819-9F07-4261-B09B-9E467E5D9002}" type="datetimeFigureOut">
              <a:rPr lang="en-US" dirty="0"/>
              <a:t>9/11/23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766878-3199-4EAB-94E7-2D6D11070E14}" type="slidenum">
              <a:rPr lang="en-US" dirty="0"/>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da-DK"/>
              <a:t>Klik for at redigere titeltypografien i masteren</a:t>
            </a:r>
            <a:endParaRPr lang="en-US"/>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9/11/23</a:t>
            </a:fld>
            <a:endParaRPr lang="en-US"/>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‹nr.›</a:t>
            </a:fld>
            <a:endParaRPr lang="en-US"/>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D3102F-69D9-4833-B016-DEECA722D781}"/>
              </a:ext>
            </a:extLst>
          </p:cNvPr>
          <p:cNvSpPr>
            <a:spLocks noGrp="1"/>
          </p:cNvSpPr>
          <p:nvPr>
            <p:ph type="ctrTitle"/>
          </p:nvPr>
        </p:nvSpPr>
        <p:spPr/>
        <p:txBody>
          <a:bodyPr/>
          <a:lstStyle/>
          <a:p>
            <a:r>
              <a:rPr lang="da-DK" sz="6600" dirty="0"/>
              <a:t>Person-, tid- og miljøkarakteristik</a:t>
            </a:r>
          </a:p>
        </p:txBody>
      </p:sp>
      <p:sp>
        <p:nvSpPr>
          <p:cNvPr id="3" name="Undertitel 2">
            <a:extLst>
              <a:ext uri="{FF2B5EF4-FFF2-40B4-BE49-F238E27FC236}">
                <a16:creationId xmlns:a16="http://schemas.microsoft.com/office/drawing/2014/main" id="{CF462124-5E2E-4B87-B69B-93F64575DDA0}"/>
              </a:ext>
            </a:extLst>
          </p:cNvPr>
          <p:cNvSpPr>
            <a:spLocks noGrp="1"/>
          </p:cNvSpPr>
          <p:nvPr>
            <p:ph type="subTitle" idx="1"/>
          </p:nvPr>
        </p:nvSpPr>
        <p:spPr/>
        <p:txBody>
          <a:bodyPr>
            <a:normAutofit/>
          </a:bodyPr>
          <a:lstStyle/>
          <a:p>
            <a:r>
              <a:rPr lang="da-DK" dirty="0"/>
              <a:t>= hvad karakteriserer en person</a:t>
            </a:r>
          </a:p>
        </p:txBody>
      </p:sp>
    </p:spTree>
    <p:extLst>
      <p:ext uri="{BB962C8B-B14F-4D97-AF65-F5344CB8AC3E}">
        <p14:creationId xmlns:p14="http://schemas.microsoft.com/office/powerpoint/2010/main" val="3004643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E068BB-CDE4-4543-8CA8-F108F61D0588}"/>
              </a:ext>
            </a:extLst>
          </p:cNvPr>
          <p:cNvSpPr>
            <a:spLocks noGrp="1"/>
          </p:cNvSpPr>
          <p:nvPr>
            <p:ph type="title"/>
          </p:nvPr>
        </p:nvSpPr>
        <p:spPr/>
        <p:txBody>
          <a:bodyPr/>
          <a:lstStyle/>
          <a:p>
            <a:r>
              <a:rPr lang="da-DK" dirty="0"/>
              <a:t>Dagens faglige begreber</a:t>
            </a:r>
          </a:p>
        </p:txBody>
      </p:sp>
      <p:sp>
        <p:nvSpPr>
          <p:cNvPr id="3" name="Pladsholder til indhold 2">
            <a:extLst>
              <a:ext uri="{FF2B5EF4-FFF2-40B4-BE49-F238E27FC236}">
                <a16:creationId xmlns:a16="http://schemas.microsoft.com/office/drawing/2014/main" id="{6807767D-CA2A-A544-AF23-035063FFBF18}"/>
              </a:ext>
            </a:extLst>
          </p:cNvPr>
          <p:cNvSpPr>
            <a:spLocks noGrp="1"/>
          </p:cNvSpPr>
          <p:nvPr>
            <p:ph idx="1"/>
          </p:nvPr>
        </p:nvSpPr>
        <p:spPr/>
        <p:txBody>
          <a:bodyPr/>
          <a:lstStyle/>
          <a:p>
            <a:r>
              <a:rPr lang="da-DK" b="1" dirty="0"/>
              <a:t>Personkarakteristik</a:t>
            </a:r>
            <a:r>
              <a:rPr lang="da-DK" dirty="0"/>
              <a:t> (ydre, indre, direkte og indirekte)</a:t>
            </a:r>
          </a:p>
          <a:p>
            <a:pPr lvl="1"/>
            <a:r>
              <a:rPr lang="da-DK" dirty="0"/>
              <a:t>Personens udvikling</a:t>
            </a:r>
          </a:p>
          <a:p>
            <a:pPr lvl="1"/>
            <a:r>
              <a:rPr lang="da-DK" dirty="0"/>
              <a:t>Personens relationer</a:t>
            </a:r>
          </a:p>
          <a:p>
            <a:pPr lvl="1"/>
            <a:r>
              <a:rPr lang="da-DK" dirty="0"/>
              <a:t>Parallel- og kontrastpersoner</a:t>
            </a:r>
          </a:p>
          <a:p>
            <a:pPr marL="457200" lvl="1" indent="0">
              <a:buNone/>
            </a:pPr>
            <a:endParaRPr lang="da-DK" dirty="0"/>
          </a:p>
          <a:p>
            <a:r>
              <a:rPr lang="da-DK" b="1" dirty="0"/>
              <a:t>Tid- og miljøkarakteristik</a:t>
            </a:r>
            <a:endParaRPr lang="da-DK" dirty="0"/>
          </a:p>
          <a:p>
            <a:pPr lvl="1"/>
            <a:r>
              <a:rPr lang="da-DK" dirty="0"/>
              <a:t>Det fysiske miljø </a:t>
            </a:r>
          </a:p>
          <a:p>
            <a:pPr lvl="1"/>
            <a:r>
              <a:rPr lang="da-DK" dirty="0"/>
              <a:t>Det sociale miljø</a:t>
            </a:r>
          </a:p>
          <a:p>
            <a:endParaRPr lang="da-DK" dirty="0"/>
          </a:p>
        </p:txBody>
      </p:sp>
    </p:spTree>
    <p:extLst>
      <p:ext uri="{BB962C8B-B14F-4D97-AF65-F5344CB8AC3E}">
        <p14:creationId xmlns:p14="http://schemas.microsoft.com/office/powerpoint/2010/main" val="2718119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055D91-0116-43E1-AB4A-5A41E24E5B8B}"/>
              </a:ext>
            </a:extLst>
          </p:cNvPr>
          <p:cNvSpPr>
            <a:spLocks noGrp="1"/>
          </p:cNvSpPr>
          <p:nvPr>
            <p:ph type="title"/>
          </p:nvPr>
        </p:nvSpPr>
        <p:spPr/>
        <p:txBody>
          <a:bodyPr/>
          <a:lstStyle/>
          <a:p>
            <a:r>
              <a:rPr lang="da-DK"/>
              <a:t>Personkarakteristik… </a:t>
            </a:r>
          </a:p>
        </p:txBody>
      </p:sp>
      <p:sp>
        <p:nvSpPr>
          <p:cNvPr id="3" name="Pladsholder til indhold 2">
            <a:extLst>
              <a:ext uri="{FF2B5EF4-FFF2-40B4-BE49-F238E27FC236}">
                <a16:creationId xmlns:a16="http://schemas.microsoft.com/office/drawing/2014/main" id="{39B72EFF-07D0-4651-AD6A-02F1899FD131}"/>
              </a:ext>
            </a:extLst>
          </p:cNvPr>
          <p:cNvSpPr>
            <a:spLocks noGrp="1"/>
          </p:cNvSpPr>
          <p:nvPr>
            <p:ph idx="1"/>
          </p:nvPr>
        </p:nvSpPr>
        <p:spPr/>
        <p:txBody>
          <a:bodyPr>
            <a:normAutofit lnSpcReduction="10000"/>
          </a:bodyPr>
          <a:lstStyle/>
          <a:p>
            <a:r>
              <a:rPr lang="da-DK" dirty="0"/>
              <a:t>er vigtig for forståelsen af en litterær tekst.</a:t>
            </a:r>
          </a:p>
          <a:p>
            <a:r>
              <a:rPr lang="da-DK" dirty="0"/>
              <a:t>= analyse og tolkning af personers væremåde, personlighed og adfærd. </a:t>
            </a:r>
          </a:p>
          <a:p>
            <a:r>
              <a:rPr lang="da-DK" dirty="0"/>
              <a:t>skal altid kunne begrundes i teksten. </a:t>
            </a:r>
          </a:p>
          <a:p>
            <a:pPr marL="0" indent="0">
              <a:buNone/>
            </a:pPr>
            <a:endParaRPr lang="da-DK" dirty="0"/>
          </a:p>
          <a:p>
            <a:r>
              <a:rPr lang="da-DK" dirty="0"/>
              <a:t>En person i en tekst kan blive karakteriseret på flere måder. </a:t>
            </a:r>
          </a:p>
          <a:p>
            <a:pPr lvl="1"/>
            <a:r>
              <a:rPr lang="da-DK" dirty="0"/>
              <a:t>Ydre</a:t>
            </a:r>
          </a:p>
          <a:p>
            <a:pPr lvl="1"/>
            <a:r>
              <a:rPr lang="da-DK" dirty="0"/>
              <a:t>Indre </a:t>
            </a:r>
          </a:p>
          <a:p>
            <a:pPr lvl="1"/>
            <a:r>
              <a:rPr lang="da-DK" dirty="0"/>
              <a:t>Direkte </a:t>
            </a:r>
          </a:p>
          <a:p>
            <a:pPr lvl="1"/>
            <a:r>
              <a:rPr lang="da-DK" dirty="0"/>
              <a:t>Indirekte</a:t>
            </a:r>
          </a:p>
        </p:txBody>
      </p:sp>
    </p:spTree>
    <p:extLst>
      <p:ext uri="{BB962C8B-B14F-4D97-AF65-F5344CB8AC3E}">
        <p14:creationId xmlns:p14="http://schemas.microsoft.com/office/powerpoint/2010/main" val="3170399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1BFDF5-BE84-4DFF-8AAA-02249824430D}"/>
              </a:ext>
            </a:extLst>
          </p:cNvPr>
          <p:cNvSpPr>
            <a:spLocks noGrp="1"/>
          </p:cNvSpPr>
          <p:nvPr>
            <p:ph type="title"/>
          </p:nvPr>
        </p:nvSpPr>
        <p:spPr/>
        <p:txBody>
          <a:bodyPr/>
          <a:lstStyle/>
          <a:p>
            <a:r>
              <a:rPr lang="da-DK"/>
              <a:t>Ydre personkarakteristik </a:t>
            </a:r>
          </a:p>
        </p:txBody>
      </p:sp>
      <p:sp>
        <p:nvSpPr>
          <p:cNvPr id="3" name="Pladsholder til indhold 2">
            <a:extLst>
              <a:ext uri="{FF2B5EF4-FFF2-40B4-BE49-F238E27FC236}">
                <a16:creationId xmlns:a16="http://schemas.microsoft.com/office/drawing/2014/main" id="{B55C860B-70FE-4536-A3E2-6A87FD7D7F3B}"/>
              </a:ext>
            </a:extLst>
          </p:cNvPr>
          <p:cNvSpPr>
            <a:spLocks noGrp="1"/>
          </p:cNvSpPr>
          <p:nvPr>
            <p:ph idx="1"/>
          </p:nvPr>
        </p:nvSpPr>
        <p:spPr>
          <a:xfrm>
            <a:off x="1251678" y="2286001"/>
            <a:ext cx="10178322" cy="4189614"/>
          </a:xfrm>
        </p:spPr>
        <p:txBody>
          <a:bodyPr>
            <a:normAutofit fontScale="92500" lnSpcReduction="10000"/>
          </a:bodyPr>
          <a:lstStyle/>
          <a:p>
            <a:r>
              <a:rPr lang="da-DK" sz="2600" dirty="0"/>
              <a:t>Personers ydre: f.eks. tøj, kropsfigur, alder, kropssprog, ansigt, handlinger, sprog, bolig, miljø. </a:t>
            </a:r>
          </a:p>
          <a:p>
            <a:endParaRPr lang="da-DK" sz="2600" dirty="0"/>
          </a:p>
          <a:p>
            <a:r>
              <a:rPr lang="da-DK" sz="2600" dirty="0"/>
              <a:t>Gennem tolkning af disse ting kan man konkludere på, </a:t>
            </a:r>
            <a:r>
              <a:rPr lang="da-DK" sz="2600" u="sng" dirty="0"/>
              <a:t>hvordan</a:t>
            </a:r>
            <a:r>
              <a:rPr lang="da-DK" sz="2600" dirty="0"/>
              <a:t> personen er.</a:t>
            </a:r>
          </a:p>
          <a:p>
            <a:endParaRPr lang="da-DK" dirty="0"/>
          </a:p>
          <a:p>
            <a:r>
              <a:rPr lang="da-DK" sz="2200" dirty="0"/>
              <a:t>”</a:t>
            </a:r>
            <a:r>
              <a:rPr lang="da-DK" sz="2600" dirty="0"/>
              <a:t>Bernhard så ud til at være i 20-årsalderen. Han havde en slank krop og en stiv og anspændt holdning, (…) og han sagde goddag med samme slags håndtryk som officerer og gymnastiklærere: lige udstrakt arm og et unødvendigt hårdt tag i hånden. Han talte med en unaturlig blanding af almindeligt sprog og voksensprog”. (Jan </a:t>
            </a:r>
            <a:r>
              <a:rPr lang="da-DK" sz="2600" dirty="0" err="1"/>
              <a:t>Guillou</a:t>
            </a:r>
            <a:r>
              <a:rPr lang="da-DK" sz="2600" dirty="0"/>
              <a:t>, </a:t>
            </a:r>
            <a:r>
              <a:rPr lang="da-DK" sz="2600" i="1" dirty="0"/>
              <a:t>Ondskaben</a:t>
            </a:r>
            <a:r>
              <a:rPr lang="da-DK" sz="2600" dirty="0"/>
              <a:t>) </a:t>
            </a:r>
          </a:p>
          <a:p>
            <a:endParaRPr lang="da-DK" dirty="0"/>
          </a:p>
        </p:txBody>
      </p:sp>
    </p:spTree>
    <p:extLst>
      <p:ext uri="{BB962C8B-B14F-4D97-AF65-F5344CB8AC3E}">
        <p14:creationId xmlns:p14="http://schemas.microsoft.com/office/powerpoint/2010/main" val="3878186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09B754-166D-402D-A5BB-E453159B832F}"/>
              </a:ext>
            </a:extLst>
          </p:cNvPr>
          <p:cNvSpPr>
            <a:spLocks noGrp="1"/>
          </p:cNvSpPr>
          <p:nvPr>
            <p:ph type="title"/>
          </p:nvPr>
        </p:nvSpPr>
        <p:spPr/>
        <p:txBody>
          <a:bodyPr/>
          <a:lstStyle/>
          <a:p>
            <a:r>
              <a:rPr lang="da-DK"/>
              <a:t>Indre personkarakteristik</a:t>
            </a:r>
          </a:p>
        </p:txBody>
      </p:sp>
      <p:sp>
        <p:nvSpPr>
          <p:cNvPr id="3" name="Pladsholder til indhold 2">
            <a:extLst>
              <a:ext uri="{FF2B5EF4-FFF2-40B4-BE49-F238E27FC236}">
                <a16:creationId xmlns:a16="http://schemas.microsoft.com/office/drawing/2014/main" id="{40FAF2B4-36AF-4CB2-B838-CFB4DB47CF70}"/>
              </a:ext>
            </a:extLst>
          </p:cNvPr>
          <p:cNvSpPr>
            <a:spLocks noGrp="1"/>
          </p:cNvSpPr>
          <p:nvPr>
            <p:ph idx="1"/>
          </p:nvPr>
        </p:nvSpPr>
        <p:spPr>
          <a:xfrm>
            <a:off x="1251678" y="2286001"/>
            <a:ext cx="10178322" cy="4189614"/>
          </a:xfrm>
        </p:spPr>
        <p:txBody>
          <a:bodyPr>
            <a:normAutofit fontScale="85000" lnSpcReduction="10000"/>
          </a:bodyPr>
          <a:lstStyle/>
          <a:p>
            <a:r>
              <a:rPr lang="da-DK" sz="2400" dirty="0"/>
              <a:t>Personers indre: følelsesliv, tanker og personlige egenskaber, dvs. glad, trist, angst, forhåbningsfuld, magtesløs, hjælpsom, selvopfattelse, holdninger, værdier, væremåde osv. </a:t>
            </a:r>
          </a:p>
          <a:p>
            <a:endParaRPr lang="da-DK" sz="2400" dirty="0"/>
          </a:p>
          <a:p>
            <a:r>
              <a:rPr lang="da-DK" sz="2400" dirty="0"/>
              <a:t>Kan være beskrevet direkte: ”Han var glad”</a:t>
            </a:r>
          </a:p>
          <a:p>
            <a:endParaRPr lang="da-DK" sz="2400" dirty="0"/>
          </a:p>
          <a:p>
            <a:r>
              <a:rPr lang="da-DK" sz="2400" dirty="0"/>
              <a:t>Ofte indirekte beskrivelse, hvor læseren skal konkludere på baggrund af iagttagelser i teksten.</a:t>
            </a:r>
          </a:p>
          <a:p>
            <a:endParaRPr lang="da-DK" sz="2400" dirty="0"/>
          </a:p>
          <a:p>
            <a:r>
              <a:rPr lang="da-DK" sz="2600" dirty="0"/>
              <a:t>”Alligevel følte jeg mig tom indeni, som om mine indvolde var blevet fjernet og der var helt tomt derinde. Derfor kunne jeg heller ikke brække mig. Jeg kunne ikke en skid. Jeg forsøgte at tænke mig om, men mit hoved brændte uden at jeg kom nogle vegne” (Jesper </a:t>
            </a:r>
            <a:r>
              <a:rPr lang="da-DK" sz="2600" dirty="0" err="1"/>
              <a:t>Wung</a:t>
            </a:r>
            <a:r>
              <a:rPr lang="da-DK" sz="2600" dirty="0"/>
              <a:t>-Sung, </a:t>
            </a:r>
            <a:r>
              <a:rPr lang="da-DK" sz="2600" i="1" dirty="0"/>
              <a:t>Kender du ikke akkusativ</a:t>
            </a:r>
            <a:r>
              <a:rPr lang="da-DK" sz="2600" dirty="0"/>
              <a:t>)</a:t>
            </a:r>
          </a:p>
          <a:p>
            <a:endParaRPr lang="da-DK" dirty="0"/>
          </a:p>
        </p:txBody>
      </p:sp>
    </p:spTree>
    <p:extLst>
      <p:ext uri="{BB962C8B-B14F-4D97-AF65-F5344CB8AC3E}">
        <p14:creationId xmlns:p14="http://schemas.microsoft.com/office/powerpoint/2010/main" val="3793372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585AA2-4E35-4904-8EDB-BF2607E2B8EE}"/>
              </a:ext>
            </a:extLst>
          </p:cNvPr>
          <p:cNvSpPr>
            <a:spLocks noGrp="1"/>
          </p:cNvSpPr>
          <p:nvPr>
            <p:ph type="title"/>
          </p:nvPr>
        </p:nvSpPr>
        <p:spPr>
          <a:xfrm>
            <a:off x="1028700" y="382385"/>
            <a:ext cx="10700238" cy="1094723"/>
          </a:xfrm>
        </p:spPr>
        <p:txBody>
          <a:bodyPr>
            <a:noAutofit/>
          </a:bodyPr>
          <a:lstStyle/>
          <a:p>
            <a:r>
              <a:rPr lang="da-DK" sz="3200"/>
              <a:t>Når vi skal undersøge personkarakteristikken i en tekst, kan vi med fordel spørge til følgende ting:</a:t>
            </a:r>
          </a:p>
        </p:txBody>
      </p:sp>
      <p:sp>
        <p:nvSpPr>
          <p:cNvPr id="3" name="Pladsholder til indhold 2">
            <a:extLst>
              <a:ext uri="{FF2B5EF4-FFF2-40B4-BE49-F238E27FC236}">
                <a16:creationId xmlns:a16="http://schemas.microsoft.com/office/drawing/2014/main" id="{A8ED2B38-4E6F-4060-9B31-C69A8C0AA59D}"/>
              </a:ext>
            </a:extLst>
          </p:cNvPr>
          <p:cNvSpPr>
            <a:spLocks noGrp="1"/>
          </p:cNvSpPr>
          <p:nvPr>
            <p:ph idx="1"/>
          </p:nvPr>
        </p:nvSpPr>
        <p:spPr>
          <a:xfrm>
            <a:off x="1251678" y="1679332"/>
            <a:ext cx="10178322" cy="4668714"/>
          </a:xfrm>
        </p:spPr>
        <p:txBody>
          <a:bodyPr>
            <a:normAutofit fontScale="85000" lnSpcReduction="20000"/>
          </a:bodyPr>
          <a:lstStyle/>
          <a:p>
            <a:pPr marL="0" indent="0">
              <a:buNone/>
            </a:pPr>
            <a:r>
              <a:rPr lang="da-DK" b="1" dirty="0"/>
              <a:t>Direkte karakteristik:</a:t>
            </a:r>
            <a:endParaRPr lang="da-DK" dirty="0"/>
          </a:p>
          <a:p>
            <a:r>
              <a:rPr lang="da-DK" dirty="0"/>
              <a:t>Hvad får vi direkte at vide om personen af fortælleren (fysiske kendetegn, sociale kendetegn, psykiske kendetegn m.m.)</a:t>
            </a:r>
            <a:r>
              <a:rPr lang="da-DK" b="1" dirty="0"/>
              <a:t>?</a:t>
            </a:r>
            <a:endParaRPr lang="da-DK" dirty="0"/>
          </a:p>
          <a:p>
            <a:r>
              <a:rPr lang="da-DK" dirty="0"/>
              <a:t>Hvad får vi at vide om personen af andre personer i historien? Kan vi stole på det, vi får at vide? Virker det troværdigt? Til tider kan direkte beskrivelse af en person i historien kan sige mere om den der beskriver personen, end om den der beskrives.</a:t>
            </a:r>
            <a:br>
              <a:rPr lang="da-DK" b="1" dirty="0"/>
            </a:br>
            <a:endParaRPr lang="da-DK" dirty="0"/>
          </a:p>
          <a:p>
            <a:pPr marL="0" indent="0">
              <a:buNone/>
            </a:pPr>
            <a:r>
              <a:rPr lang="da-DK" b="1" dirty="0"/>
              <a:t>Indirekte karakteristik:</a:t>
            </a:r>
            <a:endParaRPr lang="da-DK" dirty="0"/>
          </a:p>
          <a:p>
            <a:r>
              <a:rPr lang="da-DK" b="1" dirty="0"/>
              <a:t>Handling</a:t>
            </a:r>
            <a:r>
              <a:rPr lang="da-DK" dirty="0"/>
              <a:t>. Hvad siger personens handlinger om personen selv?</a:t>
            </a:r>
          </a:p>
          <a:p>
            <a:r>
              <a:rPr lang="da-DK" b="1" dirty="0"/>
              <a:t>Sprog</a:t>
            </a:r>
            <a:r>
              <a:rPr lang="da-DK" dirty="0"/>
              <a:t>. Hvad afslører personens måde at tale på om personen selv (dialektord, fremmedord, slang, sætningsopbygning m.m.)?</a:t>
            </a:r>
          </a:p>
          <a:p>
            <a:r>
              <a:rPr lang="da-DK" b="1" dirty="0"/>
              <a:t>Tanker</a:t>
            </a:r>
            <a:r>
              <a:rPr lang="da-DK" dirty="0"/>
              <a:t>. Hvad siger personens tanker om personen selv. Afslører de en anden side, end den han udadtil viser? Afslører  de noget om personen, som personen ikke selv er klar over?</a:t>
            </a:r>
          </a:p>
          <a:p>
            <a:r>
              <a:rPr lang="da-DK" b="1" dirty="0"/>
              <a:t>Følelser</a:t>
            </a:r>
            <a:r>
              <a:rPr lang="da-DK" dirty="0"/>
              <a:t>. Hvad siger personens følelser om personen selv (angst, bekymret, hadefuld, glad m.m.)?</a:t>
            </a:r>
          </a:p>
          <a:p>
            <a:r>
              <a:rPr lang="da-DK" b="1" dirty="0"/>
              <a:t>Navn</a:t>
            </a:r>
            <a:r>
              <a:rPr lang="da-DK" dirty="0"/>
              <a:t>. Kan navnet have en symbolsk betydning?</a:t>
            </a:r>
          </a:p>
          <a:p>
            <a:pPr marL="0" indent="0">
              <a:buNone/>
            </a:pPr>
            <a:endParaRPr lang="da-DK" dirty="0"/>
          </a:p>
        </p:txBody>
      </p:sp>
    </p:spTree>
    <p:extLst>
      <p:ext uri="{BB962C8B-B14F-4D97-AF65-F5344CB8AC3E}">
        <p14:creationId xmlns:p14="http://schemas.microsoft.com/office/powerpoint/2010/main" val="2832234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FE9B3C-2452-484E-8FCB-67B9E59527D4}"/>
              </a:ext>
            </a:extLst>
          </p:cNvPr>
          <p:cNvSpPr>
            <a:spLocks noGrp="1"/>
          </p:cNvSpPr>
          <p:nvPr>
            <p:ph type="title"/>
          </p:nvPr>
        </p:nvSpPr>
        <p:spPr/>
        <p:txBody>
          <a:bodyPr/>
          <a:lstStyle/>
          <a:p>
            <a:r>
              <a:rPr lang="da-DK"/>
              <a:t>Andre interessante ting</a:t>
            </a:r>
          </a:p>
        </p:txBody>
      </p:sp>
      <p:sp>
        <p:nvSpPr>
          <p:cNvPr id="3" name="Pladsholder til indhold 2">
            <a:extLst>
              <a:ext uri="{FF2B5EF4-FFF2-40B4-BE49-F238E27FC236}">
                <a16:creationId xmlns:a16="http://schemas.microsoft.com/office/drawing/2014/main" id="{7DF5FA39-CAAA-4AC5-92CC-EEDD260F35A0}"/>
              </a:ext>
            </a:extLst>
          </p:cNvPr>
          <p:cNvSpPr>
            <a:spLocks noGrp="1"/>
          </p:cNvSpPr>
          <p:nvPr>
            <p:ph idx="1"/>
          </p:nvPr>
        </p:nvSpPr>
        <p:spPr/>
        <p:txBody>
          <a:bodyPr>
            <a:normAutofit fontScale="77500" lnSpcReduction="20000"/>
          </a:bodyPr>
          <a:lstStyle/>
          <a:p>
            <a:r>
              <a:rPr lang="da-DK" dirty="0"/>
              <a:t>Personernes udvikling: sker der en udvikling / ”flytter” personen sig. Eks. udvikling fra svag til stærk, barn til voksen mm. </a:t>
            </a:r>
          </a:p>
          <a:p>
            <a:endParaRPr lang="da-DK" dirty="0"/>
          </a:p>
          <a:p>
            <a:r>
              <a:rPr lang="da-DK" dirty="0"/>
              <a:t>Personernes relationer:  eks. konfliktfyldte, kønsforskelle, sociale forskelle mm.</a:t>
            </a:r>
          </a:p>
          <a:p>
            <a:pPr lvl="1"/>
            <a:r>
              <a:rPr lang="da-DK" dirty="0"/>
              <a:t>Hovedpersonernes primære relationer: Fx konen, kæresten, datteren, hunden mv </a:t>
            </a:r>
          </a:p>
          <a:p>
            <a:pPr lvl="1"/>
            <a:r>
              <a:rPr lang="da-DK" dirty="0"/>
              <a:t>Hovedpersonernes sekundære relationer: Fx genboen, købmanden, lægen, skolen mv</a:t>
            </a:r>
          </a:p>
          <a:p>
            <a:pPr lvl="1"/>
            <a:r>
              <a:rPr lang="da-DK" dirty="0"/>
              <a:t>Objektrelationer: Fx til et naturområde, huset, et familiefoto mv   </a:t>
            </a:r>
          </a:p>
          <a:p>
            <a:endParaRPr lang="da-DK" dirty="0"/>
          </a:p>
          <a:p>
            <a:r>
              <a:rPr lang="da-DK" dirty="0"/>
              <a:t>  Parallel- og kontrastpersoner </a:t>
            </a:r>
          </a:p>
          <a:p>
            <a:pPr lvl="1"/>
            <a:r>
              <a:rPr lang="da-DK" dirty="0"/>
              <a:t>Kontrastperson: sætter hovedpersonen i relief ved at præsentere det modsatte. Kontrast mellem tekstens personer kan være helt afgørende fordi det fortæller os om forskellige måder at tackle livet på. </a:t>
            </a:r>
          </a:p>
          <a:p>
            <a:pPr lvl="1"/>
            <a:r>
              <a:rPr lang="da-DK" dirty="0"/>
              <a:t>Parallelperson: flere ligheder med hovedpersonen. Viser ofte hvordan det kunne være gået med hovedpersonen, hvis denne havde handlet anderledes.</a:t>
            </a:r>
          </a:p>
          <a:p>
            <a:endParaRPr lang="da-DK" dirty="0"/>
          </a:p>
        </p:txBody>
      </p:sp>
    </p:spTree>
    <p:extLst>
      <p:ext uri="{BB962C8B-B14F-4D97-AF65-F5344CB8AC3E}">
        <p14:creationId xmlns:p14="http://schemas.microsoft.com/office/powerpoint/2010/main" val="757915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61DB66-D703-0142-819F-4412D10FBB74}"/>
              </a:ext>
            </a:extLst>
          </p:cNvPr>
          <p:cNvSpPr>
            <a:spLocks noGrp="1"/>
          </p:cNvSpPr>
          <p:nvPr>
            <p:ph type="title"/>
          </p:nvPr>
        </p:nvSpPr>
        <p:spPr/>
        <p:txBody>
          <a:bodyPr/>
          <a:lstStyle/>
          <a:p>
            <a:r>
              <a:rPr lang="da-DK" dirty="0"/>
              <a:t>Tid- og Miljøkarakteristik</a:t>
            </a:r>
          </a:p>
        </p:txBody>
      </p:sp>
      <p:sp>
        <p:nvSpPr>
          <p:cNvPr id="3" name="Pladsholder til indhold 2">
            <a:extLst>
              <a:ext uri="{FF2B5EF4-FFF2-40B4-BE49-F238E27FC236}">
                <a16:creationId xmlns:a16="http://schemas.microsoft.com/office/drawing/2014/main" id="{ADFB2F38-9F72-9046-86EC-EB6BC682C8DD}"/>
              </a:ext>
            </a:extLst>
          </p:cNvPr>
          <p:cNvSpPr>
            <a:spLocks noGrp="1"/>
          </p:cNvSpPr>
          <p:nvPr>
            <p:ph idx="1"/>
          </p:nvPr>
        </p:nvSpPr>
        <p:spPr/>
        <p:txBody>
          <a:bodyPr>
            <a:normAutofit fontScale="62500" lnSpcReduction="20000"/>
          </a:bodyPr>
          <a:lstStyle/>
          <a:p>
            <a:r>
              <a:rPr lang="da-DK" dirty="0"/>
              <a:t>Spørg først: hvor og hvornår foregår handlingen?</a:t>
            </a:r>
          </a:p>
          <a:p>
            <a:r>
              <a:rPr lang="da-DK" dirty="0"/>
              <a:t>Det er relevant at undersøge stedets karakteristik og forholdet mellem personerne i teksten og stedet/stederne.  Er det trygge eller utrygge steder for personen, vante omgivelser, noget nyt, kan stedet sige noget om personens valg i livet, situation mm.? </a:t>
            </a:r>
          </a:p>
          <a:p>
            <a:r>
              <a:rPr lang="da-DK" dirty="0"/>
              <a:t>Det fysiske miljø: konkrete steder, natur-miljø (skov, hav, bjerg), eller kulturmiljø</a:t>
            </a:r>
            <a:r>
              <a:rPr lang="da-DK" dirty="0">
                <a:sym typeface="Wingdings" pitchFamily="2" charset="2"/>
              </a:rPr>
              <a:t> (by, virksomhed, </a:t>
            </a:r>
            <a:r>
              <a:rPr lang="da-DK" dirty="0" err="1">
                <a:sym typeface="Wingdings" pitchFamily="2" charset="2"/>
              </a:rPr>
              <a:t>havm</a:t>
            </a:r>
            <a:r>
              <a:rPr lang="da-DK" dirty="0">
                <a:sym typeface="Wingdings" pitchFamily="2" charset="2"/>
              </a:rPr>
              <a:t>), </a:t>
            </a:r>
            <a:r>
              <a:rPr lang="da-DK" dirty="0" err="1">
                <a:sym typeface="Wingdings" pitchFamily="2" charset="2"/>
              </a:rPr>
              <a:t>indemiljø</a:t>
            </a:r>
            <a:r>
              <a:rPr lang="da-DK" dirty="0">
                <a:sym typeface="Wingdings" pitchFamily="2" charset="2"/>
              </a:rPr>
              <a:t> (stue, hus) eller ude-miljø (have, skov, vej)ofte er miljø lade med symbolsk betydning. Eks. i folkeviser er naturen fyldt med fare og hjemmet </a:t>
            </a:r>
            <a:r>
              <a:rPr lang="da-DK" dirty="0" err="1">
                <a:sym typeface="Wingdings" pitchFamily="2" charset="2"/>
              </a:rPr>
              <a:t>rep</a:t>
            </a:r>
            <a:r>
              <a:rPr lang="da-DK" dirty="0">
                <a:sym typeface="Wingdings" pitchFamily="2" charset="2"/>
              </a:rPr>
              <a:t>. sikkerhed. Og i 1800-tallet er det omvendt naturen der er det ægte og uspolerede og byen er det kunstige. </a:t>
            </a:r>
            <a:endParaRPr lang="da-DK" dirty="0"/>
          </a:p>
          <a:p>
            <a:r>
              <a:rPr lang="da-DK" dirty="0"/>
              <a:t>Det sociale miljø: hvilken social status har personerne i teksten? Hvilket uddannelsesniveau? Hvilket ungdomsmiljø?, Ofte kan socialt og kulturelt miljø aflæses i adfærd, tøj og talemåder, vaner, boligindretning og bosted.</a:t>
            </a:r>
          </a:p>
          <a:p>
            <a:endParaRPr lang="da-DK" dirty="0"/>
          </a:p>
          <a:p>
            <a:r>
              <a:rPr lang="da-DK" dirty="0"/>
              <a:t>Der kan også opleves et fravær af specifikke beskrivelser af steder i teksten:</a:t>
            </a:r>
          </a:p>
          <a:p>
            <a:pPr lvl="1"/>
            <a:r>
              <a:rPr lang="da-DK" dirty="0"/>
              <a:t>Huset, skoven, pladsen (uden nærmere beskrivelse af hvor vi mere konkret er)</a:t>
            </a:r>
          </a:p>
          <a:p>
            <a:pPr lvl="1"/>
            <a:r>
              <a:rPr lang="da-DK" dirty="0"/>
              <a:t>Abstrakte rum: drømmeagtige og eventyrlige steder forekommer eks. i eventyr: kongens slot, troldens bolig under havet, hulen i bjerget….</a:t>
            </a:r>
          </a:p>
          <a:p>
            <a:pPr lvl="1"/>
            <a:endParaRPr lang="da-DK" dirty="0"/>
          </a:p>
          <a:p>
            <a:pPr lvl="1"/>
            <a:endParaRPr lang="da-DK" dirty="0"/>
          </a:p>
          <a:p>
            <a:pPr lvl="1"/>
            <a:r>
              <a:rPr lang="da-DK" dirty="0"/>
              <a:t>Tekst inspireret af ”Den gode tekstanalyse”, J. Sørensen, 2014.</a:t>
            </a:r>
          </a:p>
        </p:txBody>
      </p:sp>
    </p:spTree>
    <p:extLst>
      <p:ext uri="{BB962C8B-B14F-4D97-AF65-F5344CB8AC3E}">
        <p14:creationId xmlns:p14="http://schemas.microsoft.com/office/powerpoint/2010/main" val="464906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8C5B82-B6E9-9E44-934B-31675770381C}"/>
              </a:ext>
            </a:extLst>
          </p:cNvPr>
          <p:cNvSpPr>
            <a:spLocks noGrp="1"/>
          </p:cNvSpPr>
          <p:nvPr>
            <p:ph type="title"/>
          </p:nvPr>
        </p:nvSpPr>
        <p:spPr/>
        <p:txBody>
          <a:bodyPr/>
          <a:lstStyle/>
          <a:p>
            <a:r>
              <a:rPr lang="da-DK" dirty="0"/>
              <a:t>Opgave i grupper</a:t>
            </a:r>
          </a:p>
        </p:txBody>
      </p:sp>
      <p:sp>
        <p:nvSpPr>
          <p:cNvPr id="3" name="Pladsholder til indhold 2">
            <a:extLst>
              <a:ext uri="{FF2B5EF4-FFF2-40B4-BE49-F238E27FC236}">
                <a16:creationId xmlns:a16="http://schemas.microsoft.com/office/drawing/2014/main" id="{3A37E4C4-D2BB-D348-8E79-EB331DB28B1F}"/>
              </a:ext>
            </a:extLst>
          </p:cNvPr>
          <p:cNvSpPr>
            <a:spLocks noGrp="1"/>
          </p:cNvSpPr>
          <p:nvPr>
            <p:ph idx="1"/>
          </p:nvPr>
        </p:nvSpPr>
        <p:spPr/>
        <p:txBody>
          <a:bodyPr>
            <a:normAutofit fontScale="92500" lnSpcReduction="20000"/>
          </a:bodyPr>
          <a:lstStyle/>
          <a:p>
            <a:r>
              <a:rPr lang="da-DK" dirty="0"/>
              <a:t>Individuelt: læs teksten selv. </a:t>
            </a:r>
          </a:p>
          <a:p>
            <a:r>
              <a:rPr lang="da-DK" dirty="0"/>
              <a:t>Gør rede for tid og miljø i ”Fest” af Emma Bess. Noter hvor I teksten, at I har fundet disse informationer.</a:t>
            </a:r>
          </a:p>
          <a:p>
            <a:r>
              <a:rPr lang="da-DK" dirty="0"/>
              <a:t>Hvordan kan vi bestemme hovedpersonens aldre (ca.) og hendes alder i forhold til de andre karakterer i teksten. Find steder i teksten der kan understøtte jeres svar. </a:t>
            </a:r>
          </a:p>
          <a:p>
            <a:r>
              <a:rPr lang="da-DK" dirty="0"/>
              <a:t> Giv en personkarakteristik af hovedpersonen. Noter hvor i teksten i finder denne information. I skal skelne mellem ydre og indre </a:t>
            </a:r>
            <a:r>
              <a:rPr lang="da-DK" dirty="0" err="1"/>
              <a:t>personkatalteristik</a:t>
            </a:r>
            <a:r>
              <a:rPr lang="da-DK" dirty="0"/>
              <a:t>.</a:t>
            </a:r>
          </a:p>
          <a:p>
            <a:r>
              <a:rPr lang="da-DK" dirty="0"/>
              <a:t>Hovedpersonen giver flere steder en beskrivelse af søsteren, hvad siger det om hovedpersonen selv? Find teksteksempler</a:t>
            </a:r>
          </a:p>
          <a:p>
            <a:r>
              <a:rPr lang="da-DK" dirty="0"/>
              <a:t>Find selv på et spørgsmål til teksten, som andre skal besvare. Det skal handle om </a:t>
            </a:r>
            <a:r>
              <a:rPr lang="da-DK" dirty="0" err="1"/>
              <a:t>personkaralteristikken</a:t>
            </a:r>
            <a:r>
              <a:rPr lang="da-DK" dirty="0"/>
              <a:t> og må gerne knytte sig til noget konkret fra teksten (</a:t>
            </a:r>
            <a:r>
              <a:rPr lang="da-DK"/>
              <a:t>husk linjehenvisning)h</a:t>
            </a:r>
            <a:endParaRPr lang="da-DK" dirty="0"/>
          </a:p>
          <a:p>
            <a:endParaRPr lang="da-DK" dirty="0"/>
          </a:p>
        </p:txBody>
      </p:sp>
    </p:spTree>
    <p:extLst>
      <p:ext uri="{BB962C8B-B14F-4D97-AF65-F5344CB8AC3E}">
        <p14:creationId xmlns:p14="http://schemas.microsoft.com/office/powerpoint/2010/main" val="1959909291"/>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171312"/>
      </a:dk2>
      <a:lt2>
        <a:srgbClr val="F7F0DF"/>
      </a:lt2>
      <a:accent1>
        <a:srgbClr val="53AE6E"/>
      </a:accent1>
      <a:accent2>
        <a:srgbClr val="326267"/>
      </a:accent2>
      <a:accent3>
        <a:srgbClr val="C5C34A"/>
      </a:accent3>
      <a:accent4>
        <a:srgbClr val="BF6546"/>
      </a:accent4>
      <a:accent5>
        <a:srgbClr val="81B5A8"/>
      </a:accent5>
      <a:accent6>
        <a:srgbClr val="636455"/>
      </a:accent6>
      <a:hlink>
        <a:srgbClr val="81B5A8"/>
      </a:hlink>
      <a:folHlink>
        <a:srgbClr val="936888"/>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A1A3E1F0-B5EF-49C5-810A-B1B32AEDDC8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372709C426B6E642A1548407C6748551" ma:contentTypeVersion="2" ma:contentTypeDescription="Opret et nyt dokument." ma:contentTypeScope="" ma:versionID="a84c4d299ac8bc5fa968843cf9bd0ffc">
  <xsd:schema xmlns:xsd="http://www.w3.org/2001/XMLSchema" xmlns:xs="http://www.w3.org/2001/XMLSchema" xmlns:p="http://schemas.microsoft.com/office/2006/metadata/properties" xmlns:ns2="23b0caf2-fa86-4352-8e5c-38cef51a5e95" targetNamespace="http://schemas.microsoft.com/office/2006/metadata/properties" ma:root="true" ma:fieldsID="102238bace6f3c00717d0d5931d5ff2a" ns2:_="">
    <xsd:import namespace="23b0caf2-fa86-4352-8e5c-38cef51a5e95"/>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b0caf2-fa86-4352-8e5c-38cef51a5e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C0B0C3F-D8A6-4BC1-9020-C40B61ADEF69}">
  <ds:schemaRefs>
    <ds:schemaRef ds:uri="http://schemas.microsoft.com/sharepoint/v3/contenttype/forms"/>
  </ds:schemaRefs>
</ds:datastoreItem>
</file>

<file path=customXml/itemProps2.xml><?xml version="1.0" encoding="utf-8"?>
<ds:datastoreItem xmlns:ds="http://schemas.openxmlformats.org/officeDocument/2006/customXml" ds:itemID="{E18BDF8E-EB86-491E-843D-6AC7CEDD9C8B}">
  <ds:schemaRefs>
    <ds:schemaRef ds:uri="23b0caf2-fa86-4352-8e5c-38cef51a5e9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9116487-A87B-47F9-9325-68876A4523B2}">
  <ds:schemaRefs>
    <ds:schemaRef ds:uri="http://schemas.microsoft.com/office/2006/metadata/properties"/>
    <ds:schemaRef ds:uri="http://purl.org/dc/dcmitype/"/>
    <ds:schemaRef ds:uri="http://schemas.microsoft.com/office/2006/documentManagement/types"/>
    <ds:schemaRef ds:uri="23b0caf2-fa86-4352-8e5c-38cef51a5e95"/>
    <ds:schemaRef ds:uri="http://purl.org/dc/terms/"/>
    <ds:schemaRef ds:uri="http://schemas.microsoft.com/office/infopath/2007/PartnerControls"/>
    <ds:schemaRef ds:uri="http://purl.org/dc/elements/1.1/"/>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3003</TotalTime>
  <Words>1043</Words>
  <Application>Microsoft Macintosh PowerPoint</Application>
  <PresentationFormat>Widescreen</PresentationFormat>
  <Paragraphs>75</Paragraphs>
  <Slides>9</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9</vt:i4>
      </vt:variant>
    </vt:vector>
  </HeadingPairs>
  <TitlesOfParts>
    <vt:vector size="13" baseType="lpstr">
      <vt:lpstr>Arial</vt:lpstr>
      <vt:lpstr>Gill Sans MT</vt:lpstr>
      <vt:lpstr>Impact</vt:lpstr>
      <vt:lpstr>Badge</vt:lpstr>
      <vt:lpstr>Person-, tid- og miljøkarakteristik</vt:lpstr>
      <vt:lpstr>Dagens faglige begreber</vt:lpstr>
      <vt:lpstr>Personkarakteristik… </vt:lpstr>
      <vt:lpstr>Ydre personkarakteristik </vt:lpstr>
      <vt:lpstr>Indre personkarakteristik</vt:lpstr>
      <vt:lpstr>Når vi skal undersøge personkarakteristikken i en tekst, kan vi med fordel spørge til følgende ting:</vt:lpstr>
      <vt:lpstr>Andre interessante ting</vt:lpstr>
      <vt:lpstr>Tid- og Miljøkarakteristik</vt:lpstr>
      <vt:lpstr>Opgave i grupper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Personkarakteristik</dc:title>
  <cp:lastModifiedBy>[LI] Line Sanne Ahl Kjærsgaard</cp:lastModifiedBy>
  <cp:revision>12</cp:revision>
  <dcterms:modified xsi:type="dcterms:W3CDTF">2023-09-11T08:13:18Z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0x010100372709C426B6E642A1548407C6748551</vt:lpwstr>
  </property>
</Properties>
</file>