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82" d="100"/>
          <a:sy n="82" d="100"/>
        </p:scale>
        <p:origin x="1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99065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50240" latinLnBrk="0">
      <a:defRPr sz="1600">
        <a:latin typeface="+mn-lt"/>
        <a:ea typeface="+mn-ea"/>
        <a:cs typeface="+mn-cs"/>
        <a:sym typeface="Calibri"/>
      </a:defRPr>
    </a:lvl1pPr>
    <a:lvl2pPr indent="228600" defTabSz="650240" latinLnBrk="0">
      <a:defRPr sz="1600">
        <a:latin typeface="+mn-lt"/>
        <a:ea typeface="+mn-ea"/>
        <a:cs typeface="+mn-cs"/>
        <a:sym typeface="Calibri"/>
      </a:defRPr>
    </a:lvl2pPr>
    <a:lvl3pPr indent="457200" defTabSz="650240" latinLnBrk="0">
      <a:defRPr sz="1600">
        <a:latin typeface="+mn-lt"/>
        <a:ea typeface="+mn-ea"/>
        <a:cs typeface="+mn-cs"/>
        <a:sym typeface="Calibri"/>
      </a:defRPr>
    </a:lvl3pPr>
    <a:lvl4pPr indent="685800" defTabSz="650240" latinLnBrk="0">
      <a:defRPr sz="1600">
        <a:latin typeface="+mn-lt"/>
        <a:ea typeface="+mn-ea"/>
        <a:cs typeface="+mn-cs"/>
        <a:sym typeface="Calibri"/>
      </a:defRPr>
    </a:lvl4pPr>
    <a:lvl5pPr indent="914400" defTabSz="650240" latinLnBrk="0">
      <a:defRPr sz="1600">
        <a:latin typeface="+mn-lt"/>
        <a:ea typeface="+mn-ea"/>
        <a:cs typeface="+mn-cs"/>
        <a:sym typeface="Calibri"/>
      </a:defRPr>
    </a:lvl5pPr>
    <a:lvl6pPr indent="1143000" defTabSz="650240" latinLnBrk="0">
      <a:defRPr sz="1600">
        <a:latin typeface="+mn-lt"/>
        <a:ea typeface="+mn-ea"/>
        <a:cs typeface="+mn-cs"/>
        <a:sym typeface="Calibri"/>
      </a:defRPr>
    </a:lvl6pPr>
    <a:lvl7pPr indent="1371600" defTabSz="650240" latinLnBrk="0">
      <a:defRPr sz="1600">
        <a:latin typeface="+mn-lt"/>
        <a:ea typeface="+mn-ea"/>
        <a:cs typeface="+mn-cs"/>
        <a:sym typeface="Calibri"/>
      </a:defRPr>
    </a:lvl7pPr>
    <a:lvl8pPr indent="1600200" defTabSz="650240" latinLnBrk="0">
      <a:defRPr sz="1600">
        <a:latin typeface="+mn-lt"/>
        <a:ea typeface="+mn-ea"/>
        <a:cs typeface="+mn-cs"/>
        <a:sym typeface="Calibri"/>
      </a:defRPr>
    </a:lvl8pPr>
    <a:lvl9pPr indent="1828800" defTabSz="650240" latinLnBrk="0">
      <a:defRPr sz="16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21607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946444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471185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36744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>
                <a:solidFill>
                  <a:srgbClr val="FF0000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279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+ OBJEK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841" y="-92744"/>
            <a:ext cx="13233402" cy="81849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10610" y="1157315"/>
            <a:ext cx="8252532" cy="75332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800" spc="-48"/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10610" y="2968887"/>
            <a:ext cx="7021370" cy="3737936"/>
          </a:xfrm>
          <a:prstGeom prst="rect">
            <a:avLst/>
          </a:prstGeom>
        </p:spPr>
        <p:txBody>
          <a:bodyPr lIns="0" tIns="0" rIns="0" bIns="0"/>
          <a:lstStyle>
            <a:lvl1pPr marL="228600" marR="361244" indent="-228600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1pPr>
            <a:lvl2pPr marL="679448" marR="361244" indent="-22224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2pPr>
            <a:lvl3pPr marL="1127758" marR="361244" indent="-21335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3pPr>
            <a:lvl4pPr marL="16086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4pPr>
            <a:lvl5pPr marL="20658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+ OBJEKT + IL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88900"/>
            <a:ext cx="13233400" cy="9848192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414460" y="1157315"/>
            <a:ext cx="8252531" cy="254892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800" spc="-48"/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10610" y="4643189"/>
            <a:ext cx="7021370" cy="4680395"/>
          </a:xfrm>
          <a:prstGeom prst="rect">
            <a:avLst/>
          </a:prstGeom>
        </p:spPr>
        <p:txBody>
          <a:bodyPr lIns="0" tIns="0" rIns="0" bIns="0"/>
          <a:lstStyle>
            <a:lvl1pPr marL="228600" marR="361244" indent="-228600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1pPr>
            <a:lvl2pPr marL="679448" marR="361244" indent="-22224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2pPr>
            <a:lvl3pPr marL="1127758" marR="361244" indent="-21335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3pPr>
            <a:lvl4pPr marL="16086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4pPr>
            <a:lvl5pPr marL="20658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+ OBJEKT + ILLU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88900"/>
            <a:ext cx="13233400" cy="984819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414460" y="1157315"/>
            <a:ext cx="8252531" cy="254892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800" spc="-48"/>
            </a:lvl1pPr>
          </a:lstStyle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10610" y="4643189"/>
            <a:ext cx="7021370" cy="4680395"/>
          </a:xfrm>
          <a:prstGeom prst="rect">
            <a:avLst/>
          </a:prstGeom>
        </p:spPr>
        <p:txBody>
          <a:bodyPr lIns="0" tIns="0" rIns="0" bIns="0"/>
          <a:lstStyle>
            <a:lvl1pPr marL="228600" marR="361244" indent="-228600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1pPr>
            <a:lvl2pPr marL="679448" marR="361244" indent="-22224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2pPr>
            <a:lvl3pPr marL="1127758" marR="361244" indent="-21335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3pPr>
            <a:lvl4pPr marL="16086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4pPr>
            <a:lvl5pPr marL="20658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+ OBJEKT + ILLU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88900"/>
            <a:ext cx="13233400" cy="9848192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414460" y="1157315"/>
            <a:ext cx="8252531" cy="254892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800" spc="-48"/>
            </a:lvl1pPr>
          </a:lstStyle>
          <a:p>
            <a:r>
              <a:t>Title Text</a:t>
            </a:r>
          </a:p>
        </p:txBody>
      </p:sp>
      <p:sp>
        <p:nvSpPr>
          <p:cNvPr id="5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10610" y="4643189"/>
            <a:ext cx="7021370" cy="4680395"/>
          </a:xfrm>
          <a:prstGeom prst="rect">
            <a:avLst/>
          </a:prstGeom>
        </p:spPr>
        <p:txBody>
          <a:bodyPr lIns="0" tIns="0" rIns="0" bIns="0"/>
          <a:lstStyle>
            <a:lvl1pPr marL="228600" marR="361244" indent="-228600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1pPr>
            <a:lvl2pPr marL="679448" marR="361244" indent="-22224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2pPr>
            <a:lvl3pPr marL="1127758" marR="361244" indent="-21335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3pPr>
            <a:lvl4pPr marL="16086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4pPr>
            <a:lvl5pPr marL="20658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+ OBJEKT + ILLU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88900"/>
            <a:ext cx="13233400" cy="9848192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414460" y="1157315"/>
            <a:ext cx="8252531" cy="254892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800" spc="-48"/>
            </a:lvl1pPr>
          </a:lstStyle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10610" y="4643189"/>
            <a:ext cx="7021370" cy="4680395"/>
          </a:xfrm>
          <a:prstGeom prst="rect">
            <a:avLst/>
          </a:prstGeom>
        </p:spPr>
        <p:txBody>
          <a:bodyPr lIns="0" tIns="0" rIns="0" bIns="0"/>
          <a:lstStyle>
            <a:lvl1pPr marL="228600" marR="361244" indent="-228600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1pPr>
            <a:lvl2pPr marL="679448" marR="361244" indent="-22224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2pPr>
            <a:lvl3pPr marL="1127758" marR="361244" indent="-213358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3pPr>
            <a:lvl4pPr marL="16086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4pPr>
            <a:lvl5pPr marL="2065864" marR="361244" indent="-237064" defTabSz="1300480">
              <a:spcBef>
                <a:spcPts val="1400"/>
              </a:spcBef>
              <a:defRPr sz="16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841" y="-92744"/>
            <a:ext cx="13233402" cy="818493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32"/>
          <p:cNvSpPr/>
          <p:nvPr/>
        </p:nvSpPr>
        <p:spPr>
          <a:xfrm>
            <a:off x="5368244" y="900509"/>
            <a:ext cx="7449475" cy="8444460"/>
          </a:xfrm>
          <a:prstGeom prst="rect">
            <a:avLst/>
          </a:prstGeom>
          <a:solidFill>
            <a:srgbClr val="DEE7CA"/>
          </a:solidFill>
          <a:ln w="12700">
            <a:miter lim="400000"/>
          </a:ln>
        </p:spPr>
        <p:txBody>
          <a:bodyPr lIns="65022" tIns="65022" rIns="65022" bIns="65022" anchor="ctr"/>
          <a:lstStyle/>
          <a:p>
            <a:pPr defTabSz="914400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410610" y="1157315"/>
            <a:ext cx="4629561" cy="4367218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566883" y="1157315"/>
            <a:ext cx="6822693" cy="2548921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228600" defTabSz="914400">
              <a:spcBef>
                <a:spcPts val="0"/>
              </a:spcBef>
              <a:buSzTx/>
              <a:buFontTx/>
              <a:buNone/>
              <a:defRPr sz="2400">
                <a:latin typeface="Georgia"/>
                <a:ea typeface="Georgia"/>
                <a:cs typeface="Georgia"/>
                <a:sym typeface="Georgia"/>
              </a:defRPr>
            </a:lvl1pPr>
            <a:lvl2pPr marL="0" indent="228600" defTabSz="914400">
              <a:spcBef>
                <a:spcPts val="0"/>
              </a:spcBef>
              <a:buSzTx/>
              <a:buFontTx/>
              <a:buNone/>
              <a:defRPr sz="2400">
                <a:latin typeface="Georgia"/>
                <a:ea typeface="Georgia"/>
                <a:cs typeface="Georgia"/>
                <a:sym typeface="Georgia"/>
              </a:defRPr>
            </a:lvl2pPr>
            <a:lvl3pPr marL="0" indent="228600" defTabSz="914400">
              <a:spcBef>
                <a:spcPts val="0"/>
              </a:spcBef>
              <a:buSzTx/>
              <a:buFontTx/>
              <a:buNone/>
              <a:defRPr sz="2400">
                <a:latin typeface="Georgia"/>
                <a:ea typeface="Georgia"/>
                <a:cs typeface="Georgia"/>
                <a:sym typeface="Georgia"/>
              </a:defRPr>
            </a:lvl3pPr>
            <a:lvl4pPr marL="0" indent="228600" defTabSz="914400">
              <a:spcBef>
                <a:spcPts val="0"/>
              </a:spcBef>
              <a:buSzTx/>
              <a:buFontTx/>
              <a:buNone/>
              <a:defRPr sz="2400">
                <a:latin typeface="Georgia"/>
                <a:ea typeface="Georgia"/>
                <a:cs typeface="Georgia"/>
                <a:sym typeface="Georgia"/>
              </a:defRPr>
            </a:lvl4pPr>
            <a:lvl5pPr marL="0" indent="228600" defTabSz="914400">
              <a:spcBef>
                <a:spcPts val="0"/>
              </a:spcBef>
              <a:buSzTx/>
              <a:buFontTx/>
              <a:buNone/>
              <a:defRPr sz="24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Modul 7"/>
          <p:cNvSpPr txBox="1"/>
          <p:nvPr/>
        </p:nvSpPr>
        <p:spPr>
          <a:xfrm>
            <a:off x="405766" y="254633"/>
            <a:ext cx="84873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Modul 7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354559" y="9148021"/>
            <a:ext cx="312167" cy="303532"/>
          </a:xfrm>
          <a:prstGeom prst="rect">
            <a:avLst/>
          </a:prstGeom>
        </p:spPr>
        <p:txBody>
          <a:bodyPr lIns="64999" tIns="64999" rIns="64999" bIns="64999"/>
          <a:lstStyle>
            <a:lvl1pPr defTabSz="914400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71471" y="-22702"/>
            <a:ext cx="16725542" cy="979900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7261824" y="8091875"/>
            <a:ext cx="5417048" cy="148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2" tIns="65022" rIns="65022" bIns="65022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7258755" y="3467946"/>
            <a:ext cx="5093548" cy="5635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2" tIns="65022" rIns="65022" bIns="65022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354559" y="9145865"/>
            <a:ext cx="312261" cy="307845"/>
          </a:xfrm>
          <a:prstGeom prst="rect">
            <a:avLst/>
          </a:prstGeom>
          <a:ln w="12700">
            <a:miter lim="400000"/>
          </a:ln>
        </p:spPr>
        <p:txBody>
          <a:bodyPr wrap="none" lIns="65022" tIns="65022" rIns="65022" bIns="65022" anchor="ctr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1pPr>
      <a:lvl2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2pPr>
      <a:lvl3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3pPr>
      <a:lvl4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4pPr>
      <a:lvl5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5pPr>
      <a:lvl6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6pPr>
      <a:lvl7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7pPr>
      <a:lvl8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8pPr>
      <a:lvl9pPr marL="0" marR="0" indent="0" algn="r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9pPr>
    </p:titleStyle>
    <p:bodyStyle>
      <a:lvl1pPr marL="471487" marR="0" indent="-471487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906234" marR="0" indent="-449033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–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333500" marR="0" indent="-419100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874520" marR="0" indent="-502919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–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331720" marR="0" indent="-502920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»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788920" marR="0" indent="-502920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246120" marR="0" indent="-502920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703318" marR="0" indent="-502916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160518" marR="0" indent="-502918" algn="l" defTabSz="6502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355"/>
          <p:cNvSpPr txBox="1">
            <a:spLocks noGrp="1"/>
          </p:cNvSpPr>
          <p:nvPr>
            <p:ph type="title"/>
          </p:nvPr>
        </p:nvSpPr>
        <p:spPr>
          <a:xfrm>
            <a:off x="4145858" y="7424728"/>
            <a:ext cx="8533014" cy="2123348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Modul 7 </a:t>
            </a:r>
          </a:p>
          <a:p>
            <a:pPr>
              <a:defRPr>
                <a:solidFill>
                  <a:srgbClr val="A7A7A7"/>
                </a:solidFill>
              </a:defRPr>
            </a:pPr>
            <a:r>
              <a:rPr lang="en-US" noProof="1"/>
              <a:t>Det naturalistiske drama 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5"/>
          <p:cNvSpPr/>
          <p:nvPr/>
        </p:nvSpPr>
        <p:spPr>
          <a:xfrm>
            <a:off x="418313" y="5509261"/>
            <a:ext cx="7021371" cy="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2" name="Læsefokus til Et dukkehjem:"/>
          <p:cNvSpPr txBox="1"/>
          <p:nvPr/>
        </p:nvSpPr>
        <p:spPr>
          <a:xfrm>
            <a:off x="414459" y="5726798"/>
            <a:ext cx="3191873" cy="632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R="361244" defTabSz="1300480">
              <a:spcBef>
                <a:spcPts val="1400"/>
              </a:spcBef>
              <a:defRPr b="1"/>
            </a:pPr>
            <a:r>
              <a:rPr lang="en-US" noProof="1"/>
              <a:t>Læsefokus til </a:t>
            </a:r>
            <a:r>
              <a:rPr lang="en-US" i="1" noProof="1"/>
              <a:t>Et dukkehjem</a:t>
            </a:r>
            <a:r>
              <a:rPr lang="en-US" noProof="1"/>
              <a:t>:</a:t>
            </a:r>
          </a:p>
        </p:txBody>
      </p:sp>
      <p:sp>
        <p:nvSpPr>
          <p:cNvPr id="93" name="Hvad kritiserer Nora ved sit ægteskab?  Skriv 3-5 punkter ned."/>
          <p:cNvSpPr txBox="1"/>
          <p:nvPr/>
        </p:nvSpPr>
        <p:spPr>
          <a:xfrm>
            <a:off x="3508902" y="5725162"/>
            <a:ext cx="3926931" cy="889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270933" marR="361244" indent="-270933" defTabSz="1300480">
              <a:spcBef>
                <a:spcPts val="1400"/>
              </a:spcBef>
              <a:buSzPct val="100000"/>
              <a:buChar char="–"/>
            </a:pPr>
            <a:r>
              <a:rPr lang="en-US" noProof="1"/>
              <a:t>Hvad kritiserer Nora ved sit ægteskab? </a:t>
            </a:r>
            <a:br>
              <a:rPr lang="en-US" noProof="1"/>
            </a:br>
            <a:r>
              <a:rPr lang="en-US" noProof="1"/>
              <a:t>Skriv 3-5 punkter ned.</a:t>
            </a:r>
          </a:p>
        </p:txBody>
      </p:sp>
      <p:sp>
        <p:nvSpPr>
          <p:cNvPr id="94" name="Shape 95"/>
          <p:cNvSpPr/>
          <p:nvPr/>
        </p:nvSpPr>
        <p:spPr>
          <a:xfrm>
            <a:off x="401762" y="6795186"/>
            <a:ext cx="7021371" cy="6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5" name="Faglige mål:"/>
          <p:cNvSpPr txBox="1"/>
          <p:nvPr/>
        </p:nvSpPr>
        <p:spPr>
          <a:xfrm>
            <a:off x="414461" y="7013864"/>
            <a:ext cx="2890599" cy="5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R="361244" defTabSz="1300480">
              <a:spcBef>
                <a:spcPts val="1400"/>
              </a:spcBef>
              <a:defRPr b="1"/>
            </a:lvl1pPr>
          </a:lstStyle>
          <a:p>
            <a:r>
              <a:rPr lang="en-US" noProof="1"/>
              <a:t>Faglige mål: </a:t>
            </a:r>
          </a:p>
        </p:txBody>
      </p:sp>
      <p:sp>
        <p:nvSpPr>
          <p:cNvPr id="96" name="at kunne genkende og producere eksempler på undertekst og sproghandlinger…"/>
          <p:cNvSpPr txBox="1"/>
          <p:nvPr/>
        </p:nvSpPr>
        <p:spPr>
          <a:xfrm>
            <a:off x="3496202" y="7017436"/>
            <a:ext cx="3919231" cy="3074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304800" indent="-304800">
              <a:buSzPct val="100000"/>
              <a:buChar char="–"/>
            </a:pPr>
            <a:r>
              <a:rPr lang="en-US" noProof="1"/>
              <a:t>At kunne genkende og producere eksempler på undertekst og sproghandlinger.</a:t>
            </a:r>
            <a:br>
              <a:rPr lang="en-US" noProof="1"/>
            </a:br>
            <a:endParaRPr lang="en-US" noProof="1"/>
          </a:p>
          <a:p>
            <a:pPr marL="304800" indent="-304800">
              <a:buSzPct val="100000"/>
              <a:buChar char="–"/>
            </a:pPr>
            <a:r>
              <a:rPr lang="en-US" noProof="1"/>
              <a:t>At kunne udpege typiske træk fra det naturalistiske drama i </a:t>
            </a:r>
            <a:r>
              <a:rPr lang="en-US" i="1" noProof="1"/>
              <a:t>Et dukkehjem.</a:t>
            </a:r>
            <a:br>
              <a:rPr lang="en-US" i="1" noProof="1"/>
            </a:br>
            <a:endParaRPr lang="en-US" i="1" noProof="1"/>
          </a:p>
          <a:p>
            <a:pPr marL="304800" indent="-304800">
              <a:buSzPct val="100000"/>
              <a:buChar char="–"/>
            </a:pPr>
            <a:r>
              <a:rPr lang="en-US" noProof="1"/>
              <a:t>At kunne dramatisere en sekvens fra dramaet.</a:t>
            </a:r>
          </a:p>
        </p:txBody>
      </p:sp>
      <p:sp>
        <p:nvSpPr>
          <p:cNvPr id="97" name="Shape 349"/>
          <p:cNvSpPr txBox="1">
            <a:spLocks noGrp="1"/>
          </p:cNvSpPr>
          <p:nvPr>
            <p:ph type="title"/>
          </p:nvPr>
        </p:nvSpPr>
        <p:spPr>
          <a:xfrm>
            <a:off x="414461" y="1157315"/>
            <a:ext cx="8252529" cy="2548922"/>
          </a:xfrm>
          <a:prstGeom prst="rect">
            <a:avLst/>
          </a:prstGeom>
        </p:spPr>
        <p:txBody>
          <a:bodyPr/>
          <a:lstStyle>
            <a:lvl1pPr defTabSz="914400">
              <a:defRPr spc="0"/>
            </a:lvl1pPr>
          </a:lstStyle>
          <a:p>
            <a:r>
              <a:rPr lang="en-US" noProof="1"/>
              <a:t>Fokus for dette modul</a:t>
            </a:r>
          </a:p>
        </p:txBody>
      </p:sp>
      <p:sp>
        <p:nvSpPr>
          <p:cNvPr id="98" name="“Det naturalistiske drama”"/>
          <p:cNvSpPr txBox="1"/>
          <p:nvPr/>
        </p:nvSpPr>
        <p:spPr>
          <a:xfrm>
            <a:off x="410608" y="4690979"/>
            <a:ext cx="3191873" cy="768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R="361244" defTabSz="1300480">
              <a:spcBef>
                <a:spcPts val="1400"/>
              </a:spcBef>
              <a:defRPr b="1"/>
            </a:pPr>
            <a:r>
              <a:rPr lang="en-US" noProof="1"/>
              <a:t>“Det naturalistiske drama”  </a:t>
            </a:r>
            <a:br>
              <a:rPr lang="en-US" noProof="1"/>
            </a:br>
            <a:endParaRPr lang="en-US" noProof="1"/>
          </a:p>
        </p:txBody>
      </p:sp>
      <p:sp>
        <p:nvSpPr>
          <p:cNvPr id="99" name="Shape 95"/>
          <p:cNvSpPr/>
          <p:nvPr/>
        </p:nvSpPr>
        <p:spPr>
          <a:xfrm>
            <a:off x="414462" y="4473442"/>
            <a:ext cx="7021371" cy="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0" name="Henrik Ibsen:  Et dukkehjem, 1879."/>
          <p:cNvSpPr txBox="1"/>
          <p:nvPr/>
        </p:nvSpPr>
        <p:spPr>
          <a:xfrm>
            <a:off x="3508902" y="4690979"/>
            <a:ext cx="3926931" cy="889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270933" marR="361244" indent="-270933" defTabSz="1300480">
              <a:spcBef>
                <a:spcPts val="1400"/>
              </a:spcBef>
              <a:buSzPct val="100000"/>
              <a:buChar char="–"/>
            </a:pPr>
            <a:r>
              <a:rPr lang="en-US" noProof="1"/>
              <a:t>Henrik Ibsen: </a:t>
            </a:r>
            <a:br>
              <a:rPr lang="en-US" noProof="1"/>
            </a:br>
            <a:r>
              <a:rPr lang="en-US" i="1" noProof="1"/>
              <a:t>Et dukkehjem</a:t>
            </a:r>
            <a:r>
              <a:rPr lang="en-US" noProof="1"/>
              <a:t>, 1879.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361"/>
          <p:cNvSpPr txBox="1">
            <a:spLocks noGrp="1"/>
          </p:cNvSpPr>
          <p:nvPr>
            <p:ph type="title"/>
          </p:nvPr>
        </p:nvSpPr>
        <p:spPr>
          <a:xfrm>
            <a:off x="410609" y="1157315"/>
            <a:ext cx="4629562" cy="4367218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Øvelser i replikanalyse </a:t>
            </a:r>
            <a:br>
              <a:rPr lang="en-US" noProof="1"/>
            </a:br>
            <a:r>
              <a:rPr lang="en-US" noProof="1"/>
              <a:t>– undertekst </a:t>
            </a:r>
          </a:p>
        </p:txBody>
      </p:sp>
      <p:sp>
        <p:nvSpPr>
          <p:cNvPr id="105" name="Shape 362"/>
          <p:cNvSpPr txBox="1">
            <a:spLocks noGrp="1"/>
          </p:cNvSpPr>
          <p:nvPr>
            <p:ph type="body" sz="half" idx="1"/>
          </p:nvPr>
        </p:nvSpPr>
        <p:spPr>
          <a:xfrm>
            <a:off x="5566881" y="1157315"/>
            <a:ext cx="5851746" cy="5994421"/>
          </a:xfrm>
          <a:prstGeom prst="rect">
            <a:avLst/>
          </a:prstGeom>
        </p:spPr>
        <p:txBody>
          <a:bodyPr lIns="0" tIns="0" rIns="0" bIns="0"/>
          <a:lstStyle/>
          <a:p>
            <a:pPr marL="406400" indent="-406400" defTabSz="650240">
              <a:buSzPct val="100000"/>
              <a:buChar char="–"/>
            </a:pPr>
            <a:r>
              <a:rPr lang="en-US" noProof="1"/>
              <a:t>“Pas på, du ikke falder i skraldeposen, når du går!”</a:t>
            </a:r>
          </a:p>
          <a:p>
            <a:pPr marL="406400" indent="-406400" defTabSz="650240">
              <a:buSzPct val="100000"/>
              <a:buChar char="–"/>
            </a:pPr>
            <a:endParaRPr lang="en-US" noProof="1"/>
          </a:p>
          <a:p>
            <a:pPr marL="406400" indent="-406400" defTabSz="650240">
              <a:buSzPct val="100000"/>
              <a:buChar char="–"/>
            </a:pPr>
            <a:r>
              <a:rPr lang="en-US" noProof="1"/>
              <a:t>“Har I haft dansk i folkeskolen?”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6B95038-7B03-CB8E-9D05-95D77EB4A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2" y="3704847"/>
            <a:ext cx="12671976" cy="313862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367"/>
          <p:cNvSpPr txBox="1">
            <a:spLocks noGrp="1"/>
          </p:cNvSpPr>
          <p:nvPr>
            <p:ph type="title"/>
          </p:nvPr>
        </p:nvSpPr>
        <p:spPr>
          <a:xfrm>
            <a:off x="410609" y="1157315"/>
            <a:ext cx="4629562" cy="4367218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Øvelser i replikanalyse </a:t>
            </a:r>
            <a:br>
              <a:rPr lang="en-US" noProof="1"/>
            </a:br>
            <a:r>
              <a:rPr lang="en-US" noProof="1"/>
              <a:t>– </a:t>
            </a:r>
            <a:r>
              <a:rPr lang="en-US" sz="4700" noProof="1"/>
              <a:t>sprog-handlinger</a:t>
            </a:r>
            <a:r>
              <a:rPr lang="en-US" noProof="1"/>
              <a:t> </a:t>
            </a:r>
          </a:p>
        </p:txBody>
      </p:sp>
      <p:sp>
        <p:nvSpPr>
          <p:cNvPr id="110" name="Shape 368"/>
          <p:cNvSpPr txBox="1">
            <a:spLocks noGrp="1"/>
          </p:cNvSpPr>
          <p:nvPr>
            <p:ph type="body" idx="1"/>
          </p:nvPr>
        </p:nvSpPr>
        <p:spPr>
          <a:xfrm>
            <a:off x="5566883" y="1157315"/>
            <a:ext cx="6822693" cy="8132744"/>
          </a:xfrm>
          <a:prstGeom prst="rect">
            <a:avLst/>
          </a:prstGeom>
        </p:spPr>
        <p:txBody>
          <a:bodyPr lIns="0" tIns="0" rIns="0" bIns="0"/>
          <a:lstStyle/>
          <a:p>
            <a:pPr indent="0"/>
            <a:r>
              <a:rPr lang="en-US" noProof="1"/>
              <a:t>Parvis opgave: </a:t>
            </a:r>
          </a:p>
          <a:p>
            <a:pPr indent="0"/>
            <a:r>
              <a:rPr lang="en-US" noProof="1"/>
              <a:t>Giv et eksempel på hver type sproghandling: </a:t>
            </a:r>
          </a:p>
          <a:p>
            <a:pPr indent="0"/>
            <a:endParaRPr lang="en-US" noProof="1"/>
          </a:p>
          <a:p>
            <a:pPr indent="0"/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Handlingsregulerende </a:t>
            </a:r>
          </a:p>
          <a:p>
            <a:pPr marL="406400" indent="-406400">
              <a:buSzPct val="100000"/>
              <a:buChar char="–"/>
            </a:pP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Selvfremførende </a:t>
            </a:r>
          </a:p>
          <a:p>
            <a:pPr marL="406400" indent="-406400">
              <a:buSzPct val="100000"/>
              <a:buChar char="–"/>
            </a:pP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Informerende</a:t>
            </a:r>
            <a:br>
              <a:rPr lang="en-US" noProof="1"/>
            </a:br>
            <a:endParaRPr lang="en-US" noProof="1"/>
          </a:p>
        </p:txBody>
      </p:sp>
      <p:pic>
        <p:nvPicPr>
          <p:cNvPr id="111" name="image5.png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6" y="7787664"/>
            <a:ext cx="1321284" cy="1557306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5 minutter."/>
          <p:cNvSpPr txBox="1"/>
          <p:nvPr/>
        </p:nvSpPr>
        <p:spPr>
          <a:xfrm>
            <a:off x="2229372" y="9023811"/>
            <a:ext cx="284078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defTabSz="914400">
              <a:defRPr sz="2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lang="en-US" noProof="1"/>
              <a:t>5 minutter.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4B48DB5-B80F-60D5-7559-5E568E45F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0" y="4624341"/>
            <a:ext cx="11028605" cy="43994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373"/>
          <p:cNvSpPr txBox="1">
            <a:spLocks noGrp="1"/>
          </p:cNvSpPr>
          <p:nvPr>
            <p:ph type="title"/>
          </p:nvPr>
        </p:nvSpPr>
        <p:spPr>
          <a:xfrm>
            <a:off x="410609" y="1157315"/>
            <a:ext cx="4629562" cy="4367218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Spørgsmål som I skal tage noter til mens vi ser stykket (et uddrag af akt 3).</a:t>
            </a:r>
          </a:p>
        </p:txBody>
      </p:sp>
      <p:sp>
        <p:nvSpPr>
          <p:cNvPr id="117" name="Shape 374"/>
          <p:cNvSpPr txBox="1">
            <a:spLocks noGrp="1"/>
          </p:cNvSpPr>
          <p:nvPr>
            <p:ph type="body" sz="half" idx="1"/>
          </p:nvPr>
        </p:nvSpPr>
        <p:spPr>
          <a:xfrm>
            <a:off x="5566882" y="1157313"/>
            <a:ext cx="7052200" cy="6994054"/>
          </a:xfrm>
          <a:prstGeom prst="rect">
            <a:avLst/>
          </a:prstGeom>
        </p:spPr>
        <p:txBody>
          <a:bodyPr lIns="0" tIns="0" rIns="0" bIns="0"/>
          <a:lstStyle/>
          <a:p>
            <a:pPr marL="406400" indent="-406400">
              <a:buSzPct val="100000"/>
              <a:buChar char="–"/>
            </a:pPr>
            <a:r>
              <a:rPr lang="en-US" noProof="1"/>
              <a:t>Hvordan kan man se, at </a:t>
            </a:r>
            <a:r>
              <a:rPr lang="en-US" i="1" noProof="1"/>
              <a:t>Et dukkehjem</a:t>
            </a:r>
            <a:r>
              <a:rPr lang="en-US" noProof="1"/>
              <a:t> er et naturalistisk drama?</a:t>
            </a:r>
          </a:p>
          <a:p>
            <a:pPr marL="406400" indent="-406400">
              <a:buSzPct val="100000"/>
              <a:buChar char="–"/>
            </a:pP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Zoom ind på Nora – hvordan fremstilles hendes karakter gennem replikkerne? Brug replikanalysen. </a:t>
            </a:r>
            <a:br>
              <a:rPr lang="en-US" noProof="1"/>
            </a:b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Hvad forbinder Nora med “det vidunderligste”? Hvilken kritik af samfundet ligger bag? </a:t>
            </a:r>
            <a:br>
              <a:rPr lang="en-US" noProof="1"/>
            </a:b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Hvordan udvikler magtrelationen sig mellem Helmer og Nora i uddraget?</a:t>
            </a:r>
          </a:p>
          <a:p>
            <a:pPr indent="0">
              <a:buSzPct val="100000"/>
            </a:pPr>
            <a:endParaRPr lang="en-US" noProof="1"/>
          </a:p>
          <a:p>
            <a:pPr marL="406400" indent="-406400">
              <a:buSzPct val="100000"/>
              <a:buFontTx/>
              <a:buChar char="–"/>
            </a:pPr>
            <a:r>
              <a:rPr lang="en-US" noProof="1"/>
              <a:t>Hvad kritiserer Nora ved sit ægteskab? </a:t>
            </a:r>
            <a:br>
              <a:rPr lang="en-US" noProof="1"/>
            </a:br>
            <a:r>
              <a:rPr lang="en-US" noProof="1"/>
              <a:t>Skriv 3-5 punkter ned.</a:t>
            </a:r>
          </a:p>
          <a:p>
            <a:pPr marL="406400" indent="-406400">
              <a:buSzPct val="100000"/>
              <a:buChar char="–"/>
            </a:pPr>
            <a:endParaRPr lang="en-US" noProof="1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6DD8CE5-997A-940F-751C-30B6F78AB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1" y="4987599"/>
            <a:ext cx="4998135" cy="269388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E177361-2028-3444-6EF9-157541D69F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54" y="6850251"/>
            <a:ext cx="5474084" cy="217413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91EF3DF-9E6F-4E43-FBB2-B618A355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2910"/>
            <a:ext cx="7408354" cy="18349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379"/>
          <p:cNvSpPr txBox="1">
            <a:spLocks noGrp="1"/>
          </p:cNvSpPr>
          <p:nvPr>
            <p:ph type="title"/>
          </p:nvPr>
        </p:nvSpPr>
        <p:spPr>
          <a:xfrm>
            <a:off x="410609" y="1157315"/>
            <a:ext cx="4629562" cy="4367218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Gruppeopgave </a:t>
            </a:r>
            <a:br>
              <a:rPr lang="en-US" noProof="1"/>
            </a:br>
            <a:r>
              <a:rPr lang="en-US" noProof="1"/>
              <a:t>– del 2: Dramatisering </a:t>
            </a:r>
          </a:p>
        </p:txBody>
      </p:sp>
      <p:sp>
        <p:nvSpPr>
          <p:cNvPr id="124" name="Shape 380"/>
          <p:cNvSpPr txBox="1">
            <a:spLocks noGrp="1"/>
          </p:cNvSpPr>
          <p:nvPr>
            <p:ph type="body" idx="1"/>
          </p:nvPr>
        </p:nvSpPr>
        <p:spPr>
          <a:xfrm>
            <a:off x="5566883" y="1157315"/>
            <a:ext cx="6822693" cy="7438970"/>
          </a:xfrm>
          <a:prstGeom prst="rect">
            <a:avLst/>
          </a:prstGeom>
        </p:spPr>
        <p:txBody>
          <a:bodyPr lIns="0" tIns="0" rIns="0" bIns="0"/>
          <a:lstStyle/>
          <a:p>
            <a:pPr indent="0"/>
            <a:r>
              <a:rPr lang="en-US" noProof="1"/>
              <a:t>Samme grupper. </a:t>
            </a:r>
          </a:p>
          <a:p>
            <a:pPr indent="0"/>
            <a:endParaRPr lang="en-US" noProof="1"/>
          </a:p>
          <a:p>
            <a:pPr indent="0"/>
            <a:r>
              <a:rPr lang="en-US" noProof="1"/>
              <a:t>Find en lille passage (8-10 replikker) i uddraget, som I synes er mest central.</a:t>
            </a:r>
            <a:br>
              <a:rPr lang="en-US" noProof="1"/>
            </a:br>
            <a:endParaRPr lang="en-US" noProof="1"/>
          </a:p>
          <a:p>
            <a:pPr indent="0"/>
            <a:r>
              <a:rPr lang="en-US" noProof="1"/>
              <a:t>Dramatisér jeres udvalgte replikker: </a:t>
            </a:r>
            <a:br>
              <a:rPr lang="en-US" noProof="1"/>
            </a:b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Vælg en Nora og en Helmer – den sidste i gruppen optager på mobiltelefonen. </a:t>
            </a:r>
            <a:br>
              <a:rPr lang="en-US" noProof="1"/>
            </a:b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Øv replikkerne et par gange. </a:t>
            </a:r>
            <a:br>
              <a:rPr lang="en-US" noProof="1"/>
            </a:br>
            <a:endParaRPr lang="en-US" noProof="1"/>
          </a:p>
          <a:p>
            <a:pPr marL="406400" indent="-406400">
              <a:buSzPct val="100000"/>
              <a:buChar char="–"/>
            </a:pPr>
            <a:r>
              <a:rPr lang="en-US" noProof="1"/>
              <a:t>Fremfør gerne overdrevet og med tydelig fortolkning. </a:t>
            </a:r>
          </a:p>
        </p:txBody>
      </p:sp>
      <p:sp>
        <p:nvSpPr>
          <p:cNvPr id="125" name="30 minutter.…"/>
          <p:cNvSpPr txBox="1"/>
          <p:nvPr/>
        </p:nvSpPr>
        <p:spPr>
          <a:xfrm>
            <a:off x="2229372" y="7177152"/>
            <a:ext cx="2840786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/>
          <a:p>
            <a:pPr defTabSz="914400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lang="en-US" noProof="1"/>
              <a:t>30 minutter.</a:t>
            </a:r>
          </a:p>
          <a:p>
            <a:pPr defTabSz="914400">
              <a:defRPr sz="2400">
                <a:latin typeface="Georgia"/>
                <a:ea typeface="Georgia"/>
                <a:cs typeface="Georgia"/>
                <a:sym typeface="Georgia"/>
              </a:defRPr>
            </a:pPr>
            <a:endParaRPr lang="en-US" noProof="1"/>
          </a:p>
          <a:p>
            <a:pPr defTabSz="914400">
              <a:defRPr sz="2400">
                <a:latin typeface="Georgia"/>
                <a:ea typeface="Georgia"/>
                <a:cs typeface="Georgia"/>
                <a:sym typeface="Georgia"/>
              </a:defRPr>
            </a:pPr>
            <a:r>
              <a:rPr lang="en-US" noProof="1"/>
              <a:t>Filmene vises i plenum. Indled med at begrunde jeres valg af replikker. </a:t>
            </a:r>
          </a:p>
        </p:txBody>
      </p:sp>
      <p:pic>
        <p:nvPicPr>
          <p:cNvPr id="12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70" y="8074900"/>
            <a:ext cx="678339" cy="1279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385"/>
          <p:cNvSpPr txBox="1">
            <a:spLocks noGrp="1"/>
          </p:cNvSpPr>
          <p:nvPr>
            <p:ph type="title"/>
          </p:nvPr>
        </p:nvSpPr>
        <p:spPr>
          <a:xfrm>
            <a:off x="414461" y="1157315"/>
            <a:ext cx="8252529" cy="2548922"/>
          </a:xfrm>
          <a:prstGeom prst="rect">
            <a:avLst/>
          </a:prstGeom>
        </p:spPr>
        <p:txBody>
          <a:bodyPr/>
          <a:lstStyle>
            <a:lvl1pPr defTabSz="914400">
              <a:defRPr spc="0"/>
            </a:lvl1pPr>
          </a:lstStyle>
          <a:p>
            <a:r>
              <a:rPr lang="da-DK" noProof="1"/>
              <a:t>Lektie til næste gang </a:t>
            </a:r>
          </a:p>
        </p:txBody>
      </p:sp>
      <p:sp>
        <p:nvSpPr>
          <p:cNvPr id="131" name="Af August Strindberg: Faderen, 1890."/>
          <p:cNvSpPr txBox="1"/>
          <p:nvPr/>
        </p:nvSpPr>
        <p:spPr>
          <a:xfrm>
            <a:off x="410608" y="7404227"/>
            <a:ext cx="3191873" cy="126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R="343179" defTabSz="1235455">
              <a:spcBef>
                <a:spcPts val="1300"/>
              </a:spcBef>
              <a:defRPr sz="1500" b="1"/>
            </a:pPr>
            <a:r>
              <a:rPr lang="da-DK" noProof="1"/>
              <a:t>Af August Strindberg: </a:t>
            </a:r>
            <a:br>
              <a:rPr lang="da-DK" noProof="1"/>
            </a:br>
            <a:r>
              <a:rPr lang="da-DK" noProof="1"/>
              <a:t>"Faderen", 1890</a:t>
            </a:r>
          </a:p>
        </p:txBody>
      </p:sp>
      <p:sp>
        <p:nvSpPr>
          <p:cNvPr id="132" name="Shape 95"/>
          <p:cNvSpPr/>
          <p:nvPr/>
        </p:nvSpPr>
        <p:spPr>
          <a:xfrm>
            <a:off x="414462" y="7186689"/>
            <a:ext cx="7021371" cy="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3" name="Læsefokus til Strindberg:"/>
          <p:cNvSpPr txBox="1"/>
          <p:nvPr/>
        </p:nvSpPr>
        <p:spPr>
          <a:xfrm>
            <a:off x="414459" y="8584299"/>
            <a:ext cx="3191873" cy="632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R="361244" defTabSz="1300480">
              <a:spcBef>
                <a:spcPts val="1400"/>
              </a:spcBef>
              <a:defRPr b="1"/>
            </a:pPr>
            <a:r>
              <a:rPr lang="da-DK" noProof="1"/>
              <a:t>Læsefokus til "Faderen":</a:t>
            </a:r>
          </a:p>
        </p:txBody>
      </p:sp>
      <p:sp>
        <p:nvSpPr>
          <p:cNvPr id="134" name="Hvilken konflikt præsenteres i scene 4?…"/>
          <p:cNvSpPr txBox="1"/>
          <p:nvPr/>
        </p:nvSpPr>
        <p:spPr>
          <a:xfrm>
            <a:off x="3508902" y="8582662"/>
            <a:ext cx="3926931" cy="635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251968" marR="335955" indent="-251968" defTabSz="1209446">
              <a:spcBef>
                <a:spcPts val="1300"/>
              </a:spcBef>
              <a:buSzPct val="100000"/>
              <a:buChar char="–"/>
              <a:defRPr sz="1400"/>
            </a:pPr>
            <a:r>
              <a:rPr lang="da-DK" noProof="1"/>
              <a:t>Hvilken konflikt præsenteres i scene 4?</a:t>
            </a:r>
          </a:p>
          <a:p>
            <a:pPr marL="251968" marR="335955" indent="-251968" defTabSz="1209446">
              <a:spcBef>
                <a:spcPts val="1300"/>
              </a:spcBef>
              <a:buSzPct val="100000"/>
              <a:buChar char="–"/>
              <a:defRPr sz="1400"/>
            </a:pPr>
            <a:r>
              <a:rPr lang="da-DK" noProof="1"/>
              <a:t>Hvordan manipulerer Laura i scene 5?</a:t>
            </a:r>
          </a:p>
        </p:txBody>
      </p:sp>
      <p:sp>
        <p:nvSpPr>
          <p:cNvPr id="135" name="Shape 95"/>
          <p:cNvSpPr/>
          <p:nvPr/>
        </p:nvSpPr>
        <p:spPr>
          <a:xfrm>
            <a:off x="418313" y="8366759"/>
            <a:ext cx="7021371" cy="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6" name="August Strindberg"/>
          <p:cNvSpPr txBox="1"/>
          <p:nvPr/>
        </p:nvSpPr>
        <p:spPr>
          <a:xfrm>
            <a:off x="353763" y="6598570"/>
            <a:ext cx="1359214" cy="315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defTabSz="914400"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da-DK" noProof="1"/>
              <a:t>August Strindberg</a:t>
            </a:r>
          </a:p>
        </p:txBody>
      </p:sp>
      <p:pic>
        <p:nvPicPr>
          <p:cNvPr id="137" name="August_Strindberg_1654x2131.tif" descr="August_Strindberg_1654x2131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9" y="4074624"/>
            <a:ext cx="1979116" cy="2548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ontortema">
  <a:themeElements>
    <a:clrScheme name="Kontor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Kontor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ontor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5022" tIns="65022" rIns="65022" bIns="65022" numCol="1" spcCol="38100" rtlCol="0" anchor="ctr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2" tIns="65022" rIns="65022" bIns="65022" numCol="1" spcCol="38100" rtlCol="0" anchor="t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Kontor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ontor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5022" tIns="65022" rIns="65022" bIns="65022" numCol="1" spcCol="38100" rtlCol="0" anchor="ctr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2" tIns="65022" rIns="65022" bIns="65022" numCol="1" spcCol="38100" rtlCol="0" anchor="t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335</Words>
  <Application>Microsoft Macintosh PowerPoint</Application>
  <PresentationFormat>Brugerdefineret</PresentationFormat>
  <Paragraphs>51</Paragraphs>
  <Slides>7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Helvetica</vt:lpstr>
      <vt:lpstr>Helvetica Neue</vt:lpstr>
      <vt:lpstr>Kontortema</vt:lpstr>
      <vt:lpstr>Modul 7  Det naturalistiske drama  </vt:lpstr>
      <vt:lpstr>Fokus for dette modul</vt:lpstr>
      <vt:lpstr>Øvelser i replikanalyse  – undertekst </vt:lpstr>
      <vt:lpstr>Øvelser i replikanalyse  – sprog-handlinger </vt:lpstr>
      <vt:lpstr>Spørgsmål som I skal tage noter til mens vi ser stykket (et uddrag af akt 3).</vt:lpstr>
      <vt:lpstr>Gruppeopgave  – del 2: Dramatisering </vt:lpstr>
      <vt:lpstr>Lektie til næste gang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7  Det naturalistiske drama  </dc:title>
  <cp:lastModifiedBy>[MR]  Maria Krarup Hansen</cp:lastModifiedBy>
  <cp:revision>6</cp:revision>
  <dcterms:modified xsi:type="dcterms:W3CDTF">2023-05-08T05:44:27Z</dcterms:modified>
</cp:coreProperties>
</file>