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5" r:id="rId1"/>
  </p:sldMasterIdLst>
  <p:notesMasterIdLst>
    <p:notesMasterId r:id="rId22"/>
  </p:notesMasterIdLst>
  <p:sldIdLst>
    <p:sldId id="301" r:id="rId2"/>
    <p:sldId id="296" r:id="rId3"/>
    <p:sldId id="257" r:id="rId4"/>
    <p:sldId id="299" r:id="rId5"/>
    <p:sldId id="285" r:id="rId6"/>
    <p:sldId id="290" r:id="rId7"/>
    <p:sldId id="279" r:id="rId8"/>
    <p:sldId id="295" r:id="rId9"/>
    <p:sldId id="297" r:id="rId10"/>
    <p:sldId id="291" r:id="rId11"/>
    <p:sldId id="293" r:id="rId12"/>
    <p:sldId id="300" r:id="rId13"/>
    <p:sldId id="292" r:id="rId14"/>
    <p:sldId id="275" r:id="rId15"/>
    <p:sldId id="281" r:id="rId16"/>
    <p:sldId id="286" r:id="rId17"/>
    <p:sldId id="280" r:id="rId18"/>
    <p:sldId id="289" r:id="rId19"/>
    <p:sldId id="298" r:id="rId20"/>
    <p:sldId id="283" r:id="rId21"/>
  </p:sldIdLst>
  <p:sldSz cx="9144000" cy="5143500" type="screen16x9"/>
  <p:notesSz cx="6858000" cy="9144000"/>
  <p:embeddedFontLst>
    <p:embeddedFont>
      <p:font typeface="Cooper Black" panose="0208090404030B020404" pitchFamily="18" charset="0"/>
      <p:regular r:id="rId23"/>
    </p:embeddedFont>
    <p:embeddedFont>
      <p:font typeface="Noto Sans" panose="020B0502040504020204" pitchFamily="34" charset="0"/>
      <p:regular r:id="rId24"/>
      <p:bold r:id="rId25"/>
      <p:italic r:id="rId26"/>
      <p:boldItalic r:id="rId27"/>
    </p:embeddedFont>
    <p:embeddedFont>
      <p:font typeface="Titillium Web" panose="00000500000000000000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8647DA-1E22-4C56-BBA3-98B8E505EC7C}" v="30" dt="2025-08-05T15:35:19.3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9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lde Mose (TIMO - Underviser - SV - LMH)" userId="bbc3644d-9ca2-4511-a363-3dbd1d2ee698" providerId="ADAL" clId="{D38647DA-1E22-4C56-BBA3-98B8E505EC7C}"/>
    <pc:docChg chg="undo custSel addSld delSld modSld sldOrd">
      <pc:chgData name="Tilde Mose (TIMO - Underviser - SV - LMH)" userId="bbc3644d-9ca2-4511-a363-3dbd1d2ee698" providerId="ADAL" clId="{D38647DA-1E22-4C56-BBA3-98B8E505EC7C}" dt="2025-08-05T15:35:19.331" v="240"/>
      <pc:docMkLst>
        <pc:docMk/>
      </pc:docMkLst>
      <pc:sldChg chg="modSp mod modAnim">
        <pc:chgData name="Tilde Mose (TIMO - Underviser - SV - LMH)" userId="bbc3644d-9ca2-4511-a363-3dbd1d2ee698" providerId="ADAL" clId="{D38647DA-1E22-4C56-BBA3-98B8E505EC7C}" dt="2025-08-05T15:33:01.444" v="217"/>
        <pc:sldMkLst>
          <pc:docMk/>
          <pc:sldMk cId="0" sldId="257"/>
        </pc:sldMkLst>
        <pc:spChg chg="mod">
          <ac:chgData name="Tilde Mose (TIMO - Underviser - SV - LMH)" userId="bbc3644d-9ca2-4511-a363-3dbd1d2ee698" providerId="ADAL" clId="{D38647DA-1E22-4C56-BBA3-98B8E505EC7C}" dt="2025-08-05T15:32:42.747" v="215" actId="1076"/>
          <ac:spMkLst>
            <pc:docMk/>
            <pc:sldMk cId="0" sldId="257"/>
            <ac:spMk id="2" creationId="{6F40994C-E044-C921-A7AD-10624E8C2E58}"/>
          </ac:spMkLst>
        </pc:spChg>
      </pc:sldChg>
      <pc:sldChg chg="del">
        <pc:chgData name="Tilde Mose (TIMO - Underviser - SV - LMH)" userId="bbc3644d-9ca2-4511-a363-3dbd1d2ee698" providerId="ADAL" clId="{D38647DA-1E22-4C56-BBA3-98B8E505EC7C}" dt="2025-08-05T15:22:03.479" v="111" actId="2696"/>
        <pc:sldMkLst>
          <pc:docMk/>
          <pc:sldMk cId="1105541210" sldId="289"/>
        </pc:sldMkLst>
      </pc:sldChg>
      <pc:sldChg chg="modAnim">
        <pc:chgData name="Tilde Mose (TIMO - Underviser - SV - LMH)" userId="bbc3644d-9ca2-4511-a363-3dbd1d2ee698" providerId="ADAL" clId="{D38647DA-1E22-4C56-BBA3-98B8E505EC7C}" dt="2025-08-05T15:35:01.754" v="239"/>
        <pc:sldMkLst>
          <pc:docMk/>
          <pc:sldMk cId="2087688740" sldId="290"/>
        </pc:sldMkLst>
      </pc:sldChg>
      <pc:sldChg chg="modSp mod">
        <pc:chgData name="Tilde Mose (TIMO - Underviser - SV - LMH)" userId="bbc3644d-9ca2-4511-a363-3dbd1d2ee698" providerId="ADAL" clId="{D38647DA-1E22-4C56-BBA3-98B8E505EC7C}" dt="2025-08-05T15:12:59.079" v="108" actId="20577"/>
        <pc:sldMkLst>
          <pc:docMk/>
          <pc:sldMk cId="1588972096" sldId="292"/>
        </pc:sldMkLst>
        <pc:spChg chg="mod">
          <ac:chgData name="Tilde Mose (TIMO - Underviser - SV - LMH)" userId="bbc3644d-9ca2-4511-a363-3dbd1d2ee698" providerId="ADAL" clId="{D38647DA-1E22-4C56-BBA3-98B8E505EC7C}" dt="2025-08-05T15:12:59.079" v="108" actId="20577"/>
          <ac:spMkLst>
            <pc:docMk/>
            <pc:sldMk cId="1588972096" sldId="292"/>
            <ac:spMk id="2" creationId="{00000000-0000-0000-0000-000000000000}"/>
          </ac:spMkLst>
        </pc:spChg>
      </pc:sldChg>
      <pc:sldChg chg="modSp mod ord modNotes">
        <pc:chgData name="Tilde Mose (TIMO - Underviser - SV - LMH)" userId="bbc3644d-9ca2-4511-a363-3dbd1d2ee698" providerId="ADAL" clId="{D38647DA-1E22-4C56-BBA3-98B8E505EC7C}" dt="2025-08-05T15:25:43.588" v="172" actId="26606"/>
        <pc:sldMkLst>
          <pc:docMk/>
          <pc:sldMk cId="2946899157" sldId="296"/>
        </pc:sldMkLst>
        <pc:spChg chg="mod">
          <ac:chgData name="Tilde Mose (TIMO - Underviser - SV - LMH)" userId="bbc3644d-9ca2-4511-a363-3dbd1d2ee698" providerId="ADAL" clId="{D38647DA-1E22-4C56-BBA3-98B8E505EC7C}" dt="2025-08-05T15:25:43.588" v="172" actId="26606"/>
          <ac:spMkLst>
            <pc:docMk/>
            <pc:sldMk cId="2946899157" sldId="296"/>
            <ac:spMk id="2" creationId="{8E84144E-3C5D-465F-93ED-77982436C9CD}"/>
          </ac:spMkLst>
        </pc:spChg>
        <pc:spChg chg="mod">
          <ac:chgData name="Tilde Mose (TIMO - Underviser - SV - LMH)" userId="bbc3644d-9ca2-4511-a363-3dbd1d2ee698" providerId="ADAL" clId="{D38647DA-1E22-4C56-BBA3-98B8E505EC7C}" dt="2025-08-05T15:25:43.588" v="172" actId="26606"/>
          <ac:spMkLst>
            <pc:docMk/>
            <pc:sldMk cId="2946899157" sldId="296"/>
            <ac:spMk id="3" creationId="{D7EF2809-BE70-4163-992D-F01E3AD0F3B5}"/>
          </ac:spMkLst>
        </pc:spChg>
        <pc:picChg chg="mod">
          <ac:chgData name="Tilde Mose (TIMO - Underviser - SV - LMH)" userId="bbc3644d-9ca2-4511-a363-3dbd1d2ee698" providerId="ADAL" clId="{D38647DA-1E22-4C56-BBA3-98B8E505EC7C}" dt="2025-08-05T15:25:43.588" v="172" actId="26606"/>
          <ac:picMkLst>
            <pc:docMk/>
            <pc:sldMk cId="2946899157" sldId="296"/>
            <ac:picMk id="4" creationId="{0467670F-090F-49B9-82AB-C2E2000CD99B}"/>
          </ac:picMkLst>
        </pc:picChg>
      </pc:sldChg>
      <pc:sldChg chg="modSp mod modAnim">
        <pc:chgData name="Tilde Mose (TIMO - Underviser - SV - LMH)" userId="bbc3644d-9ca2-4511-a363-3dbd1d2ee698" providerId="ADAL" clId="{D38647DA-1E22-4C56-BBA3-98B8E505EC7C}" dt="2025-08-05T15:35:19.331" v="240"/>
        <pc:sldMkLst>
          <pc:docMk/>
          <pc:sldMk cId="2693879760" sldId="298"/>
        </pc:sldMkLst>
        <pc:spChg chg="mod">
          <ac:chgData name="Tilde Mose (TIMO - Underviser - SV - LMH)" userId="bbc3644d-9ca2-4511-a363-3dbd1d2ee698" providerId="ADAL" clId="{D38647DA-1E22-4C56-BBA3-98B8E505EC7C}" dt="2025-08-05T15:24:34.642" v="166" actId="20577"/>
          <ac:spMkLst>
            <pc:docMk/>
            <pc:sldMk cId="2693879760" sldId="298"/>
            <ac:spMk id="3" creationId="{FD339DA0-F8B6-4CBD-9DC5-0DEA2ADCD75E}"/>
          </ac:spMkLst>
        </pc:spChg>
        <pc:picChg chg="mod ord">
          <ac:chgData name="Tilde Mose (TIMO - Underviser - SV - LMH)" userId="bbc3644d-9ca2-4511-a363-3dbd1d2ee698" providerId="ADAL" clId="{D38647DA-1E22-4C56-BBA3-98B8E505EC7C}" dt="2025-08-05T15:24:43.873" v="167" actId="14100"/>
          <ac:picMkLst>
            <pc:docMk/>
            <pc:sldMk cId="2693879760" sldId="298"/>
            <ac:picMk id="4" creationId="{3B17AADA-6277-49B0-A43B-E9B6B086A066}"/>
          </ac:picMkLst>
        </pc:picChg>
      </pc:sldChg>
      <pc:sldChg chg="modSp mod">
        <pc:chgData name="Tilde Mose (TIMO - Underviser - SV - LMH)" userId="bbc3644d-9ca2-4511-a363-3dbd1d2ee698" providerId="ADAL" clId="{D38647DA-1E22-4C56-BBA3-98B8E505EC7C}" dt="2025-08-05T15:12:05.929" v="100" actId="1076"/>
        <pc:sldMkLst>
          <pc:docMk/>
          <pc:sldMk cId="4156164367" sldId="299"/>
        </pc:sldMkLst>
        <pc:graphicFrameChg chg="mod modGraphic">
          <ac:chgData name="Tilde Mose (TIMO - Underviser - SV - LMH)" userId="bbc3644d-9ca2-4511-a363-3dbd1d2ee698" providerId="ADAL" clId="{D38647DA-1E22-4C56-BBA3-98B8E505EC7C}" dt="2025-08-05T15:12:05.929" v="100" actId="1076"/>
          <ac:graphicFrameMkLst>
            <pc:docMk/>
            <pc:sldMk cId="4156164367" sldId="299"/>
            <ac:graphicFrameMk id="4" creationId="{D9AF3E74-245C-49B0-81CF-4AF2AED558D3}"/>
          </ac:graphicFrameMkLst>
        </pc:graphicFrameChg>
      </pc:sldChg>
      <pc:sldChg chg="addSp delSp modSp new mod modTransition modAnim">
        <pc:chgData name="Tilde Mose (TIMO - Underviser - SV - LMH)" userId="bbc3644d-9ca2-4511-a363-3dbd1d2ee698" providerId="ADAL" clId="{D38647DA-1E22-4C56-BBA3-98B8E505EC7C}" dt="2025-08-05T15:31:15.730" v="211" actId="1036"/>
        <pc:sldMkLst>
          <pc:docMk/>
          <pc:sldMk cId="2746070899" sldId="301"/>
        </pc:sldMkLst>
        <pc:spChg chg="add del mod">
          <ac:chgData name="Tilde Mose (TIMO - Underviser - SV - LMH)" userId="bbc3644d-9ca2-4511-a363-3dbd1d2ee698" providerId="ADAL" clId="{D38647DA-1E22-4C56-BBA3-98B8E505EC7C}" dt="2025-08-05T15:28:53.097" v="189" actId="478"/>
          <ac:spMkLst>
            <pc:docMk/>
            <pc:sldMk cId="2746070899" sldId="301"/>
            <ac:spMk id="10" creationId="{505D6F80-FE20-C34B-AFF8-21E5D5BC0261}"/>
          </ac:spMkLst>
        </pc:spChg>
        <pc:spChg chg="add mod">
          <ac:chgData name="Tilde Mose (TIMO - Underviser - SV - LMH)" userId="bbc3644d-9ca2-4511-a363-3dbd1d2ee698" providerId="ADAL" clId="{D38647DA-1E22-4C56-BBA3-98B8E505EC7C}" dt="2025-08-05T15:31:15.730" v="211" actId="1036"/>
          <ac:spMkLst>
            <pc:docMk/>
            <pc:sldMk cId="2746070899" sldId="301"/>
            <ac:spMk id="11" creationId="{3E49261E-13EB-D1F1-67EF-0D2A78687125}"/>
          </ac:spMkLst>
        </pc:spChg>
        <pc:picChg chg="add del mod">
          <ac:chgData name="Tilde Mose (TIMO - Underviser - SV - LMH)" userId="bbc3644d-9ca2-4511-a363-3dbd1d2ee698" providerId="ADAL" clId="{D38647DA-1E22-4C56-BBA3-98B8E505EC7C}" dt="2025-08-05T15:27:12.892" v="174" actId="478"/>
          <ac:picMkLst>
            <pc:docMk/>
            <pc:sldMk cId="2746070899" sldId="301"/>
            <ac:picMk id="5" creationId="{C40E3294-A615-8229-6A64-74D872F8581A}"/>
          </ac:picMkLst>
        </pc:picChg>
        <pc:picChg chg="add del mod">
          <ac:chgData name="Tilde Mose (TIMO - Underviser - SV - LMH)" userId="bbc3644d-9ca2-4511-a363-3dbd1d2ee698" providerId="ADAL" clId="{D38647DA-1E22-4C56-BBA3-98B8E505EC7C}" dt="2025-08-05T15:27:12.892" v="174" actId="478"/>
          <ac:picMkLst>
            <pc:docMk/>
            <pc:sldMk cId="2746070899" sldId="301"/>
            <ac:picMk id="7" creationId="{6631F509-7AC7-5D13-B8FE-649D66B468FB}"/>
          </ac:picMkLst>
        </pc:picChg>
        <pc:picChg chg="add mod">
          <ac:chgData name="Tilde Mose (TIMO - Underviser - SV - LMH)" userId="bbc3644d-9ca2-4511-a363-3dbd1d2ee698" providerId="ADAL" clId="{D38647DA-1E22-4C56-BBA3-98B8E505EC7C}" dt="2025-08-05T15:27:36.372" v="175" actId="931"/>
          <ac:picMkLst>
            <pc:docMk/>
            <pc:sldMk cId="2746070899" sldId="301"/>
            <ac:picMk id="9" creationId="{1D9A855F-D7D9-38AE-02DD-7F9093935CB1}"/>
          </ac:picMkLst>
        </pc:picChg>
      </pc:sldChg>
    </pc:docChg>
  </pc:docChgLst>
  <pc:docChgLst>
    <pc:chgData name="Tilde Mose (TIMO - Underviser - SV - LMH)" userId="bbc3644d-9ca2-4511-a363-3dbd1d2ee698" providerId="ADAL" clId="{2ABCA5C1-788A-4747-985F-DC43725978B8}"/>
    <pc:docChg chg="modSld">
      <pc:chgData name="Tilde Mose (TIMO - Underviser - SV - LMH)" userId="bbc3644d-9ca2-4511-a363-3dbd1d2ee698" providerId="ADAL" clId="{2ABCA5C1-788A-4747-985F-DC43725978B8}" dt="2024-08-08T08:47:06.615" v="1" actId="20577"/>
      <pc:docMkLst>
        <pc:docMk/>
      </pc:docMkLst>
      <pc:sldChg chg="modSp mod">
        <pc:chgData name="Tilde Mose (TIMO - Underviser - SV - LMH)" userId="bbc3644d-9ca2-4511-a363-3dbd1d2ee698" providerId="ADAL" clId="{2ABCA5C1-788A-4747-985F-DC43725978B8}" dt="2024-08-08T08:47:06.615" v="1" actId="20577"/>
        <pc:sldMkLst>
          <pc:docMk/>
          <pc:sldMk cId="4156164367" sldId="2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5042557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857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Shape 11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5" name="Shape 11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676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Shape 12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8" name="Shape 12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052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8404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6231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da"/>
              <a:t>‹nr.›</a:t>
            </a:fld>
            <a:endParaRPr lang="d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da"/>
              <a:t>‹nr.›</a:t>
            </a:fld>
            <a:endParaRPr lang="d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da"/>
              <a:t>‹nr.›</a:t>
            </a:fld>
            <a:endParaRPr lang="d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da"/>
              <a:t>‹nr.›</a:t>
            </a:fld>
            <a:endParaRPr lang="d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da"/>
              <a:t>‹nr.›</a:t>
            </a:fld>
            <a:endParaRPr lang="d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da"/>
              <a:t>‹nr.›</a:t>
            </a:fld>
            <a:endParaRPr lang="d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da"/>
              <a:t>‹nr.›</a:t>
            </a:fld>
            <a:endParaRPr lang="d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da"/>
              <a:t>‹nr.›</a:t>
            </a:fld>
            <a:endParaRPr lang="d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da"/>
              <a:t>‹nr.›</a:t>
            </a:fld>
            <a:endParaRPr lang="d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da"/>
              <a:t>‹nr.›</a:t>
            </a:fld>
            <a:endParaRPr lang="d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1639491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0" y="335391"/>
            <a:ext cx="7928999" cy="727838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34" y="1666716"/>
            <a:ext cx="7915931" cy="2727383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8/13/2025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424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da" sz="1000">
                <a:solidFill>
                  <a:schemeClr val="dk2"/>
                </a:solidFill>
              </a:rPr>
              <a:t>‹nr.›</a:t>
            </a:fld>
            <a:endParaRPr lang="da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9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arketing.systime.dk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afs-fc-eudeux.ibog.gyldendal.dk/?id=179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youtube.com/watch?v=ZMkuSi0Abx8" TargetMode="Externa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marketing.systime.dk/?id=1460#c12865" TargetMode="Externa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volkswagen.dk/da/modeller.html" TargetMode="Externa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E570D5-8089-FF4B-9BD2-622DFBEE0C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5BBA945-1514-50C6-B4B3-A119E7E886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9" name="Billede 8" descr="Luftfoto af flydende marked">
            <a:extLst>
              <a:ext uri="{FF2B5EF4-FFF2-40B4-BE49-F238E27FC236}">
                <a16:creationId xmlns:a16="http://schemas.microsoft.com/office/drawing/2014/main" id="{1D9A855F-D7D9-38AE-02DD-7F9093935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2"/>
            <a:ext cx="9144000" cy="5136356"/>
          </a:xfrm>
          <a:prstGeom prst="rect">
            <a:avLst/>
          </a:prstGeom>
        </p:spPr>
      </p:pic>
      <p:sp>
        <p:nvSpPr>
          <p:cNvPr id="11" name="Eksplosion: 8 pkt 10">
            <a:extLst>
              <a:ext uri="{FF2B5EF4-FFF2-40B4-BE49-F238E27FC236}">
                <a16:creationId xmlns:a16="http://schemas.microsoft.com/office/drawing/2014/main" id="{3E49261E-13EB-D1F1-67EF-0D2A78687125}"/>
              </a:ext>
            </a:extLst>
          </p:cNvPr>
          <p:cNvSpPr/>
          <p:nvPr/>
        </p:nvSpPr>
        <p:spPr>
          <a:xfrm rot="18839687">
            <a:off x="268134" y="921276"/>
            <a:ext cx="5135764" cy="2523194"/>
          </a:xfrm>
          <a:prstGeom prst="irregularSeal1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2800" b="1" dirty="0">
                <a:latin typeface="Cooper Black" panose="0208090404030B020404" pitchFamily="18" charset="0"/>
              </a:rPr>
              <a:t>AFSÆTNING</a:t>
            </a:r>
          </a:p>
        </p:txBody>
      </p:sp>
    </p:spTree>
    <p:extLst>
      <p:ext uri="{BB962C8B-B14F-4D97-AF65-F5344CB8AC3E}">
        <p14:creationId xmlns:p14="http://schemas.microsoft.com/office/powerpoint/2010/main" val="2746070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84144E-3C5D-465F-93ED-77982436C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Introduktion til Afsætning</a:t>
            </a:r>
            <a:br>
              <a:rPr lang="da-DK"/>
            </a:br>
            <a:endParaRPr lang="en-US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7EF2809-BE70-4163-992D-F01E3AD0F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" y="1767058"/>
            <a:ext cx="3532783" cy="3235248"/>
          </a:xfrm>
        </p:spPr>
        <p:txBody>
          <a:bodyPr/>
          <a:lstStyle/>
          <a:p>
            <a:pPr>
              <a:buNone/>
            </a:pPr>
            <a:r>
              <a:rPr lang="da-DK"/>
              <a:t>Systime i bogen</a:t>
            </a:r>
          </a:p>
          <a:p>
            <a:pPr>
              <a:buNone/>
            </a:pPr>
            <a:r>
              <a:rPr lang="da-DK"/>
              <a:t>Dækker grundforløbet,</a:t>
            </a:r>
          </a:p>
          <a:p>
            <a:pPr>
              <a:buNone/>
            </a:pPr>
            <a:r>
              <a:rPr lang="da-DK"/>
              <a:t>samt B og A niveau</a:t>
            </a:r>
          </a:p>
          <a:p>
            <a:pPr>
              <a:buNone/>
            </a:pPr>
            <a:endParaRPr lang="da-DK"/>
          </a:p>
          <a:p>
            <a:pPr>
              <a:buNone/>
            </a:pPr>
            <a:endParaRPr lang="en-US"/>
          </a:p>
          <a:p>
            <a:pPr>
              <a:buNone/>
            </a:pPr>
            <a:r>
              <a:rPr lang="en-US">
                <a:hlinkClick r:id="rId3"/>
              </a:rPr>
              <a:t>https://marketing.systime.dk/</a:t>
            </a:r>
            <a:endParaRPr lang="en-US"/>
          </a:p>
          <a:p>
            <a:pPr>
              <a:buNone/>
            </a:pPr>
            <a:endParaRPr lang="en-US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467670F-090F-49B9-82AB-C2E2000CD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360" y="1778719"/>
            <a:ext cx="6134100" cy="263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899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Shape 118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da" dirty="0">
                <a:latin typeface="Titillium Web"/>
                <a:ea typeface="Titillium Web"/>
                <a:cs typeface="Titillium Web"/>
                <a:sym typeface="Titillium Web"/>
              </a:rPr>
              <a:t>Afsætnings byggesten</a:t>
            </a:r>
          </a:p>
        </p:txBody>
      </p:sp>
      <p:sp>
        <p:nvSpPr>
          <p:cNvPr id="1188" name="Shape 118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da" dirty="0"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</a:p>
        </p:txBody>
      </p:sp>
      <p:pic>
        <p:nvPicPr>
          <p:cNvPr id="1189" name="Shape 1189" title="Click to close image, click and drag to move. Use arrow keys for next and previous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034" y="1550491"/>
            <a:ext cx="5482850" cy="341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6F40994C-E044-C921-A7AD-10624E8C2E58}"/>
              </a:ext>
            </a:extLst>
          </p:cNvPr>
          <p:cNvSpPr/>
          <p:nvPr/>
        </p:nvSpPr>
        <p:spPr>
          <a:xfrm>
            <a:off x="6250565" y="2146743"/>
            <a:ext cx="2893435" cy="1767328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800" b="1" dirty="0">
                <a:solidFill>
                  <a:schemeClr val="tx1"/>
                </a:solidFill>
                <a:latin typeface="Cooper Black" panose="0208090404030B020404" pitchFamily="18" charset="0"/>
              </a:rPr>
              <a:t>+</a:t>
            </a:r>
            <a:r>
              <a:rPr lang="da-DK" b="1" dirty="0">
                <a:solidFill>
                  <a:schemeClr val="tx1"/>
                </a:solidFill>
                <a:latin typeface="Cooper Black" panose="0208090404030B020404" pitchFamily="18" charset="0"/>
              </a:rPr>
              <a:t> </a:t>
            </a:r>
          </a:p>
          <a:p>
            <a:pPr algn="ctr"/>
            <a:r>
              <a:rPr lang="da-DK" b="1" dirty="0">
                <a:solidFill>
                  <a:schemeClr val="tx1"/>
                </a:solidFill>
                <a:latin typeface="Cooper Black" panose="0208090404030B020404" pitchFamily="18" charset="0"/>
              </a:rPr>
              <a:t>INTERNATIONALT </a:t>
            </a:r>
          </a:p>
          <a:p>
            <a:pPr algn="ctr"/>
            <a:r>
              <a:rPr lang="da-DK" b="1" dirty="0">
                <a:solidFill>
                  <a:schemeClr val="tx1"/>
                </a:solidFill>
                <a:latin typeface="Cooper Black" panose="0208090404030B020404" pitchFamily="18" charset="0"/>
              </a:rPr>
              <a:t>PERSPEKTIV</a:t>
            </a:r>
            <a:endParaRPr lang="en-US" b="1" dirty="0">
              <a:solidFill>
                <a:schemeClr val="tx1"/>
              </a:solidFill>
              <a:latin typeface="Cooper Black" panose="0208090404030B0204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75D28E-E01B-4F1F-9F7D-875A7F9F9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001" y="0"/>
            <a:ext cx="7928999" cy="727838"/>
          </a:xfrm>
        </p:spPr>
        <p:txBody>
          <a:bodyPr/>
          <a:lstStyle/>
          <a:p>
            <a:r>
              <a:rPr lang="da-DK" dirty="0"/>
              <a:t>8 lektioner afsætning på Grundforløbet</a:t>
            </a:r>
            <a:endParaRPr lang="en-US" dirty="0"/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D9AF3E74-245C-49B0-81CF-4AF2AED558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1024081"/>
              </p:ext>
            </p:extLst>
          </p:nvPr>
        </p:nvGraphicFramePr>
        <p:xfrm>
          <a:off x="167640" y="844717"/>
          <a:ext cx="8808719" cy="40947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798">
                  <a:extLst>
                    <a:ext uri="{9D8B030D-6E8A-4147-A177-3AD203B41FA5}">
                      <a16:colId xmlns:a16="http://schemas.microsoft.com/office/drawing/2014/main" val="2309520382"/>
                    </a:ext>
                  </a:extLst>
                </a:gridCol>
                <a:gridCol w="537882">
                  <a:extLst>
                    <a:ext uri="{9D8B030D-6E8A-4147-A177-3AD203B41FA5}">
                      <a16:colId xmlns:a16="http://schemas.microsoft.com/office/drawing/2014/main" val="1820716197"/>
                    </a:ext>
                  </a:extLst>
                </a:gridCol>
                <a:gridCol w="2752906">
                  <a:extLst>
                    <a:ext uri="{9D8B030D-6E8A-4147-A177-3AD203B41FA5}">
                      <a16:colId xmlns:a16="http://schemas.microsoft.com/office/drawing/2014/main" val="2857830713"/>
                    </a:ext>
                  </a:extLst>
                </a:gridCol>
                <a:gridCol w="4639133">
                  <a:extLst>
                    <a:ext uri="{9D8B030D-6E8A-4147-A177-3AD203B41FA5}">
                      <a16:colId xmlns:a16="http://schemas.microsoft.com/office/drawing/2014/main" val="2269752220"/>
                    </a:ext>
                  </a:extLst>
                </a:gridCol>
              </a:tblGrid>
              <a:tr h="432451"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Lektion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Uge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Kapitel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Emne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454129"/>
                  </a:ext>
                </a:extLst>
              </a:tr>
              <a:tr h="558372">
                <a:tc>
                  <a:txBody>
                    <a:bodyPr/>
                    <a:lstStyle/>
                    <a:p>
                      <a:r>
                        <a:rPr lang="da-DK" dirty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GF 06 målgrupper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Segmentering, målgrupper, målgruppevalg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300584"/>
                  </a:ext>
                </a:extLst>
              </a:tr>
              <a:tr h="656322">
                <a:tc>
                  <a:txBody>
                    <a:bodyPr/>
                    <a:lstStyle/>
                    <a:p>
                      <a:r>
                        <a:rPr lang="da-DK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GF 02 ide &amp;  </a:t>
                      </a:r>
                      <a:endParaRPr lang="en-US" sz="14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da-DK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GF 07 strategi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Ide, vision, mål og strategier for virksomheden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471659"/>
                  </a:ext>
                </a:extLst>
              </a:tr>
              <a:tr h="558372">
                <a:tc>
                  <a:txBody>
                    <a:bodyPr/>
                    <a:lstStyle/>
                    <a:p>
                      <a:r>
                        <a:rPr lang="da-DK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Kap. 15.1, 15.2 &amp; 15.3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Produkt</a:t>
                      </a:r>
                      <a:r>
                        <a:rPr lang="da-DK" dirty="0"/>
                        <a:t>. Det 1. P af de 4 P’er. </a:t>
                      </a:r>
                    </a:p>
                    <a:p>
                      <a:r>
                        <a:rPr lang="da-DK" sz="1200" dirty="0"/>
                        <a:t>(Light udgave – vi går først i dybden i studieretningen)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347841"/>
                  </a:ext>
                </a:extLst>
              </a:tr>
              <a:tr h="332718">
                <a:tc>
                  <a:txBody>
                    <a:bodyPr/>
                    <a:lstStyle/>
                    <a:p>
                      <a:r>
                        <a:rPr lang="da-DK" dirty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Kap. 20, 20.3 &amp; 20.4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Place / Distribution</a:t>
                      </a:r>
                      <a:r>
                        <a:rPr lang="da-DK" dirty="0"/>
                        <a:t>. Det 2. P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770018"/>
                  </a:ext>
                </a:extLst>
              </a:tr>
              <a:tr h="332718">
                <a:tc>
                  <a:txBody>
                    <a:bodyPr/>
                    <a:lstStyle/>
                    <a:p>
                      <a:r>
                        <a:rPr lang="da-DK" dirty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Kap. 22 </a:t>
                      </a:r>
                      <a:r>
                        <a:rPr lang="da-DK"/>
                        <a:t>&amp; 22.0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Promotion</a:t>
                      </a:r>
                      <a:r>
                        <a:rPr lang="da-DK" dirty="0"/>
                        <a:t>. Det 3. P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838275"/>
                  </a:ext>
                </a:extLst>
              </a:tr>
              <a:tr h="332718">
                <a:tc>
                  <a:txBody>
                    <a:bodyPr/>
                    <a:lstStyle/>
                    <a:p>
                      <a:r>
                        <a:rPr lang="da-DK" dirty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Kap. 18.1 og 18.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Pris</a:t>
                      </a:r>
                      <a:r>
                        <a:rPr lang="da-DK" dirty="0"/>
                        <a:t>. Det 4. P (bytur - 1 time – må ikke være i 1. lektion)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548803"/>
                  </a:ext>
                </a:extLst>
              </a:tr>
              <a:tr h="332718">
                <a:tc>
                  <a:txBody>
                    <a:bodyPr/>
                    <a:lstStyle/>
                    <a:p>
                      <a:r>
                        <a:rPr lang="da-DK" dirty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Arbejde med butiksopgave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085431"/>
                  </a:ext>
                </a:extLst>
              </a:tr>
              <a:tr h="558372">
                <a:tc>
                  <a:txBody>
                    <a:bodyPr/>
                    <a:lstStyle/>
                    <a:p>
                      <a:r>
                        <a:rPr lang="da-DK" dirty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Præsentation af butiksopgave </a:t>
                      </a:r>
                    </a:p>
                    <a:p>
                      <a:r>
                        <a:rPr lang="da-DK" dirty="0"/>
                        <a:t>+ intro til afsætning A og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Fremlæggelser på klassen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6164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så afsætning? Og hvad skal vi lave i denne lektion?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idx="1"/>
          </p:nvPr>
        </p:nvSpPr>
        <p:spPr>
          <a:xfrm>
            <a:off x="607501" y="1699374"/>
            <a:ext cx="5374199" cy="3192666"/>
          </a:xfrm>
        </p:spPr>
        <p:txBody>
          <a:bodyPr/>
          <a:lstStyle/>
          <a:p>
            <a:r>
              <a:rPr lang="da-DK" dirty="0"/>
              <a:t> Afsætning betyder en virksomheds salg af varer og tjenesteydelser, og faget beskæftiger sig med de aktiviteter, der knytter sig til det at udbyde en vare eller tjenesteydelse på et marked. </a:t>
            </a:r>
          </a:p>
          <a:p>
            <a:r>
              <a:rPr lang="da-DK" dirty="0"/>
              <a:t> I første lektion skal I lære om målgrupper og nogle begreber vi bruger til at inddele markedet i segmenter.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B078388-F72B-4802-9471-B98071176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9708" y="1699373"/>
            <a:ext cx="2241502" cy="319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339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Virksomhedens målgruppe</a:t>
            </a:r>
          </a:p>
        </p:txBody>
      </p:sp>
      <p:sp>
        <p:nvSpPr>
          <p:cNvPr id="4" name="Oval billedforklaring 3"/>
          <p:cNvSpPr/>
          <p:nvPr/>
        </p:nvSpPr>
        <p:spPr>
          <a:xfrm flipH="1">
            <a:off x="418430" y="2018876"/>
            <a:ext cx="3899567" cy="2582540"/>
          </a:xfrm>
          <a:prstGeom prst="wedgeEllipseCallout">
            <a:avLst>
              <a:gd name="adj1" fmla="val -63837"/>
              <a:gd name="adj2" fmla="val 542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a-DK" sz="1800" dirty="0">
                <a:solidFill>
                  <a:prstClr val="white"/>
                </a:solidFill>
              </a:rPr>
              <a:t>Målgruppe er det eller de segmenter, som virksomheden retter sin markedsføring mod.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a-DK" sz="1050" dirty="0">
              <a:solidFill>
                <a:prstClr val="white"/>
              </a:solidFill>
            </a:endParaRPr>
          </a:p>
        </p:txBody>
      </p:sp>
      <p:sp>
        <p:nvSpPr>
          <p:cNvPr id="5" name="Oval billedforklaring 4"/>
          <p:cNvSpPr/>
          <p:nvPr/>
        </p:nvSpPr>
        <p:spPr>
          <a:xfrm>
            <a:off x="4685035" y="1810258"/>
            <a:ext cx="3379625" cy="2330585"/>
          </a:xfrm>
          <a:prstGeom prst="wedgeEllipseCallout">
            <a:avLst>
              <a:gd name="adj1" fmla="val -34746"/>
              <a:gd name="adj2" fmla="val 70021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a-DK" sz="1800" dirty="0">
                <a:solidFill>
                  <a:prstClr val="white"/>
                </a:solidFill>
              </a:rPr>
              <a:t>Det vil sige de personer, virksomheden gerne vil tiltrække som kunder</a:t>
            </a:r>
          </a:p>
        </p:txBody>
      </p:sp>
    </p:spTree>
    <p:extLst>
      <p:ext uri="{BB962C8B-B14F-4D97-AF65-F5344CB8AC3E}">
        <p14:creationId xmlns:p14="http://schemas.microsoft.com/office/powerpoint/2010/main" val="208768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" name="Shape 1280" title="Klik for at lukke billede, klik og træk for at flytte. Brug piletaster for at skifte til forrige og næste billede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4899" y="1858680"/>
            <a:ext cx="4105849" cy="237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81" name="Shape 128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da"/>
              <a:t>Målgruppe</a:t>
            </a:r>
          </a:p>
        </p:txBody>
      </p:sp>
      <p:sp>
        <p:nvSpPr>
          <p:cNvPr id="1282" name="Shape 1282"/>
          <p:cNvSpPr txBox="1">
            <a:spLocks noGrp="1"/>
          </p:cNvSpPr>
          <p:nvPr>
            <p:ph idx="1"/>
          </p:nvPr>
        </p:nvSpPr>
        <p:spPr>
          <a:xfrm>
            <a:off x="267319" y="1790086"/>
            <a:ext cx="4086494" cy="2727383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da" dirty="0"/>
              <a:t>Når virksomheden skal fastlægge sin målgruppe arbejder den med segmentering</a:t>
            </a:r>
          </a:p>
          <a:p>
            <a:pPr marL="457200" lvl="0" indent="-228600" rtl="0">
              <a:spcBef>
                <a:spcPts val="0"/>
              </a:spcBef>
            </a:pPr>
            <a:r>
              <a:rPr lang="da" dirty="0"/>
              <a:t>Alle forbrugere opdeles i mindre grupper/segmenter ud fra fx. alder, køn, indkomst, bopæl eller livsstil</a:t>
            </a:r>
          </a:p>
        </p:txBody>
      </p:sp>
    </p:spTree>
    <p:extLst>
      <p:ext uri="{BB962C8B-B14F-4D97-AF65-F5344CB8AC3E}">
        <p14:creationId xmlns:p14="http://schemas.microsoft.com/office/powerpoint/2010/main" val="2255200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52441F-7D9E-4D6F-8A3A-365043483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Målgruppevalg  </a:t>
            </a:r>
            <a:endParaRPr lang="en-US" dirty="0"/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B3D92BC8-94E3-42F8-A0BB-4E865E5F52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28343" y="1576292"/>
            <a:ext cx="3103699" cy="2812588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B6E0F4A6-0A66-4E6D-86BC-BBE326A88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14" y="2193512"/>
            <a:ext cx="5654040" cy="281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54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D53C09-E4FC-47E5-A62E-8B358D9B6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Søstrene Grene</a:t>
            </a:r>
            <a:endParaRPr lang="en-US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95A630-EC29-4604-993B-E56E5BF6F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 </a:t>
            </a:r>
            <a:r>
              <a:rPr lang="da-DK" dirty="0">
                <a:hlinkClick r:id="rId2"/>
              </a:rPr>
              <a:t>https://afs-fc-eudeux.ibog.gyldendal.dk/?id=179</a:t>
            </a:r>
            <a:endParaRPr lang="da-DK" dirty="0"/>
          </a:p>
          <a:p>
            <a:endParaRPr lang="da-DK" dirty="0"/>
          </a:p>
          <a:p>
            <a:endParaRPr lang="en-US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15B3281-8303-4DF5-9E2E-5888CB6C9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053781"/>
            <a:ext cx="4713074" cy="2754328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36A783D2-C676-47FA-AE57-760BE7C04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7108" y="1239865"/>
            <a:ext cx="3725588" cy="369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72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Målgruppevalg eksempel</a:t>
            </a:r>
          </a:p>
        </p:txBody>
      </p:sp>
      <p:sp>
        <p:nvSpPr>
          <p:cNvPr id="6" name="Pladsholder til indhold 3"/>
          <p:cNvSpPr>
            <a:spLocks noGrp="1"/>
          </p:cNvSpPr>
          <p:nvPr>
            <p:ph idx="1"/>
          </p:nvPr>
        </p:nvSpPr>
        <p:spPr>
          <a:xfrm>
            <a:off x="149577" y="1666716"/>
            <a:ext cx="7915931" cy="2727383"/>
          </a:xfrm>
        </p:spPr>
        <p:txBody>
          <a:bodyPr>
            <a:normAutofit/>
          </a:bodyPr>
          <a:lstStyle/>
          <a:p>
            <a:pPr marL="180975" indent="-180975"/>
            <a:r>
              <a:rPr lang="da-DK" dirty="0"/>
              <a:t>Forskellige målgrupper for el-cykler kan være </a:t>
            </a:r>
          </a:p>
          <a:p>
            <a:pPr marL="1079500" lvl="1" indent="-180975"/>
            <a:r>
              <a:rPr lang="da-DK" dirty="0"/>
              <a:t>Aktive pensionister i Horsens</a:t>
            </a:r>
          </a:p>
          <a:p>
            <a:pPr marL="1079500" lvl="1" indent="-180975"/>
            <a:r>
              <a:rPr lang="da-DK" dirty="0"/>
              <a:t>Unge i storbyerne</a:t>
            </a:r>
          </a:p>
          <a:p>
            <a:pPr marL="1079500" lvl="1" indent="-180975"/>
            <a:r>
              <a:rPr lang="da-DK" dirty="0"/>
              <a:t>Dagplejemødre på arbejde</a:t>
            </a:r>
          </a:p>
          <a:p>
            <a:pPr marL="1079500" lvl="1" indent="-180975"/>
            <a:r>
              <a:rPr lang="da-DK" dirty="0"/>
              <a:t>Mænd der kører mountainbike</a:t>
            </a:r>
          </a:p>
          <a:p>
            <a:pPr marL="1079500" lvl="1" indent="-180975"/>
            <a:endParaRPr lang="da-DK" dirty="0"/>
          </a:p>
          <a:p>
            <a:pPr marL="1079500" lvl="1" indent="-180975"/>
            <a:endParaRPr lang="da-DK" dirty="0"/>
          </a:p>
        </p:txBody>
      </p:sp>
      <p:pic>
        <p:nvPicPr>
          <p:cNvPr id="1026" name="Picture 2" descr="Wade Simmons riding his eBik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377" y="3463622"/>
            <a:ext cx="2366735" cy="157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l-cykler med lad er yndlings-transportmiddel for bÃ¸rnene i Hylke Dagplej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808" y="2726925"/>
            <a:ext cx="2331937" cy="138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elcyk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402" y="1550923"/>
            <a:ext cx="2109255" cy="140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https://cykelexperten.dk/wp-content/uploads/2017/02/16163466-node-image-upload-cykelexperte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800" y="2703413"/>
            <a:ext cx="2037415" cy="115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615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på virksomheds brug af segmenter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Bog og Ide – vigtigste kundesegmenter</a:t>
            </a:r>
            <a:endParaRPr lang="da-DK" dirty="0"/>
          </a:p>
        </p:txBody>
      </p:sp>
      <p:pic>
        <p:nvPicPr>
          <p:cNvPr id="2050" name="Picture 2" descr="Billedresultat for bog og 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143" y="2378151"/>
            <a:ext cx="3902543" cy="265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illedresultat for bog og i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75" y="2261733"/>
            <a:ext cx="1404711" cy="1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Billedresultat for bog og id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069" y="2830286"/>
            <a:ext cx="2038121" cy="2051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79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0A3BAE-44DE-9BAA-923C-C67829446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363" y="202666"/>
            <a:ext cx="7928999" cy="1186047"/>
          </a:xfrm>
        </p:spPr>
        <p:txBody>
          <a:bodyPr/>
          <a:lstStyle/>
          <a:p>
            <a:r>
              <a:rPr lang="da-DK" sz="2400" dirty="0"/>
              <a:t>Bog &amp; Ide: </a:t>
            </a:r>
            <a:br>
              <a:rPr lang="da-DK" sz="2400" dirty="0"/>
            </a:br>
            <a:r>
              <a:rPr lang="da-DK" sz="2400" dirty="0"/>
              <a:t>Målgrupper – brug begreber og ord fra slide 8</a:t>
            </a:r>
            <a:endParaRPr lang="en-US" sz="2400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038DF390-88E2-7E73-6788-92B1E61FFE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2083806"/>
              </p:ext>
            </p:extLst>
          </p:nvPr>
        </p:nvGraphicFramePr>
        <p:xfrm>
          <a:off x="614363" y="1666875"/>
          <a:ext cx="7915275" cy="3273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8425">
                  <a:extLst>
                    <a:ext uri="{9D8B030D-6E8A-4147-A177-3AD203B41FA5}">
                      <a16:colId xmlns:a16="http://schemas.microsoft.com/office/drawing/2014/main" val="3143100686"/>
                    </a:ext>
                  </a:extLst>
                </a:gridCol>
                <a:gridCol w="2638425">
                  <a:extLst>
                    <a:ext uri="{9D8B030D-6E8A-4147-A177-3AD203B41FA5}">
                      <a16:colId xmlns:a16="http://schemas.microsoft.com/office/drawing/2014/main" val="2050895176"/>
                    </a:ext>
                  </a:extLst>
                </a:gridCol>
                <a:gridCol w="2638425">
                  <a:extLst>
                    <a:ext uri="{9D8B030D-6E8A-4147-A177-3AD203B41FA5}">
                      <a16:colId xmlns:a16="http://schemas.microsoft.com/office/drawing/2014/main" val="3197966603"/>
                    </a:ext>
                  </a:extLst>
                </a:gridCol>
              </a:tblGrid>
              <a:tr h="473802"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BOGELSKEREN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GAVESHOPPEREN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DEN KREATIVE FAMILIE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536801"/>
                  </a:ext>
                </a:extLst>
              </a:tr>
              <a:tr h="2800157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717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0542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Klasseopdeling i forskellige segmenter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100" dirty="0"/>
              <a:t>Sidste gang du købte/fik nye sko.</a:t>
            </a:r>
          </a:p>
          <a:p>
            <a:pPr lvl="1"/>
            <a:r>
              <a:rPr lang="da-DK" sz="1500" dirty="0"/>
              <a:t>Hvad skulle skoen bruges til? (fest, skole, løb, håndbold, fodbold osv.)</a:t>
            </a:r>
          </a:p>
          <a:p>
            <a:pPr lvl="1"/>
            <a:r>
              <a:rPr lang="da-DK" sz="1500" dirty="0"/>
              <a:t>Krav og ønsker til skoen? (pris, mærke, kvalitet, farve, skridsikker, let, tung </a:t>
            </a:r>
            <a:r>
              <a:rPr lang="da-DK" sz="1500" dirty="0" err="1"/>
              <a:t>osv</a:t>
            </a:r>
            <a:r>
              <a:rPr lang="da-DK" sz="1500" dirty="0"/>
              <a:t>)</a:t>
            </a:r>
          </a:p>
          <a:p>
            <a:pPr lvl="1"/>
            <a:r>
              <a:rPr lang="da-DK" sz="1500" dirty="0"/>
              <a:t>Hvilket behov skulle skoen dække? (se smart ud, passe til bestemt tøj, se dyr ud </a:t>
            </a:r>
            <a:r>
              <a:rPr lang="da-DK" sz="1500" dirty="0" err="1"/>
              <a:t>osv</a:t>
            </a:r>
            <a:r>
              <a:rPr lang="da-DK" sz="1500" dirty="0"/>
              <a:t>)</a:t>
            </a:r>
          </a:p>
          <a:p>
            <a:pPr lvl="1"/>
            <a:r>
              <a:rPr lang="da-DK" sz="1500" dirty="0"/>
              <a:t>Elever med samme ønsker og krav/behov stiller sig sammen i mindre grupper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8972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52445">
            <a:off x="7216945" y="1873347"/>
            <a:ext cx="1801571" cy="1715409"/>
          </a:xfrm>
          <a:prstGeom prst="rect">
            <a:avLst/>
          </a:prstGeom>
        </p:spPr>
      </p:pic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da" dirty="0">
                <a:latin typeface="Titillium Web"/>
                <a:ea typeface="Titillium Web"/>
                <a:cs typeface="Titillium Web"/>
                <a:sym typeface="Titillium Web"/>
              </a:rPr>
              <a:t>Rådighedsbeløb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Font typeface="Titillium Web"/>
            </a:pPr>
            <a:r>
              <a:rPr lang="da" dirty="0">
                <a:latin typeface="Titillium Web"/>
                <a:ea typeface="Titillium Web"/>
                <a:cs typeface="Titillium Web"/>
                <a:sym typeface="Titillium Web"/>
              </a:rPr>
              <a:t>Rådighedsbeløbet er det beløb, man har tilbage til forb</a:t>
            </a:r>
            <a:r>
              <a:rPr lang="en-US" dirty="0">
                <a:latin typeface="Titillium Web"/>
                <a:ea typeface="Titillium Web"/>
                <a:cs typeface="Titillium Web"/>
                <a:sym typeface="Titillium Web"/>
              </a:rPr>
              <a:t>rug</a:t>
            </a:r>
            <a:r>
              <a:rPr lang="da" dirty="0">
                <a:latin typeface="Titillium Web"/>
                <a:ea typeface="Titillium Web"/>
                <a:cs typeface="Titillium Web"/>
                <a:sym typeface="Titillium Web"/>
              </a:rPr>
              <a:t> når man har betalt skat, faste udgifter og sparet op</a:t>
            </a:r>
          </a:p>
        </p:txBody>
      </p:sp>
      <p:pic>
        <p:nvPicPr>
          <p:cNvPr id="133" name="Shape 133" descr="Skærmbillede 2017-08-02 kl. 14.06.5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0343" y="2361280"/>
            <a:ext cx="4883169" cy="2423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36867">
            <a:off x="352007" y="3095376"/>
            <a:ext cx="1547725" cy="147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358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udvikler rådighedsbeløbet sig?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 Om sommeren?</a:t>
            </a:r>
          </a:p>
          <a:p>
            <a:r>
              <a:rPr lang="da-DK" dirty="0"/>
              <a:t> Efter vinterferien?</a:t>
            </a:r>
          </a:p>
          <a:p>
            <a:r>
              <a:rPr lang="da-DK" dirty="0"/>
              <a:t> Efter jul?</a:t>
            </a:r>
          </a:p>
          <a:p>
            <a:r>
              <a:rPr lang="da-DK" dirty="0"/>
              <a:t> Når du flytter hjemmefra?</a:t>
            </a:r>
          </a:p>
          <a:p>
            <a:pPr>
              <a:buNone/>
            </a:pP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25928">
            <a:off x="4515015" y="1767612"/>
            <a:ext cx="417195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095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da" dirty="0">
                <a:latin typeface="Titillium Web"/>
                <a:ea typeface="Titillium Web"/>
                <a:cs typeface="Titillium Web"/>
                <a:sym typeface="Titillium Web"/>
              </a:rPr>
              <a:t>Livscyklus: De forskellige livsfaser som et menneske gennemgår fra vugge til grav</a:t>
            </a:r>
            <a:br>
              <a:rPr lang="da" dirty="0"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da" dirty="0"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</a:p>
        </p:txBody>
      </p:sp>
      <p:sp>
        <p:nvSpPr>
          <p:cNvPr id="139" name="Shape 13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Font typeface="Titillium Web"/>
            </a:pPr>
            <a:endParaRPr lang="da" dirty="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" name="Tekstfelt 1"/>
          <p:cNvSpPr txBox="1"/>
          <p:nvPr/>
        </p:nvSpPr>
        <p:spPr>
          <a:xfrm>
            <a:off x="4471874" y="3657041"/>
            <a:ext cx="2249376" cy="7386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Livscyklus kan have stor indflydelse på hvilken </a:t>
            </a:r>
            <a:r>
              <a:rPr lang="da-DK" u="sng" dirty="0"/>
              <a:t>målgruppe</a:t>
            </a:r>
            <a:r>
              <a:rPr lang="da-DK" dirty="0"/>
              <a:t> man tilhører.</a:t>
            </a:r>
          </a:p>
        </p:txBody>
      </p:sp>
      <p:sp>
        <p:nvSpPr>
          <p:cNvPr id="3" name="Tekstfelt 2"/>
          <p:cNvSpPr txBox="1"/>
          <p:nvPr/>
        </p:nvSpPr>
        <p:spPr>
          <a:xfrm>
            <a:off x="7238999" y="2528372"/>
            <a:ext cx="1780960" cy="24622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Forbrugsvaner hænger tit sammen med den livscyklus man er i.</a:t>
            </a:r>
          </a:p>
          <a:p>
            <a:endParaRPr lang="da-DK" dirty="0"/>
          </a:p>
          <a:p>
            <a:r>
              <a:rPr lang="da-DK" dirty="0"/>
              <a:t>Kan du komme med et eksempel fra dit eget liv – hvad køber du mest? Og hvad køber dine forældre?</a:t>
            </a: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57" y="3178197"/>
            <a:ext cx="3609760" cy="180488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ABA2BC7-5035-4D87-A60A-3F4E7DD560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66716"/>
            <a:ext cx="7238999" cy="151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13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Hvem bruger penge p</a:t>
            </a:r>
            <a:r>
              <a:rPr lang="da-DK" altLang="da-DK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å</a:t>
            </a:r>
            <a:r>
              <a:rPr lang="da-DK" altLang="da-DK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restauranter?</a:t>
            </a:r>
            <a:br>
              <a:rPr lang="da-DK" altLang="da-DK" sz="60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endParaRPr lang="da-DK" dirty="0"/>
          </a:p>
        </p:txBody>
      </p:sp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654943"/>
              </p:ext>
            </p:extLst>
          </p:nvPr>
        </p:nvGraphicFramePr>
        <p:xfrm>
          <a:off x="557561" y="1642752"/>
          <a:ext cx="8288896" cy="34285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37237">
                  <a:extLst>
                    <a:ext uri="{9D8B030D-6E8A-4147-A177-3AD203B41FA5}">
                      <a16:colId xmlns:a16="http://schemas.microsoft.com/office/drawing/2014/main" val="2835009499"/>
                    </a:ext>
                  </a:extLst>
                </a:gridCol>
                <a:gridCol w="1905340">
                  <a:extLst>
                    <a:ext uri="{9D8B030D-6E8A-4147-A177-3AD203B41FA5}">
                      <a16:colId xmlns:a16="http://schemas.microsoft.com/office/drawing/2014/main" val="1243284780"/>
                    </a:ext>
                  </a:extLst>
                </a:gridCol>
                <a:gridCol w="2746319">
                  <a:extLst>
                    <a:ext uri="{9D8B030D-6E8A-4147-A177-3AD203B41FA5}">
                      <a16:colId xmlns:a16="http://schemas.microsoft.com/office/drawing/2014/main" val="3134972124"/>
                    </a:ext>
                  </a:extLst>
                </a:gridCol>
              </a:tblGrid>
              <a:tr h="6277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</a:rPr>
                        <a:t>Faser i livscyklus</a:t>
                      </a:r>
                      <a:endParaRPr lang="da-D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 Rådighedsbeløb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(lavt – mellem – højt)</a:t>
                      </a:r>
                      <a:endParaRPr lang="da-D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</a:rPr>
                        <a:t>Forbrug på restaurantbesøg (lavt – mellem – højt)</a:t>
                      </a:r>
                      <a:endParaRPr lang="da-D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137288288"/>
                  </a:ext>
                </a:extLst>
              </a:tr>
              <a:tr h="3828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</a:rPr>
                        <a:t>Børn</a:t>
                      </a:r>
                      <a:endParaRPr lang="da-D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95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950">
                          <a:effectLst/>
                        </a:rPr>
                        <a:t> </a:t>
                      </a:r>
                      <a:endParaRPr lang="da-D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366792112"/>
                  </a:ext>
                </a:extLst>
              </a:tr>
              <a:tr h="3828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</a:rPr>
                        <a:t>Unge, hjemmeboende</a:t>
                      </a:r>
                      <a:endParaRPr lang="da-D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95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95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454256341"/>
                  </a:ext>
                </a:extLst>
              </a:tr>
              <a:tr h="3828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</a:rPr>
                        <a:t>Unge, udeboende</a:t>
                      </a:r>
                      <a:endParaRPr lang="da-D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950">
                          <a:effectLst/>
                        </a:rPr>
                        <a:t> </a:t>
                      </a:r>
                      <a:endParaRPr lang="da-D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95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061532070"/>
                  </a:ext>
                </a:extLst>
              </a:tr>
              <a:tr h="3828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</a:rPr>
                        <a:t>Ungt par, uden børn</a:t>
                      </a:r>
                      <a:endParaRPr lang="da-D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95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950">
                          <a:effectLst/>
                        </a:rPr>
                        <a:t> </a:t>
                      </a:r>
                      <a:endParaRPr lang="da-D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4289570513"/>
                  </a:ext>
                </a:extLst>
              </a:tr>
              <a:tr h="3828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</a:rPr>
                        <a:t>Par med børn</a:t>
                      </a:r>
                      <a:endParaRPr lang="da-D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950">
                          <a:effectLst/>
                        </a:rPr>
                        <a:t> </a:t>
                      </a:r>
                      <a:endParaRPr lang="da-D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95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723495888"/>
                  </a:ext>
                </a:extLst>
              </a:tr>
              <a:tr h="3828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</a:rPr>
                        <a:t>Forældre med voksne børn</a:t>
                      </a:r>
                      <a:endParaRPr lang="da-D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950">
                          <a:effectLst/>
                        </a:rPr>
                        <a:t> </a:t>
                      </a:r>
                      <a:endParaRPr lang="da-D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95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724093753"/>
                  </a:ext>
                </a:extLst>
              </a:tr>
              <a:tr h="3828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</a:rPr>
                        <a:t>Pensionister</a:t>
                      </a:r>
                      <a:endParaRPr lang="da-D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950">
                          <a:effectLst/>
                        </a:rPr>
                        <a:t> </a:t>
                      </a:r>
                      <a:endParaRPr lang="da-D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950" dirty="0">
                          <a:effectLst/>
                        </a:rPr>
                        <a:t> </a:t>
                      </a:r>
                      <a:endParaRPr lang="da-D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248138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3119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sammen med din makker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idx="1"/>
          </p:nvPr>
        </p:nvSpPr>
        <p:spPr>
          <a:xfrm>
            <a:off x="686606" y="1986030"/>
            <a:ext cx="7915931" cy="2727383"/>
          </a:xfrm>
        </p:spPr>
        <p:txBody>
          <a:bodyPr/>
          <a:lstStyle/>
          <a:p>
            <a:r>
              <a:rPr lang="da-DK" dirty="0"/>
              <a:t> Opgave 11 Flammen: </a:t>
            </a:r>
            <a:r>
              <a:rPr lang="da-DK" dirty="0">
                <a:hlinkClick r:id="rId2"/>
              </a:rPr>
              <a:t>https://marketing.systime.dk/?id=1460#c12865</a:t>
            </a:r>
            <a:endParaRPr lang="da-DK" dirty="0"/>
          </a:p>
          <a:p>
            <a:pPr algn="l">
              <a:buNone/>
            </a:pPr>
            <a:r>
              <a:rPr lang="da-DK" dirty="0">
                <a:solidFill>
                  <a:srgbClr val="333333"/>
                </a:solidFill>
                <a:latin typeface="Noto Sans" panose="020B0502040504020204" pitchFamily="34" charset="0"/>
              </a:rPr>
              <a:t>Vi samler op på klassen</a:t>
            </a:r>
            <a:endParaRPr lang="da-DK" dirty="0"/>
          </a:p>
          <a:p>
            <a:pPr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055412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EA6BB5-7D8D-4D8A-8E7A-BDFE84929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OPGAVE: VOLKWAGENS MÅLGRUPPER</a:t>
            </a:r>
            <a:endParaRPr lang="en-US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D339DA0-F8B6-4CBD-9DC5-0DEA2ADC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054" y="1498791"/>
            <a:ext cx="6428251" cy="3416109"/>
          </a:xfrm>
        </p:spPr>
        <p:txBody>
          <a:bodyPr/>
          <a:lstStyle/>
          <a:p>
            <a:pPr>
              <a:buNone/>
            </a:pPr>
            <a:r>
              <a:rPr lang="da-DK" dirty="0"/>
              <a:t>I denne opgave skal du går ind på Volkswagens hjemmeside: </a:t>
            </a:r>
          </a:p>
          <a:p>
            <a:pPr>
              <a:buNone/>
            </a:pPr>
            <a:r>
              <a:rPr lang="da-DK" dirty="0">
                <a:hlinkClick r:id="rId2"/>
              </a:rPr>
              <a:t>https://www.volkswagen.dk/da/modeller.html</a:t>
            </a:r>
            <a:endParaRPr lang="da-DK" dirty="0"/>
          </a:p>
          <a:p>
            <a:pPr>
              <a:buNone/>
            </a:pPr>
            <a:r>
              <a:rPr lang="da-DK" dirty="0"/>
              <a:t>Her skal I som makkerskabspar vælge 4 forskellige bilmodeller. 	</a:t>
            </a:r>
          </a:p>
          <a:p>
            <a:r>
              <a:rPr lang="da-DK" dirty="0"/>
              <a:t>Beskriv målgruppen for de forskellige modeller samt livsfaser og rådighedsbeløb</a:t>
            </a:r>
          </a:p>
          <a:p>
            <a:r>
              <a:rPr lang="da-DK" dirty="0"/>
              <a:t>Laves i Word, docs eller excel 	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B17AADA-6277-49B0-A43B-E9B6B086A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843" y="2571750"/>
            <a:ext cx="3435157" cy="248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7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Hvorfor er det mon relevant at lære om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idx="1"/>
          </p:nvPr>
        </p:nvSpPr>
        <p:spPr>
          <a:xfrm>
            <a:off x="614033" y="2152944"/>
            <a:ext cx="7915931" cy="2727383"/>
          </a:xfrm>
        </p:spPr>
        <p:txBody>
          <a:bodyPr/>
          <a:lstStyle/>
          <a:p>
            <a:r>
              <a:rPr lang="da-DK" dirty="0"/>
              <a:t>Målgrupper</a:t>
            </a:r>
          </a:p>
          <a:p>
            <a:r>
              <a:rPr lang="da-DK" dirty="0"/>
              <a:t>Livsfaser</a:t>
            </a:r>
          </a:p>
          <a:p>
            <a:r>
              <a:rPr lang="da-DK" dirty="0"/>
              <a:t>Rådighedsbeløb</a:t>
            </a:r>
          </a:p>
          <a:p>
            <a:pPr marL="900113" lvl="1"/>
            <a:r>
              <a:rPr lang="da-DK" dirty="0"/>
              <a:t>Snak med din makker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1382" y="2288495"/>
            <a:ext cx="3288669" cy="232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2217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5625</TotalTime>
  <Words>733</Words>
  <Application>Microsoft Office PowerPoint</Application>
  <PresentationFormat>Skærmshow (16:9)</PresentationFormat>
  <Paragraphs>134</Paragraphs>
  <Slides>20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26" baseType="lpstr">
      <vt:lpstr>Calibri</vt:lpstr>
      <vt:lpstr>Noto Sans</vt:lpstr>
      <vt:lpstr>Arial</vt:lpstr>
      <vt:lpstr>Titillium Web</vt:lpstr>
      <vt:lpstr>Cooper Black</vt:lpstr>
      <vt:lpstr>simple-light-2</vt:lpstr>
      <vt:lpstr>PowerPoint-præsentation</vt:lpstr>
      <vt:lpstr>Introduktion til Afsætning </vt:lpstr>
      <vt:lpstr>Afsætnings byggesten</vt:lpstr>
      <vt:lpstr>8 lektioner afsætning på Grundforløbet</vt:lpstr>
      <vt:lpstr>Hvad er så afsætning? Og hvad skal vi lave i denne lektion?</vt:lpstr>
      <vt:lpstr>Virksomhedens målgruppe</vt:lpstr>
      <vt:lpstr>Målgruppe</vt:lpstr>
      <vt:lpstr>Målgruppevalg  </vt:lpstr>
      <vt:lpstr>Søstrene Grene</vt:lpstr>
      <vt:lpstr>Målgruppevalg eksempel</vt:lpstr>
      <vt:lpstr>Eksempel på virksomheds brug af segmenter</vt:lpstr>
      <vt:lpstr>Bog &amp; Ide:  Målgrupper – brug begreber og ord fra slide 8</vt:lpstr>
      <vt:lpstr>Klasseopdeling i forskellige segmenter</vt:lpstr>
      <vt:lpstr>Rådighedsbeløb</vt:lpstr>
      <vt:lpstr>Hvordan udvikler rådighedsbeløbet sig?</vt:lpstr>
      <vt:lpstr>Livscyklus: De forskellige livsfaser som et menneske gennemgår fra vugge til grav  </vt:lpstr>
      <vt:lpstr>Hvem bruger penge på restauranter? </vt:lpstr>
      <vt:lpstr>Opgave sammen med din makker</vt:lpstr>
      <vt:lpstr>OPGAVE: VOLKWAGENS MÅLGRUPPER</vt:lpstr>
      <vt:lpstr>Hvorfor er det mon relevant at lære 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 til Afsætning</dc:title>
  <dc:creator>Birte Ravn Østergaard</dc:creator>
  <cp:lastModifiedBy>Stine Rømer Nielsen (SRN - Underviser - SP - LMH)</cp:lastModifiedBy>
  <cp:revision>42</cp:revision>
  <dcterms:modified xsi:type="dcterms:W3CDTF">2025-08-13T21:00:37Z</dcterms:modified>
</cp:coreProperties>
</file>