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2"/>
  </p:notesMasterIdLst>
  <p:sldIdLst>
    <p:sldId id="256" r:id="rId2"/>
    <p:sldId id="261" r:id="rId3"/>
    <p:sldId id="260" r:id="rId4"/>
    <p:sldId id="257" r:id="rId5"/>
    <p:sldId id="271" r:id="rId6"/>
    <p:sldId id="274" r:id="rId7"/>
    <p:sldId id="269" r:id="rId8"/>
    <p:sldId id="270" r:id="rId9"/>
    <p:sldId id="27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7E317-1CF7-4B5C-B1D9-75B5436CE92A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83D42-D883-41F5-A6BE-07D8E1E89D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6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Omkostningsleder strategi: Netto / differentieringsstrategi: LEGO/Apple / Omkostningsfokus: Louis Nielsen / differentieringsfokus: Bang &amp; Olufsen</a:t>
            </a:r>
            <a:endParaRPr lang="en-US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83D42-D883-41F5-A6BE-07D8E1E89D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89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83D42-D883-41F5-A6BE-07D8E1E89D4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47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dirty="0"/>
              <a:pPr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alborgportland.dk/om-aalborg-portland/" TargetMode="External"/><Relationship Id="rId3" Type="http://schemas.openxmlformats.org/officeDocument/2006/relationships/hyperlink" Target="https://frumollersmolleri.dk/fru-moeller-co/historie/" TargetMode="External"/><Relationship Id="rId7" Type="http://schemas.openxmlformats.org/officeDocument/2006/relationships/hyperlink" Target="https://rema1000.dk/vores-historie/reitan" TargetMode="External"/><Relationship Id="rId2" Type="http://schemas.openxmlformats.org/officeDocument/2006/relationships/hyperlink" Target="https://mokkahouse.dk/om-os/?srsltid=AfmBOor0H2pb26duzBXk4IG_wISkKrmOs3hO54mH7nY2xnujLhhnNR-S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arla.dk/om-arla/landmandsejet/" TargetMode="External"/><Relationship Id="rId5" Type="http://schemas.openxmlformats.org/officeDocument/2006/relationships/hyperlink" Target="https://www.aarstiderne.com/om-aarstiderne/ideen" TargetMode="External"/><Relationship Id="rId4" Type="http://schemas.openxmlformats.org/officeDocument/2006/relationships/hyperlink" Target="https://www.vestjyskbank.dk/om-banken/profil/mission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smiley, tegneserie&#10;&#10;AI-genereret indhold kan være ukorrekt.">
            <a:extLst>
              <a:ext uri="{FF2B5EF4-FFF2-40B4-BE49-F238E27FC236}">
                <a16:creationId xmlns:a16="http://schemas.microsoft.com/office/drawing/2014/main" id="{45432CF7-9814-6462-08A7-C36888E4B2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89" b="16330"/>
          <a:stretch>
            <a:fillRect/>
          </a:stretch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2A521B2-3AB7-430C-8A61-7E2E247F2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753529"/>
            <a:ext cx="8991600" cy="1645759"/>
          </a:xfrm>
        </p:spPr>
        <p:txBody>
          <a:bodyPr>
            <a:normAutofit/>
          </a:bodyPr>
          <a:lstStyle/>
          <a:p>
            <a:r>
              <a:rPr lang="da-DK" b="1" dirty="0">
                <a:latin typeface="Cooper Black" panose="0208090404030B020404" pitchFamily="18" charset="0"/>
              </a:rPr>
              <a:t>Afsætnings grundforløb</a:t>
            </a:r>
            <a:endParaRPr lang="en-US" b="1" dirty="0">
              <a:latin typeface="Cooper Black" panose="0208090404030B020404" pitchFamily="18" charset="0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1990478-7E82-46F6-9F63-E49BB0579E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704731"/>
            <a:ext cx="6801612" cy="5131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000" b="1"/>
              <a:t>Kap. 2 Ide og forretningsmodeller</a:t>
            </a:r>
          </a:p>
          <a:p>
            <a:pPr>
              <a:lnSpc>
                <a:spcPct val="90000"/>
              </a:lnSpc>
            </a:pPr>
            <a:r>
              <a:rPr lang="da-DK" sz="1000" b="1"/>
              <a:t>Kap. 7 Strategi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54353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36BEF82B-520C-4F52-84B0-3E1A0DD3A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latin typeface="Cooper Black" panose="0208090404030B020404" pitchFamily="18" charset="0"/>
              </a:rPr>
              <a:t>ide</a:t>
            </a:r>
            <a:endParaRPr lang="en-US" sz="4000" dirty="0">
              <a:latin typeface="Cooper Black" panose="0208090404030B0204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74DF0B-5D9F-4276-807B-0877C3ACEB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sz="2400" dirty="0"/>
              <a:t>En kortfattet ide af dens eksistensberettigelse</a:t>
            </a:r>
          </a:p>
          <a:p>
            <a:r>
              <a:rPr lang="da-DK" sz="2400" dirty="0"/>
              <a:t>Ideen er ofte = en </a:t>
            </a:r>
            <a:r>
              <a:rPr lang="da-DK" sz="2400" dirty="0" err="1"/>
              <a:t>pain</a:t>
            </a:r>
            <a:r>
              <a:rPr lang="da-DK" sz="2400" dirty="0"/>
              <a:t> – noget der ikke findes allerede</a:t>
            </a:r>
          </a:p>
          <a:p>
            <a:endParaRPr lang="en-US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C0BAED0-15D4-44DB-A146-DE0BBF1AFDA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I hvilken retning en virksomhed ønsker at udvikle sig</a:t>
            </a:r>
          </a:p>
          <a:p>
            <a:r>
              <a:rPr lang="da-DK" sz="2400" dirty="0"/>
              <a:t>Hvilke mål virksomheden ønsker at opnå</a:t>
            </a:r>
            <a:endParaRPr lang="en-US" sz="2400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6C9DFC9-ABB0-47FF-A2DA-2A3B3D79F6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latin typeface="Cooper Black" panose="0208090404030B020404" pitchFamily="18" charset="0"/>
              </a:rPr>
              <a:t>strategi</a:t>
            </a:r>
            <a:endParaRPr lang="en-US" sz="4000" dirty="0">
              <a:latin typeface="Cooper Black" panose="0208090404030B0204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B6A1C95-29FB-4C55-8536-B00B8D5E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88"/>
            <a:ext cx="7729728" cy="1188720"/>
          </a:xfrm>
        </p:spPr>
        <p:txBody>
          <a:bodyPr>
            <a:normAutofit/>
          </a:bodyPr>
          <a:lstStyle/>
          <a:p>
            <a:r>
              <a:rPr lang="da-DK" sz="4000" dirty="0">
                <a:latin typeface="Cooper Black" panose="0208090404030B020404" pitchFamily="18" charset="0"/>
              </a:rPr>
              <a:t>Ide &amp; Strategi</a:t>
            </a:r>
            <a:endParaRPr lang="en-US" sz="40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800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6D4843-91A5-4121-A437-FBC6F1B38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386744"/>
            <a:ext cx="4486656" cy="1645920"/>
          </a:xfrm>
        </p:spPr>
        <p:txBody>
          <a:bodyPr>
            <a:normAutofit/>
          </a:bodyPr>
          <a:lstStyle/>
          <a:p>
            <a:r>
              <a:rPr lang="da-DK" sz="3200">
                <a:latin typeface="Cooper Black" panose="0208090404030B020404" pitchFamily="18" charset="0"/>
              </a:rPr>
              <a:t>ide</a:t>
            </a:r>
            <a:endParaRPr lang="en-US" sz="3200">
              <a:latin typeface="Cooper Black" panose="0208090404030B020404" pitchFamily="18" charset="0"/>
            </a:endParaRPr>
          </a:p>
        </p:txBody>
      </p:sp>
      <p:sp>
        <p:nvSpPr>
          <p:cNvPr id="1049" name="Rectangle 1042">
            <a:extLst>
              <a:ext uri="{FF2B5EF4-FFF2-40B4-BE49-F238E27FC236}">
                <a16:creationId xmlns:a16="http://schemas.microsoft.com/office/drawing/2014/main" id="{AFC58823-8FAD-4453-9176-BC2C180CC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Lokalplanen for Netto-butik endelig godkendt">
            <a:extLst>
              <a:ext uri="{FF2B5EF4-FFF2-40B4-BE49-F238E27FC236}">
                <a16:creationId xmlns:a16="http://schemas.microsoft.com/office/drawing/2014/main" id="{FB2C0D7C-B40E-1BAA-380D-07C65CBA8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027" y="640080"/>
            <a:ext cx="2830896" cy="254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0AC1884-BA86-35FC-4D13-0057EC6F1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030" y="3671316"/>
            <a:ext cx="4818890" cy="137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9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9FDEA1-EAC3-4CA8-9D7B-0906C436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433" y="162780"/>
            <a:ext cx="8017291" cy="873526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Cooper Black" panose="0208090404030B020404" pitchFamily="18" charset="0"/>
              </a:rPr>
              <a:t>vision</a:t>
            </a:r>
            <a:endParaRPr lang="en-US" dirty="0">
              <a:latin typeface="Cooper Black" panose="0208090404030B020404" pitchFamily="18" charset="0"/>
            </a:endParaRP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61C8E0-3C78-4217-9E67-4B9F8AEC8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DAA9ABA-6091-4CE0-88A9-145A9D73F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433" y="1153857"/>
            <a:ext cx="8017291" cy="554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31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0BE4E9F-F827-4615-BB3E-FFD8067C2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6547"/>
            <a:ext cx="12192000" cy="698454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247D78AA-0AFA-4704-97BF-F9D5B074B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416" y="1729740"/>
            <a:ext cx="7182544" cy="339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2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33CA24C5-95AF-4EEC-9554-38C93C1B4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596" y="1395985"/>
            <a:ext cx="4270248" cy="704087"/>
          </a:xfrm>
        </p:spPr>
        <p:txBody>
          <a:bodyPr/>
          <a:lstStyle/>
          <a:p>
            <a:r>
              <a:rPr lang="da-DK" b="1" dirty="0"/>
              <a:t>Opgaven</a:t>
            </a:r>
            <a:endParaRPr lang="en-US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2895BA-9FEC-4E23-8A27-865A71DE0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6560" y="2452116"/>
            <a:ext cx="5437124" cy="4212844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da-DK" sz="2000" dirty="0"/>
              <a:t>Arbejd i makkerskabsgrupper.  Hver gruppe vælger en forskellig virksomhed.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da-DK" sz="2000" dirty="0"/>
              <a:t>Fortæl kort om den tildelte virksomheds historie og beliggenhed. 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da-DK" sz="2000" dirty="0"/>
              <a:t>Er det en produktions-, service eller detail / handelsvirksomhed? 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da-DK" sz="2000" dirty="0"/>
              <a:t>Fortæl kort om den tildelte virksomheds mission/idé og vision. 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da-DK" sz="2000" dirty="0"/>
              <a:t>Fortæl (hvis muligt hvor mange ansatte virksomheden har) </a:t>
            </a:r>
          </a:p>
          <a:p>
            <a:pPr marL="0" indent="0" fontAlgn="base">
              <a:buNone/>
            </a:pPr>
            <a:r>
              <a:rPr lang="da-DK" sz="2000" dirty="0"/>
              <a:t>Fremlæg i grupper for en anden gruppe.</a:t>
            </a:r>
          </a:p>
          <a:p>
            <a:pPr marL="0" indent="0" fontAlgn="base">
              <a:buNone/>
            </a:pPr>
            <a:r>
              <a:rPr lang="da-DK" sz="2000" dirty="0"/>
              <a:t>Lav opgaven i et </a:t>
            </a:r>
            <a:r>
              <a:rPr lang="da-DK" sz="2000"/>
              <a:t>powerpoint</a:t>
            </a:r>
            <a:endParaRPr lang="da-DK" sz="2000" dirty="0"/>
          </a:p>
          <a:p>
            <a:endParaRPr lang="en-US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CBE618B-16F4-4D6F-A6C9-6179FC750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8318" y="2527300"/>
            <a:ext cx="5599682" cy="4212843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da-DK" sz="2000" dirty="0">
                <a:hlinkClick r:id="rId2"/>
              </a:rPr>
              <a:t>https://mokkahouse.dk/om-os/?srsltid=AfmBOor0H2pb26duzBXk4IG_wISkKrmOs3hO54mH7nY2xnujLhhnNR-S</a:t>
            </a:r>
            <a:endParaRPr lang="da-DK" sz="2000" dirty="0">
              <a:hlinkClick r:id="rId3"/>
            </a:endParaRPr>
          </a:p>
          <a:p>
            <a:pPr fontAlgn="base"/>
            <a:r>
              <a:rPr lang="da-DK" sz="2000" dirty="0">
                <a:hlinkClick r:id="rId3"/>
              </a:rPr>
              <a:t>https://frumollersmolleri.dk/fru-moeller-co/historie/</a:t>
            </a:r>
            <a:endParaRPr lang="da-DK" sz="2000" dirty="0"/>
          </a:p>
          <a:p>
            <a:pPr fontAlgn="base"/>
            <a:r>
              <a:rPr lang="da-DK" sz="2000" dirty="0">
                <a:hlinkClick r:id="rId4"/>
              </a:rPr>
              <a:t>https://www.vestjyskbank.dk/om-banken/profil/mission</a:t>
            </a:r>
            <a:r>
              <a:rPr lang="da-DK" sz="2000" dirty="0"/>
              <a:t> </a:t>
            </a:r>
          </a:p>
          <a:p>
            <a:pPr fontAlgn="base"/>
            <a:r>
              <a:rPr lang="da-DK" sz="2000" dirty="0">
                <a:hlinkClick r:id="rId5"/>
              </a:rPr>
              <a:t>https://www.aarstiderne.com/om-aarstiderne/ideen</a:t>
            </a:r>
            <a:r>
              <a:rPr lang="da-DK" sz="2000" dirty="0"/>
              <a:t> </a:t>
            </a:r>
          </a:p>
          <a:p>
            <a:pPr fontAlgn="base"/>
            <a:r>
              <a:rPr lang="da-DK" sz="2000" dirty="0">
                <a:hlinkClick r:id="rId6"/>
              </a:rPr>
              <a:t>https://www.arla.dk/om-arla/landmandsejet/</a:t>
            </a:r>
            <a:r>
              <a:rPr lang="da-DK" sz="2000" dirty="0"/>
              <a:t> </a:t>
            </a:r>
          </a:p>
          <a:p>
            <a:pPr fontAlgn="base"/>
            <a:r>
              <a:rPr lang="da-DK" sz="2000" dirty="0">
                <a:hlinkClick r:id="rId7"/>
              </a:rPr>
              <a:t>https://rema1000.dk/vores-historie/reitan</a:t>
            </a:r>
            <a:r>
              <a:rPr lang="da-DK" sz="2000" dirty="0"/>
              <a:t> </a:t>
            </a:r>
          </a:p>
          <a:p>
            <a:pPr fontAlgn="base"/>
            <a:r>
              <a:rPr lang="da-DK" sz="2000" dirty="0">
                <a:hlinkClick r:id="rId8"/>
              </a:rPr>
              <a:t>https://www.aalborgportland.dk/om-aalborg-portland/</a:t>
            </a:r>
            <a:r>
              <a:rPr lang="da-DK" sz="2000" dirty="0"/>
              <a:t> </a:t>
            </a:r>
          </a:p>
          <a:p>
            <a:endParaRPr lang="en-US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D75DA0B-A630-498D-93B4-86F010F5E5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35472" y="1395984"/>
            <a:ext cx="4270248" cy="704087"/>
          </a:xfrm>
        </p:spPr>
        <p:txBody>
          <a:bodyPr/>
          <a:lstStyle/>
          <a:p>
            <a:r>
              <a:rPr lang="da-DK" b="1" dirty="0"/>
              <a:t>Virksomheder</a:t>
            </a:r>
            <a:endParaRPr lang="en-US" b="1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0759132-B979-4BF5-A285-45910ABF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3040"/>
            <a:ext cx="7729728" cy="1188720"/>
          </a:xfrm>
        </p:spPr>
        <p:txBody>
          <a:bodyPr>
            <a:normAutofit/>
          </a:bodyPr>
          <a:lstStyle/>
          <a:p>
            <a:r>
              <a:rPr lang="da-DK" sz="4000" dirty="0">
                <a:latin typeface="Cooper Black" panose="0208090404030B020404" pitchFamily="18" charset="0"/>
              </a:rPr>
              <a:t>Opgave 1</a:t>
            </a:r>
            <a:endParaRPr lang="en-US" sz="40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848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B8ADA1-7D67-4747-9DF4-9608B0A46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533" y="442602"/>
            <a:ext cx="5928358" cy="1645920"/>
          </a:xfrm>
        </p:spPr>
        <p:txBody>
          <a:bodyPr>
            <a:normAutofit/>
          </a:bodyPr>
          <a:lstStyle/>
          <a:p>
            <a:r>
              <a:rPr lang="da-DK" sz="2400">
                <a:latin typeface="Cooper Black" panose="0208090404030B020404" pitchFamily="18" charset="0"/>
              </a:rPr>
              <a:t>Overordnet Strategi = generisk strategi =</a:t>
            </a:r>
            <a:br>
              <a:rPr lang="da-DK" sz="2400">
                <a:latin typeface="Cooper Black" panose="0208090404030B020404" pitchFamily="18" charset="0"/>
              </a:rPr>
            </a:br>
            <a:r>
              <a:rPr lang="da-DK" sz="2400">
                <a:latin typeface="Cooper Black" panose="0208090404030B020404" pitchFamily="18" charset="0"/>
              </a:rPr>
              <a:t>konkurrence strategi</a:t>
            </a:r>
            <a:endParaRPr lang="en-US" sz="2400">
              <a:latin typeface="Cooper Black" panose="0208090404030B020404" pitchFamily="18" charset="0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C3450AC-BA9E-4DC4-8901-09A7967FBE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8969" y="2383604"/>
            <a:ext cx="5928358" cy="320883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Virksomhedens strategi er en langsigtet plan, som skal sikre, at virksomhedens mål opnås, og at virksomheden opfylder sin vision. 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Strategien skal gennemsyre alle aktiviteter i virksomheden. </a:t>
            </a:r>
          </a:p>
          <a:p>
            <a:pPr>
              <a:lnSpc>
                <a:spcPct val="90000"/>
              </a:lnSpc>
            </a:pP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/>
              <a:t>Gennem virksomhedens strategi sikres virksomhedens overlevelse og fremtidige vækst</a:t>
            </a:r>
            <a:endParaRPr lang="en-US" sz="2400" dirty="0"/>
          </a:p>
        </p:txBody>
      </p:sp>
      <p:pic>
        <p:nvPicPr>
          <p:cNvPr id="5" name="Picture 4" descr="Skakbrikker i glas på skakbræt">
            <a:extLst>
              <a:ext uri="{FF2B5EF4-FFF2-40B4-BE49-F238E27FC236}">
                <a16:creationId xmlns:a16="http://schemas.microsoft.com/office/drawing/2014/main" id="{4FEB9F35-6827-D2D0-07EE-9E46B633C8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80" r="15321"/>
          <a:stretch/>
        </p:blipFill>
        <p:spPr>
          <a:xfrm>
            <a:off x="20" y="10"/>
            <a:ext cx="465427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08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C3F30B-0680-4530-89D8-1EDD2A080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35" y="964692"/>
            <a:ext cx="11123629" cy="1188720"/>
          </a:xfrm>
        </p:spPr>
        <p:txBody>
          <a:bodyPr>
            <a:noAutofit/>
          </a:bodyPr>
          <a:lstStyle/>
          <a:p>
            <a:r>
              <a:rPr lang="da-DK" sz="4000" dirty="0">
                <a:latin typeface="Cooper Black" panose="0208090404030B020404" pitchFamily="18" charset="0"/>
              </a:rPr>
              <a:t>Porters generiske strategier</a:t>
            </a:r>
            <a:endParaRPr lang="en-US" sz="4000" dirty="0">
              <a:latin typeface="Cooper Black" panose="0208090404030B020404" pitchFamily="18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4650911-5D96-0889-8086-F3AEC10F3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044" y="2959924"/>
            <a:ext cx="8061248" cy="27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8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090A665-60AD-4706-BF57-F61E90603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latin typeface="Cooper Black" panose="0208090404030B020404" pitchFamily="18" charset="0"/>
              </a:rPr>
              <a:t>opgaven</a:t>
            </a:r>
            <a:endParaRPr lang="en-US" sz="2400" dirty="0">
              <a:latin typeface="Cooper Black" panose="0208090404030B0204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B0F14A-5B5B-4B31-8F44-2883E5D9A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339979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da-DK" sz="2000" dirty="0"/>
              <a:t>Arbejd i makkerpar. 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da-DK" sz="2000" dirty="0"/>
              <a:t>Hvilken konkurrencestrategi benytter hvert af de følgende mærker. Husk priser på produkterne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da-DK" sz="2000" dirty="0"/>
              <a:t>Hver gruppe vælger 1 varegruppe – i skal ikke vælge de samme</a:t>
            </a:r>
          </a:p>
          <a:p>
            <a:pPr marL="0" indent="0" fontAlgn="base">
              <a:buNone/>
            </a:pPr>
            <a:r>
              <a:rPr lang="da-DK" sz="2000" dirty="0"/>
              <a:t>Vi gennemgår på klassen</a:t>
            </a:r>
          </a:p>
          <a:p>
            <a:endParaRPr lang="en-US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0779512-FCA6-40D3-86B3-676042BCA8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878324" cy="3531870"/>
          </a:xfrm>
        </p:spPr>
        <p:txBody>
          <a:bodyPr>
            <a:normAutofit/>
          </a:bodyPr>
          <a:lstStyle/>
          <a:p>
            <a:pPr fontAlgn="base"/>
            <a:r>
              <a:rPr lang="da-DK" sz="2000" dirty="0"/>
              <a:t>Vand: Denice, Voss, Egekilde, San Pellegrino </a:t>
            </a:r>
          </a:p>
          <a:p>
            <a:pPr fontAlgn="base"/>
            <a:r>
              <a:rPr lang="da-DK" sz="2000" dirty="0"/>
              <a:t>Energidrikke: One, Booster, Redbull, State </a:t>
            </a:r>
          </a:p>
          <a:p>
            <a:pPr fontAlgn="base"/>
            <a:r>
              <a:rPr lang="en-US" sz="2000" dirty="0"/>
              <a:t>Gamerheadset: Dacota, Cepter, Arctis, HyperX </a:t>
            </a:r>
          </a:p>
          <a:p>
            <a:pPr fontAlgn="base"/>
            <a:r>
              <a:rPr lang="en-US" sz="2000" dirty="0"/>
              <a:t>Cola: Whole Earth økologisk cola, Coca cola, Pepsi, Fritz Kola, Harboe cola </a:t>
            </a:r>
          </a:p>
          <a:p>
            <a:endParaRPr lang="en-US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0DD63AE-C4F2-44F8-A2E4-54B393117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latin typeface="Cooper Black" panose="0208090404030B020404" pitchFamily="18" charset="0"/>
              </a:rPr>
              <a:t>virksomheder</a:t>
            </a:r>
            <a:endParaRPr lang="en-US" sz="2400" dirty="0">
              <a:latin typeface="Cooper Black" panose="0208090404030B0204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2394325-A8CD-4AE3-9D5F-75FD39DD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latin typeface="Cooper Black" panose="0208090404030B020404" pitchFamily="18" charset="0"/>
              </a:rPr>
              <a:t>Opgave 2</a:t>
            </a:r>
            <a:endParaRPr lang="en-US" sz="40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255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0FC5F-D96D-40D7-82B2-E043170D1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A748119-3BE0-44FE-AECF-2992FA635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947" y="341108"/>
            <a:ext cx="10297036" cy="6175783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03C6270A-BB18-AE43-449E-C0AD8F4DB15A}"/>
              </a:ext>
            </a:extLst>
          </p:cNvPr>
          <p:cNvSpPr/>
          <p:nvPr/>
        </p:nvSpPr>
        <p:spPr>
          <a:xfrm rot="16200000">
            <a:off x="-2207192" y="2766317"/>
            <a:ext cx="6175783" cy="1325366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8800" dirty="0"/>
              <a:t>FUN FACTS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768246056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423</TotalTime>
  <Words>360</Words>
  <Application>Microsoft Office PowerPoint</Application>
  <PresentationFormat>Widescreen</PresentationFormat>
  <Paragraphs>51</Paragraphs>
  <Slides>10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Cooper Black</vt:lpstr>
      <vt:lpstr>Gill Sans MT</vt:lpstr>
      <vt:lpstr>Pakke</vt:lpstr>
      <vt:lpstr>Afsætnings grundforløb</vt:lpstr>
      <vt:lpstr>Ide &amp; Strategi</vt:lpstr>
      <vt:lpstr>ide</vt:lpstr>
      <vt:lpstr>vision</vt:lpstr>
      <vt:lpstr>PowerPoint-præsentation</vt:lpstr>
      <vt:lpstr>Opgave 1</vt:lpstr>
      <vt:lpstr>Overordnet Strategi = generisk strategi = konkurrence strategi</vt:lpstr>
      <vt:lpstr>Porters generiske strategier</vt:lpstr>
      <vt:lpstr>Opgave 2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Afsætnings grundforløb</dc:title>
  <dc:creator>Tilde Mose (TIMO - Underviser - SP - LMH)</dc:creator>
  <cp:lastModifiedBy>Stine Rømer Nielsen (SRN - Underviser - SP - LMH)</cp:lastModifiedBy>
  <cp:revision>28</cp:revision>
  <dcterms:created xsi:type="dcterms:W3CDTF">2022-08-09T12:06:49Z</dcterms:created>
  <dcterms:modified xsi:type="dcterms:W3CDTF">2025-08-19T21:07:36Z</dcterms:modified>
</cp:coreProperties>
</file>