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3" r:id="rId1"/>
  </p:sldMasterIdLst>
  <p:notesMasterIdLst>
    <p:notesMasterId r:id="rId27"/>
  </p:notesMasterIdLst>
  <p:sldIdLst>
    <p:sldId id="256" r:id="rId2"/>
    <p:sldId id="271" r:id="rId3"/>
    <p:sldId id="295" r:id="rId4"/>
    <p:sldId id="292" r:id="rId5"/>
    <p:sldId id="309" r:id="rId6"/>
    <p:sldId id="308" r:id="rId7"/>
    <p:sldId id="302" r:id="rId8"/>
    <p:sldId id="262" r:id="rId9"/>
    <p:sldId id="259" r:id="rId10"/>
    <p:sldId id="261" r:id="rId11"/>
    <p:sldId id="260" r:id="rId12"/>
    <p:sldId id="306" r:id="rId13"/>
    <p:sldId id="263" r:id="rId14"/>
    <p:sldId id="264" r:id="rId15"/>
    <p:sldId id="265" r:id="rId16"/>
    <p:sldId id="305" r:id="rId17"/>
    <p:sldId id="270" r:id="rId18"/>
    <p:sldId id="272" r:id="rId19"/>
    <p:sldId id="307" r:id="rId20"/>
    <p:sldId id="275" r:id="rId21"/>
    <p:sldId id="274" r:id="rId22"/>
    <p:sldId id="266" r:id="rId23"/>
    <p:sldId id="267" r:id="rId24"/>
    <p:sldId id="304" r:id="rId25"/>
    <p:sldId id="268" r:id="rId26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651" autoAdjust="0"/>
    <p:restoredTop sz="94660"/>
  </p:normalViewPr>
  <p:slideViewPr>
    <p:cSldViewPr snapToGrid="0">
      <p:cViewPr>
        <p:scale>
          <a:sx n="72" d="100"/>
          <a:sy n="72" d="100"/>
        </p:scale>
        <p:origin x="1258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0302937-AF8D-4AFE-AB91-2CA76CA2C310}" type="doc">
      <dgm:prSet loTypeId="urn:microsoft.com/office/officeart/2005/8/layout/vList2" loCatId="list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E10F7174-DB87-47BA-A177-CF22C9548D3B}">
      <dgm:prSet custT="1"/>
      <dgm:spPr>
        <a:solidFill>
          <a:schemeClr val="tx2">
            <a:lumMod val="75000"/>
            <a:lumOff val="25000"/>
          </a:schemeClr>
        </a:solidFill>
        <a:ln>
          <a:solidFill>
            <a:schemeClr val="tx2">
              <a:lumMod val="75000"/>
              <a:lumOff val="25000"/>
            </a:schemeClr>
          </a:solidFill>
        </a:ln>
      </dgm:spPr>
      <dgm:t>
        <a:bodyPr/>
        <a:lstStyle/>
        <a:p>
          <a:pPr algn="ctr"/>
          <a:r>
            <a:rPr lang="en-GB" sz="1600" u="none" noProof="0" dirty="0">
              <a:latin typeface="Amasis MT Pro Black" panose="02040A04050005020304" pitchFamily="18" charset="0"/>
            </a:rPr>
            <a:t>Speaking a second language can be a vulnerable thing, but a</a:t>
          </a:r>
          <a:r>
            <a:rPr lang="en-GB" sz="1600" u="sng" noProof="0" dirty="0">
              <a:latin typeface="Amasis MT Pro Black" panose="02040A04050005020304" pitchFamily="18" charset="0"/>
            </a:rPr>
            <a:t> mistake is a gift to the class. </a:t>
          </a:r>
        </a:p>
        <a:p>
          <a:pPr algn="ctr"/>
          <a:r>
            <a:rPr lang="en-GB" sz="1600" noProof="0" dirty="0">
              <a:latin typeface="Amasis MT Pro Black" panose="02040A04050005020304" pitchFamily="18" charset="0"/>
            </a:rPr>
            <a:t>We ALL make mistakes. </a:t>
          </a:r>
          <a:r>
            <a:rPr lang="en-GB" sz="1600" b="1" noProof="0" dirty="0">
              <a:latin typeface="Amasis MT Pro Black" panose="02040A04050005020304" pitchFamily="18" charset="0"/>
            </a:rPr>
            <a:t>To learn a language, you need to use it. </a:t>
          </a:r>
        </a:p>
      </dgm:t>
    </dgm:pt>
    <dgm:pt modelId="{1F131724-814E-4410-BD74-6C7DDFEF4554}" type="parTrans" cxnId="{BAF67E5C-F3B1-4BF8-BD75-81EAFAED9056}">
      <dgm:prSet/>
      <dgm:spPr/>
      <dgm:t>
        <a:bodyPr/>
        <a:lstStyle/>
        <a:p>
          <a:endParaRPr lang="en-US"/>
        </a:p>
      </dgm:t>
    </dgm:pt>
    <dgm:pt modelId="{4BA66559-CC5C-4D68-99D8-3E56077E441F}" type="sibTrans" cxnId="{BAF67E5C-F3B1-4BF8-BD75-81EAFAED9056}">
      <dgm:prSet/>
      <dgm:spPr/>
      <dgm:t>
        <a:bodyPr/>
        <a:lstStyle/>
        <a:p>
          <a:endParaRPr lang="en-US"/>
        </a:p>
      </dgm:t>
    </dgm:pt>
    <dgm:pt modelId="{91644C51-6531-4FC6-AE28-7714C5EB5FA3}">
      <dgm:prSet custT="1"/>
      <dgm:spPr>
        <a:solidFill>
          <a:schemeClr val="tx2">
            <a:lumMod val="50000"/>
            <a:lumOff val="50000"/>
          </a:schemeClr>
        </a:solidFill>
      </dgm:spPr>
      <dgm:t>
        <a:bodyPr/>
        <a:lstStyle/>
        <a:p>
          <a:pPr algn="ctr"/>
          <a:r>
            <a:rPr lang="en-GB" sz="1600" noProof="0" dirty="0">
              <a:latin typeface="Amasis MT Pro Black" panose="02040A04050005020304" pitchFamily="18" charset="0"/>
            </a:rPr>
            <a:t>It</a:t>
          </a:r>
          <a:r>
            <a:rPr lang="en-GB" sz="1600" baseline="0" noProof="0" dirty="0">
              <a:latin typeface="Amasis MT Pro Black" panose="02040A04050005020304" pitchFamily="18" charset="0"/>
            </a:rPr>
            <a:t> does not matter what kind of accent or dialect, you use – as long as you speak!</a:t>
          </a:r>
          <a:endParaRPr lang="en-GB" sz="1600" noProof="0" dirty="0">
            <a:latin typeface="Amasis MT Pro Black" panose="02040A04050005020304" pitchFamily="18" charset="0"/>
          </a:endParaRPr>
        </a:p>
      </dgm:t>
    </dgm:pt>
    <dgm:pt modelId="{4A4DBD46-FD82-4745-8FB3-56ED41921581}" type="parTrans" cxnId="{FEE2B8B5-64D1-4277-B28D-1550A54BD32B}">
      <dgm:prSet/>
      <dgm:spPr/>
      <dgm:t>
        <a:bodyPr/>
        <a:lstStyle/>
        <a:p>
          <a:endParaRPr lang="en-US"/>
        </a:p>
      </dgm:t>
    </dgm:pt>
    <dgm:pt modelId="{49982C5C-4765-4EA4-995F-70ED9377576B}" type="sibTrans" cxnId="{FEE2B8B5-64D1-4277-B28D-1550A54BD32B}">
      <dgm:prSet/>
      <dgm:spPr/>
      <dgm:t>
        <a:bodyPr/>
        <a:lstStyle/>
        <a:p>
          <a:endParaRPr lang="en-US"/>
        </a:p>
      </dgm:t>
    </dgm:pt>
    <dgm:pt modelId="{C8B3DC0E-10ED-4640-984D-1FBFB02DB04D}">
      <dgm:prSet custT="1"/>
      <dgm:spPr>
        <a:solidFill>
          <a:schemeClr val="accent1"/>
        </a:solidFill>
      </dgm:spPr>
      <dgm:t>
        <a:bodyPr/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GB" sz="1600" b="1" noProof="0" dirty="0">
              <a:latin typeface="Amasis MT Pro Black" panose="02040A04050005020304" pitchFamily="18" charset="0"/>
            </a:rPr>
            <a:t>Listen when other people talk/present – both the teacher and your classmates</a:t>
          </a:r>
        </a:p>
        <a:p>
          <a:pPr marL="0"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2000" noProof="0" dirty="0">
            <a:latin typeface="Amasis MT Pro Light" panose="02040304050005020304" pitchFamily="18" charset="0"/>
          </a:endParaRPr>
        </a:p>
      </dgm:t>
    </dgm:pt>
    <dgm:pt modelId="{1C6251E8-8C41-46D5-894A-75F73FB0DB08}" type="parTrans" cxnId="{C3A6D3D7-C827-4A68-AA02-DB2B8C0F573C}">
      <dgm:prSet/>
      <dgm:spPr/>
      <dgm:t>
        <a:bodyPr/>
        <a:lstStyle/>
        <a:p>
          <a:endParaRPr lang="en-US"/>
        </a:p>
      </dgm:t>
    </dgm:pt>
    <dgm:pt modelId="{16EF9FD2-5CF3-4A27-8325-BC4B5A6AAF10}" type="sibTrans" cxnId="{C3A6D3D7-C827-4A68-AA02-DB2B8C0F573C}">
      <dgm:prSet/>
      <dgm:spPr/>
      <dgm:t>
        <a:bodyPr/>
        <a:lstStyle/>
        <a:p>
          <a:endParaRPr lang="en-US"/>
        </a:p>
      </dgm:t>
    </dgm:pt>
    <dgm:pt modelId="{70999C17-AFC6-4E2D-BB2C-B61C97788CFA}">
      <dgm:prSet custT="1"/>
      <dgm:spPr>
        <a:solidFill>
          <a:schemeClr val="tx2">
            <a:lumMod val="25000"/>
            <a:lumOff val="75000"/>
          </a:schemeClr>
        </a:solidFill>
        <a:ln>
          <a:solidFill>
            <a:schemeClr val="tx2">
              <a:lumMod val="25000"/>
              <a:lumOff val="75000"/>
            </a:schemeClr>
          </a:solidFill>
        </a:ln>
      </dgm:spPr>
      <dgm:t>
        <a:bodyPr/>
        <a:lstStyle/>
        <a:p>
          <a:pPr algn="ctr"/>
          <a:r>
            <a:rPr lang="en-GB" sz="1600" noProof="0" dirty="0">
              <a:latin typeface="Amasis MT Pro Black" panose="02040A04050005020304" pitchFamily="18" charset="0"/>
            </a:rPr>
            <a:t>Stay focused &amp; be kind </a:t>
          </a:r>
        </a:p>
      </dgm:t>
    </dgm:pt>
    <dgm:pt modelId="{3DB6BC94-D218-4E1F-9BB1-26836C0CFF63}" type="parTrans" cxnId="{B7C82F43-E4DA-4301-ABD5-3B1CFB520C36}">
      <dgm:prSet/>
      <dgm:spPr/>
      <dgm:t>
        <a:bodyPr/>
        <a:lstStyle/>
        <a:p>
          <a:endParaRPr lang="en-US"/>
        </a:p>
      </dgm:t>
    </dgm:pt>
    <dgm:pt modelId="{ACEBCC35-D68C-41B4-AC8F-0115761442A0}" type="sibTrans" cxnId="{B7C82F43-E4DA-4301-ABD5-3B1CFB520C36}">
      <dgm:prSet/>
      <dgm:spPr/>
      <dgm:t>
        <a:bodyPr/>
        <a:lstStyle/>
        <a:p>
          <a:endParaRPr lang="en-US"/>
        </a:p>
      </dgm:t>
    </dgm:pt>
    <dgm:pt modelId="{7D907EC7-2463-4D18-BCDA-97E458968032}" type="pres">
      <dgm:prSet presAssocID="{00302937-AF8D-4AFE-AB91-2CA76CA2C310}" presName="linear" presStyleCnt="0">
        <dgm:presLayoutVars>
          <dgm:animLvl val="lvl"/>
          <dgm:resizeHandles val="exact"/>
        </dgm:presLayoutVars>
      </dgm:prSet>
      <dgm:spPr/>
    </dgm:pt>
    <dgm:pt modelId="{D5825378-C12F-4B66-BC1F-494463982493}" type="pres">
      <dgm:prSet presAssocID="{E10F7174-DB87-47BA-A177-CF22C9548D3B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BF128D3F-E7BA-476D-B4B1-6F4AA929A603}" type="pres">
      <dgm:prSet presAssocID="{4BA66559-CC5C-4D68-99D8-3E56077E441F}" presName="spacer" presStyleCnt="0"/>
      <dgm:spPr/>
    </dgm:pt>
    <dgm:pt modelId="{55178858-7325-4330-A08C-F52F675BA501}" type="pres">
      <dgm:prSet presAssocID="{91644C51-6531-4FC6-AE28-7714C5EB5FA3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A18F8E93-00BA-4A25-9DBC-1BEEF1D613FC}" type="pres">
      <dgm:prSet presAssocID="{49982C5C-4765-4EA4-995F-70ED9377576B}" presName="spacer" presStyleCnt="0"/>
      <dgm:spPr/>
    </dgm:pt>
    <dgm:pt modelId="{0BAE2D08-BA30-4AAD-9BFC-8E566CD2AC91}" type="pres">
      <dgm:prSet presAssocID="{C8B3DC0E-10ED-4640-984D-1FBFB02DB04D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0F668381-192E-4861-96CD-ED435EEC3229}" type="pres">
      <dgm:prSet presAssocID="{16EF9FD2-5CF3-4A27-8325-BC4B5A6AAF10}" presName="spacer" presStyleCnt="0"/>
      <dgm:spPr/>
    </dgm:pt>
    <dgm:pt modelId="{9C963FF9-A0FA-46E7-9450-10CFAC0158C2}" type="pres">
      <dgm:prSet presAssocID="{70999C17-AFC6-4E2D-BB2C-B61C97788CFA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BAF67E5C-F3B1-4BF8-BD75-81EAFAED9056}" srcId="{00302937-AF8D-4AFE-AB91-2CA76CA2C310}" destId="{E10F7174-DB87-47BA-A177-CF22C9548D3B}" srcOrd="0" destOrd="0" parTransId="{1F131724-814E-4410-BD74-6C7DDFEF4554}" sibTransId="{4BA66559-CC5C-4D68-99D8-3E56077E441F}"/>
    <dgm:cxn modelId="{B7C82F43-E4DA-4301-ABD5-3B1CFB520C36}" srcId="{00302937-AF8D-4AFE-AB91-2CA76CA2C310}" destId="{70999C17-AFC6-4E2D-BB2C-B61C97788CFA}" srcOrd="3" destOrd="0" parTransId="{3DB6BC94-D218-4E1F-9BB1-26836C0CFF63}" sibTransId="{ACEBCC35-D68C-41B4-AC8F-0115761442A0}"/>
    <dgm:cxn modelId="{1ADC0B4A-597B-4AB5-9E37-06EAA247B6A4}" type="presOf" srcId="{E10F7174-DB87-47BA-A177-CF22C9548D3B}" destId="{D5825378-C12F-4B66-BC1F-494463982493}" srcOrd="0" destOrd="0" presId="urn:microsoft.com/office/officeart/2005/8/layout/vList2"/>
    <dgm:cxn modelId="{B4B92282-821A-498F-B2D6-9087DFBF131C}" type="presOf" srcId="{70999C17-AFC6-4E2D-BB2C-B61C97788CFA}" destId="{9C963FF9-A0FA-46E7-9450-10CFAC0158C2}" srcOrd="0" destOrd="0" presId="urn:microsoft.com/office/officeart/2005/8/layout/vList2"/>
    <dgm:cxn modelId="{16AC8989-4B33-48E1-8D59-EE04B2E9C0A1}" type="presOf" srcId="{91644C51-6531-4FC6-AE28-7714C5EB5FA3}" destId="{55178858-7325-4330-A08C-F52F675BA501}" srcOrd="0" destOrd="0" presId="urn:microsoft.com/office/officeart/2005/8/layout/vList2"/>
    <dgm:cxn modelId="{FEE2B8B5-64D1-4277-B28D-1550A54BD32B}" srcId="{00302937-AF8D-4AFE-AB91-2CA76CA2C310}" destId="{91644C51-6531-4FC6-AE28-7714C5EB5FA3}" srcOrd="1" destOrd="0" parTransId="{4A4DBD46-FD82-4745-8FB3-56ED41921581}" sibTransId="{49982C5C-4765-4EA4-995F-70ED9377576B}"/>
    <dgm:cxn modelId="{16EFD2B5-5892-4FF1-8EC4-8C025342FE3F}" type="presOf" srcId="{C8B3DC0E-10ED-4640-984D-1FBFB02DB04D}" destId="{0BAE2D08-BA30-4AAD-9BFC-8E566CD2AC91}" srcOrd="0" destOrd="0" presId="urn:microsoft.com/office/officeart/2005/8/layout/vList2"/>
    <dgm:cxn modelId="{C3A6D3D7-C827-4A68-AA02-DB2B8C0F573C}" srcId="{00302937-AF8D-4AFE-AB91-2CA76CA2C310}" destId="{C8B3DC0E-10ED-4640-984D-1FBFB02DB04D}" srcOrd="2" destOrd="0" parTransId="{1C6251E8-8C41-46D5-894A-75F73FB0DB08}" sibTransId="{16EF9FD2-5CF3-4A27-8325-BC4B5A6AAF10}"/>
    <dgm:cxn modelId="{CD55AAF3-4433-4CFA-BE3D-8EE1FE1D0228}" type="presOf" srcId="{00302937-AF8D-4AFE-AB91-2CA76CA2C310}" destId="{7D907EC7-2463-4D18-BCDA-97E458968032}" srcOrd="0" destOrd="0" presId="urn:microsoft.com/office/officeart/2005/8/layout/vList2"/>
    <dgm:cxn modelId="{436C6067-AA46-4871-97C0-E5A7130C8A4B}" type="presParOf" srcId="{7D907EC7-2463-4D18-BCDA-97E458968032}" destId="{D5825378-C12F-4B66-BC1F-494463982493}" srcOrd="0" destOrd="0" presId="urn:microsoft.com/office/officeart/2005/8/layout/vList2"/>
    <dgm:cxn modelId="{69AA48F5-9E9D-4E69-B9B2-6CB5435C42F9}" type="presParOf" srcId="{7D907EC7-2463-4D18-BCDA-97E458968032}" destId="{BF128D3F-E7BA-476D-B4B1-6F4AA929A603}" srcOrd="1" destOrd="0" presId="urn:microsoft.com/office/officeart/2005/8/layout/vList2"/>
    <dgm:cxn modelId="{F441EBFC-9369-4E2A-A47F-FE60F538AD97}" type="presParOf" srcId="{7D907EC7-2463-4D18-BCDA-97E458968032}" destId="{55178858-7325-4330-A08C-F52F675BA501}" srcOrd="2" destOrd="0" presId="urn:microsoft.com/office/officeart/2005/8/layout/vList2"/>
    <dgm:cxn modelId="{399892EF-A1D3-4DC6-8B37-8BCDB1AC7F11}" type="presParOf" srcId="{7D907EC7-2463-4D18-BCDA-97E458968032}" destId="{A18F8E93-00BA-4A25-9DBC-1BEEF1D613FC}" srcOrd="3" destOrd="0" presId="urn:microsoft.com/office/officeart/2005/8/layout/vList2"/>
    <dgm:cxn modelId="{3B3BAA5F-817E-4ED9-8AA5-9DE428C400F7}" type="presParOf" srcId="{7D907EC7-2463-4D18-BCDA-97E458968032}" destId="{0BAE2D08-BA30-4AAD-9BFC-8E566CD2AC91}" srcOrd="4" destOrd="0" presId="urn:microsoft.com/office/officeart/2005/8/layout/vList2"/>
    <dgm:cxn modelId="{37A8E990-8BC7-4001-AB98-6538F43A88BE}" type="presParOf" srcId="{7D907EC7-2463-4D18-BCDA-97E458968032}" destId="{0F668381-192E-4861-96CD-ED435EEC3229}" srcOrd="5" destOrd="0" presId="urn:microsoft.com/office/officeart/2005/8/layout/vList2"/>
    <dgm:cxn modelId="{220DE233-249D-42A7-B1D5-23C6E5FD33E2}" type="presParOf" srcId="{7D907EC7-2463-4D18-BCDA-97E458968032}" destId="{9C963FF9-A0FA-46E7-9450-10CFAC0158C2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5825378-C12F-4B66-BC1F-494463982493}">
      <dsp:nvSpPr>
        <dsp:cNvPr id="0" name=""/>
        <dsp:cNvSpPr/>
      </dsp:nvSpPr>
      <dsp:spPr>
        <a:xfrm>
          <a:off x="0" y="392356"/>
          <a:ext cx="5783855" cy="1216800"/>
        </a:xfrm>
        <a:prstGeom prst="roundRect">
          <a:avLst/>
        </a:prstGeom>
        <a:solidFill>
          <a:schemeClr val="tx2">
            <a:lumMod val="75000"/>
            <a:lumOff val="25000"/>
          </a:schemeClr>
        </a:solidFill>
        <a:ln>
          <a:solidFill>
            <a:schemeClr val="tx2">
              <a:lumMod val="75000"/>
              <a:lumOff val="25000"/>
            </a:schemeClr>
          </a:solidFill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u="none" kern="1200" noProof="0" dirty="0">
              <a:latin typeface="Amasis MT Pro Black" panose="02040A04050005020304" pitchFamily="18" charset="0"/>
            </a:rPr>
            <a:t>Speaking a second language can be a vulnerable thing, but a</a:t>
          </a:r>
          <a:r>
            <a:rPr lang="en-GB" sz="1600" u="sng" kern="1200" noProof="0" dirty="0">
              <a:latin typeface="Amasis MT Pro Black" panose="02040A04050005020304" pitchFamily="18" charset="0"/>
            </a:rPr>
            <a:t> mistake is a gift to the class.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noProof="0" dirty="0">
              <a:latin typeface="Amasis MT Pro Black" panose="02040A04050005020304" pitchFamily="18" charset="0"/>
            </a:rPr>
            <a:t>We ALL make mistakes. </a:t>
          </a:r>
          <a:r>
            <a:rPr lang="en-GB" sz="1600" b="1" kern="1200" noProof="0" dirty="0">
              <a:latin typeface="Amasis MT Pro Black" panose="02040A04050005020304" pitchFamily="18" charset="0"/>
            </a:rPr>
            <a:t>To learn a language, you need to use it. </a:t>
          </a:r>
        </a:p>
      </dsp:txBody>
      <dsp:txXfrm>
        <a:off x="59399" y="451755"/>
        <a:ext cx="5665057" cy="1098002"/>
      </dsp:txXfrm>
    </dsp:sp>
    <dsp:sp modelId="{55178858-7325-4330-A08C-F52F675BA501}">
      <dsp:nvSpPr>
        <dsp:cNvPr id="0" name=""/>
        <dsp:cNvSpPr/>
      </dsp:nvSpPr>
      <dsp:spPr>
        <a:xfrm>
          <a:off x="0" y="1796356"/>
          <a:ext cx="5783855" cy="1216800"/>
        </a:xfrm>
        <a:prstGeom prst="roundRect">
          <a:avLst/>
        </a:prstGeom>
        <a:solidFill>
          <a:schemeClr val="tx2">
            <a:lumMod val="50000"/>
            <a:lumOff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noProof="0" dirty="0">
              <a:latin typeface="Amasis MT Pro Black" panose="02040A04050005020304" pitchFamily="18" charset="0"/>
            </a:rPr>
            <a:t>It</a:t>
          </a:r>
          <a:r>
            <a:rPr lang="en-GB" sz="1600" kern="1200" baseline="0" noProof="0" dirty="0">
              <a:latin typeface="Amasis MT Pro Black" panose="02040A04050005020304" pitchFamily="18" charset="0"/>
            </a:rPr>
            <a:t> does not matter what kind of accent or dialect, you use – as long as you speak!</a:t>
          </a:r>
          <a:endParaRPr lang="en-GB" sz="1600" kern="1200" noProof="0" dirty="0">
            <a:latin typeface="Amasis MT Pro Black" panose="02040A04050005020304" pitchFamily="18" charset="0"/>
          </a:endParaRPr>
        </a:p>
      </dsp:txBody>
      <dsp:txXfrm>
        <a:off x="59399" y="1855755"/>
        <a:ext cx="5665057" cy="1098002"/>
      </dsp:txXfrm>
    </dsp:sp>
    <dsp:sp modelId="{0BAE2D08-BA30-4AAD-9BFC-8E566CD2AC91}">
      <dsp:nvSpPr>
        <dsp:cNvPr id="0" name=""/>
        <dsp:cNvSpPr/>
      </dsp:nvSpPr>
      <dsp:spPr>
        <a:xfrm>
          <a:off x="0" y="3200356"/>
          <a:ext cx="5783855" cy="1216800"/>
        </a:xfrm>
        <a:prstGeom prst="roundRect">
          <a:avLst/>
        </a:prstGeom>
        <a:solidFill>
          <a:schemeClr val="accent1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GB" sz="1600" b="1" kern="1200" noProof="0" dirty="0">
              <a:latin typeface="Amasis MT Pro Black" panose="02040A04050005020304" pitchFamily="18" charset="0"/>
            </a:rPr>
            <a:t>Listen when other people talk/present – both the teacher and your classmates</a:t>
          </a:r>
        </a:p>
        <a:p>
          <a:pPr marL="0"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2000" kern="1200" noProof="0" dirty="0">
            <a:latin typeface="Amasis MT Pro Light" panose="02040304050005020304" pitchFamily="18" charset="0"/>
          </a:endParaRPr>
        </a:p>
      </dsp:txBody>
      <dsp:txXfrm>
        <a:off x="59399" y="3259755"/>
        <a:ext cx="5665057" cy="1098002"/>
      </dsp:txXfrm>
    </dsp:sp>
    <dsp:sp modelId="{9C963FF9-A0FA-46E7-9450-10CFAC0158C2}">
      <dsp:nvSpPr>
        <dsp:cNvPr id="0" name=""/>
        <dsp:cNvSpPr/>
      </dsp:nvSpPr>
      <dsp:spPr>
        <a:xfrm>
          <a:off x="0" y="4604356"/>
          <a:ext cx="5783855" cy="1216800"/>
        </a:xfrm>
        <a:prstGeom prst="roundRect">
          <a:avLst/>
        </a:prstGeom>
        <a:solidFill>
          <a:schemeClr val="tx2">
            <a:lumMod val="25000"/>
            <a:lumOff val="75000"/>
          </a:schemeClr>
        </a:solidFill>
        <a:ln>
          <a:solidFill>
            <a:schemeClr val="tx2">
              <a:lumMod val="25000"/>
              <a:lumOff val="75000"/>
            </a:schemeClr>
          </a:solidFill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noProof="0" dirty="0">
              <a:latin typeface="Amasis MT Pro Black" panose="02040A04050005020304" pitchFamily="18" charset="0"/>
            </a:rPr>
            <a:t>Stay focused &amp; be kind </a:t>
          </a:r>
        </a:p>
      </dsp:txBody>
      <dsp:txXfrm>
        <a:off x="59399" y="4663755"/>
        <a:ext cx="5665057" cy="109800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9F575B-4CAB-4BDF-86AC-4CA7C6A8F470}" type="datetimeFigureOut">
              <a:rPr lang="da-DK" smtClean="0"/>
              <a:t>02-09-2025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A9D471-9BAE-4B39-89BB-474A1DFF642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715206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A9D471-9BAE-4B39-89BB-474A1DFF6423}" type="slidenum">
              <a:rPr lang="da-DK" smtClean="0"/>
              <a:t>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070661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A9D471-9BAE-4B39-89BB-474A1DFF6423}" type="slidenum">
              <a:rPr lang="da-DK" smtClean="0"/>
              <a:t>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147741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2DB67-4DB0-4C0F-A7D6-BCBF41920460}" type="slidenum">
              <a:rPr lang="da-DK" smtClean="0"/>
              <a:t>4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2878888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Pladsholder til diasbille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411" name="Pladsholder til no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a-DK" altLang="da-DK" dirty="0"/>
          </a:p>
        </p:txBody>
      </p:sp>
      <p:sp>
        <p:nvSpPr>
          <p:cNvPr id="17412" name="Pladsholder til dias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92A0E474-3CDC-48BE-B3CF-15D3143042C9}" type="slidenum">
              <a:rPr lang="da-DK" altLang="da-DK" smtClean="0"/>
              <a:pPr eaLnBrk="1" hangingPunct="1">
                <a:spcBef>
                  <a:spcPct val="0"/>
                </a:spcBef>
              </a:pPr>
              <a:t>5</a:t>
            </a:fld>
            <a:endParaRPr lang="da-DK" altLang="da-DK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A9D471-9BAE-4B39-89BB-474A1DFF6423}" type="slidenum">
              <a:rPr lang="da-DK" smtClean="0"/>
              <a:t>18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236593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A9D471-9BAE-4B39-89BB-474A1DFF6423}" type="slidenum">
              <a:rPr lang="da-DK" smtClean="0"/>
              <a:t>20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058760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45610A-17B4-4656-93CF-E1D9982860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0080" y="1371599"/>
            <a:ext cx="6675120" cy="2951825"/>
          </a:xfrm>
        </p:spPr>
        <p:txBody>
          <a:bodyPr anchor="t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51C80B-DFD6-415B-BA5B-E56E510CD1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0080" y="4584879"/>
            <a:ext cx="6675120" cy="1287887"/>
          </a:xfrm>
        </p:spPr>
        <p:txBody>
          <a:bodyPr anchor="b">
            <a:normAutofit/>
          </a:bodyPr>
          <a:lstStyle>
            <a:lvl1pPr marL="0" indent="0" algn="l">
              <a:lnSpc>
                <a:spcPct val="130000"/>
              </a:lnSpc>
              <a:buNone/>
              <a:defRPr sz="1800" b="1" cap="all" spc="3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A2065B-06FF-4991-9F8A-4BE25457B4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4479B-705B-4489-957E-7E8A228BDFA0}" type="datetime1">
              <a:rPr lang="en-US" smtClean="0"/>
              <a:t>9/2/2025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0DF2FA-C604-45D8-A633-11D3742EC1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EE5DA9-2D04-4850-AB9F-BD35381650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77986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08B246-6A68-46BE-9DBD-614FA8CF4E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E47706-8D18-4093-A7C1-F30D7543CE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C7C8FC-AAEA-4AB6-9DB5-2503F58F0E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9F774-3FA6-43B8-9241-99959C8FD463}" type="datetime1">
              <a:rPr lang="en-US" smtClean="0"/>
              <a:t>9/2/2025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B1616B-3F08-4869-A522-773C38940F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030CE6-9124-4B3A-A912-AE16B5C340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33556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1BB59B6-79B9-97F5-AC3B-DF65899D39D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C78885-57B2-4930-BD7D-CBF916EDF1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291366"/>
            <a:ext cx="9214884" cy="3159974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E495E4-2F8B-4CC7-88AC-A312067E60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0080" y="5018567"/>
            <a:ext cx="7907079" cy="1073889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585CC9-BAD3-4807-90BB-97DA2D6A6B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04452-5DCC-4FE2-A5C9-8A5EF6714D65}" type="datetime1">
              <a:rPr lang="en-US" smtClean="0"/>
              <a:t>9/2/2025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108CEF-165F-4D7E-9666-5CD0156B4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0EBC3D-3277-4D34-9F67-71040C21E3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‹nr.›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F05EAE5-4812-F718-6D75-9627884180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16281" y="4715234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92767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B477A4-4D01-45B6-9563-0BF13BA72F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E17E00-96AC-45F0-82B2-9F601E9B93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40080" y="2633472"/>
            <a:ext cx="5212080" cy="35661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BA30CD-95C0-427B-A571-A7D8A53278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18928" y="2633472"/>
            <a:ext cx="5212080" cy="35661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F67CAC-53E4-44AF-BEAC-8FFB96F05A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9ABC2-0180-4F3A-A895-A85BC724D472}" type="datetime1">
              <a:rPr lang="en-US" smtClean="0"/>
              <a:t>9/2/2025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3D9F3A-E7F0-45E7-AFA8-0D4A669EC1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5F008B-58BB-45FF-923F-5909DAB49D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08607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97B549-9E51-42E0-992A-73E775957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1371599"/>
            <a:ext cx="10890929" cy="93975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1A5FDC-7C4B-45FB-8462-E2CE79919F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0079" y="2311352"/>
            <a:ext cx="5212080" cy="695373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D8B686-2E92-45B9-A3D7-9DCAA0C50B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0079" y="3006725"/>
            <a:ext cx="5212080" cy="31912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6ADB526-4A44-47B6-8D14-93202E590AA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18928" y="2311352"/>
            <a:ext cx="5212080" cy="695373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74177CA-5C13-4311-BFD3-B98FBD942DA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18928" y="3006725"/>
            <a:ext cx="5212080" cy="31912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DEA255A-4CB5-40CA-B756-1AA5E27C2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EA9BA-4E8F-439E-BEA4-91FBA01E3F5F}" type="datetime1">
              <a:rPr lang="en-US" smtClean="0"/>
              <a:t>9/2/2025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F3072C4-10F1-49B8-B0BF-69204EDDCF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A5ACC97-44C1-4887-909B-E6732D3C1F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0368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27D313-943A-47E0-8A7A-DFFBCC297A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3AC25A7-81C8-4AA1-AD9F-C78A451FDE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5BF18-0007-481C-AA29-413124BC3EE7}" type="datetime1">
              <a:rPr lang="en-US" smtClean="0"/>
              <a:t>9/2/2025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EF54740-6022-46B2-9C55-B60E96516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89497C9-6B5E-46D6-8FE9-0A5E0CF7F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84333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Rectangle 4">
            <a:extLst>
              <a:ext uri="{FF2B5EF4-FFF2-40B4-BE49-F238E27FC236}">
                <a16:creationId xmlns:a16="http://schemas.microsoft.com/office/drawing/2014/main" id="{149F9F0F-FB8C-5565-247C-BDCC156B5CA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2740D3C-270A-401A-810C-2F86BBBB87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E9870-3748-43AD-B547-02A075CB4A1D}" type="datetime1">
              <a:rPr lang="en-US" smtClean="0"/>
              <a:t>9/2/2025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DCBE9F8-1765-4F36-A4DE-1DB136025A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90CF9E-A6C6-4873-ADBE-7A2939319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56508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08CDF8-00AD-4441-A6D5-9D7A659EB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371600"/>
            <a:ext cx="3859397" cy="1451723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C330AF-CB7E-420A-AE8A-E02E903258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36519" y="1031001"/>
            <a:ext cx="6594490" cy="516636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3257AD-2422-4CDA-9C55-700F4B5BF2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0080" y="2972168"/>
            <a:ext cx="3859397" cy="322682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1B7454-C1CC-46F2-A6FB-1FE786C48F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E7897-33C5-4F1A-9307-D068E37F3DC7}" type="datetime1">
              <a:rPr lang="en-US" smtClean="0"/>
              <a:t>9/2/2025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077DBE-6CC7-421B-AB5E-341E20BD92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6EAB8F-7526-4CDB-B782-FAD8B3E70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0355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31647F-5A61-44C9-81DC-331C9AE5DD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371600"/>
            <a:ext cx="3859397" cy="1451723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1627A0F-F1B8-49BE-A0FF-7FE16E3BDCC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937760" y="1033271"/>
            <a:ext cx="6592824" cy="516636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6D1BD6-1519-4431-9FAF-7D4F412997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0080" y="2972167"/>
            <a:ext cx="3859397" cy="32268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A587A0-353B-42C2-BA96-B1ADEDF642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171BA-CC09-47C8-A6DF-F5C5CB59CEEC}" type="datetime1">
              <a:rPr lang="en-US" smtClean="0"/>
              <a:t>9/2/2025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D5A88E-3957-4B76-B1BE-4164029217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F7C5FD-E56A-4C66-8F23-087F95A2FD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30898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5E4BB7-3F30-4C31-9BB2-8EC24FC0A1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CF4134-70F5-4EE6-88BE-49D129630C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9EABC7-C044-44DE-B303-55A0581DA1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B66AD-7C08-490A-ADA4-B47E10FB2407}" type="datetime1">
              <a:rPr lang="en-US" smtClean="0"/>
              <a:t>9/2/2025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4A63E1-5BC5-402E-9916-BAB84BCF0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EF915-AF64-4ECC-8B1A-B7E6A89B7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07073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1CB3635-47E1-90D8-B693-DA85A66B383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>
            <a:extLst>
              <a:ext uri="{FF2B5EF4-FFF2-40B4-BE49-F238E27FC236}">
                <a16:creationId xmlns:a16="http://schemas.microsoft.com/office/drawing/2014/main" id="{6EB09414-2AA1-4D8E-A00A-C092FBC92D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209219" y="640079"/>
            <a:ext cx="1811773" cy="553688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2C3A78-37C5-46D0-9DF4-CB78AF883C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40080" y="640080"/>
            <a:ext cx="8412422" cy="553688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D8705E-925D-4F57-8268-107CE3CF4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95027-4255-49E7-9841-CD21BCC99996}" type="datetime1">
              <a:rPr lang="en-US" smtClean="0"/>
              <a:t>9/2/2025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FE207E-070D-4EC8-A44C-21F1815FDA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5D01D1-C266-4161-A820-C084B9801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‹nr.›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230604F-219C-2DEE-830E-27274CC2FE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rot="5400000">
            <a:off x="10872154" y="1192438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9602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AB4E786-7636-4278-8595-D365D28A79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1371601"/>
            <a:ext cx="10890929" cy="109728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740849-7059-4C70-992B-5304D2EE9B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0080" y="2633472"/>
            <a:ext cx="10890928" cy="35661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9FEBF6-CEA6-4332-87B3-697807571C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4008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cap="all" spc="300" baseline="0">
                <a:solidFill>
                  <a:schemeClr val="tx1"/>
                </a:solidFill>
              </a:defRPr>
            </a:lvl1pPr>
          </a:lstStyle>
          <a:p>
            <a:fld id="{7DA38F49-B3E2-4BF0-BEC7-C30D34ABBB8D}" type="datetime1">
              <a:rPr lang="en-US" smtClean="0"/>
              <a:t>9/2/2025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6BAF94-621C-43E1-BA0C-410A689903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767622" y="6356350"/>
            <a:ext cx="40403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cap="all" spc="300" baseline="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7D19E5-9E16-48C9-AAE2-0C70679A8D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07995" y="6356350"/>
            <a:ext cx="7230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cap="all" spc="300" baseline="0">
                <a:solidFill>
                  <a:schemeClr val="tx1"/>
                </a:solidFill>
              </a:defRPr>
            </a:lvl1pPr>
          </a:lstStyle>
          <a:p>
            <a:fld id="{70C12960-6E85-460F-B6E3-5B82CB31AF3D}" type="slidenum">
              <a:rPr lang="en-US" smtClean="0"/>
              <a:t>‹nr.›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18E06E4-607B-144B-382B-AD3D06B1EE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13232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180711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76" r:id="rId6"/>
    <p:sldLayoutId id="2147483672" r:id="rId7"/>
    <p:sldLayoutId id="2147483673" r:id="rId8"/>
    <p:sldLayoutId id="2147483674" r:id="rId9"/>
    <p:sldLayoutId id="2147483675" r:id="rId10"/>
    <p:sldLayoutId id="2147483677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87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93776" indent="-22860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51560" indent="-28575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22860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12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microsoft.com/office/2007/relationships/hdphoto" Target="../media/hdphoto1.wdp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g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CTozrTpxldM?feature=oembed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hyperlink" Target="https://ccc.systime.dk/?id=207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a9Z83I_g4Hw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cnbc.com/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Ljb-PkxscNc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https://www.youtube.com/embed/2xJ_hbD4TQA" TargetMode="External"/><Relationship Id="rId1" Type="http://schemas.openxmlformats.org/officeDocument/2006/relationships/video" Target="https://www.youtube.com/embed/bdeFdFEbuqk" TargetMode="Externa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https://studievanerpaahhx.systime.dk/?id=131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studievanerpaahhx.systime.dk/?id=131" TargetMode="External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19F9BF86-FE94-4517-B97D-026C7515E5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pic>
        <p:nvPicPr>
          <p:cNvPr id="10" name="Billede 9" descr="Et billede, der indeholder Danse, person, slør&#10;&#10;AI-genereret indhold kan være ukorrekt.">
            <a:extLst>
              <a:ext uri="{FF2B5EF4-FFF2-40B4-BE49-F238E27FC236}">
                <a16:creationId xmlns:a16="http://schemas.microsoft.com/office/drawing/2014/main" id="{02E9DE6F-CC89-8BA8-86D1-A720540327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76" t="9091" r="5615"/>
          <a:stretch>
            <a:fillRect/>
          </a:stretch>
        </p:blipFill>
        <p:spPr>
          <a:xfrm>
            <a:off x="1" y="10"/>
            <a:ext cx="12192000" cy="6857990"/>
          </a:xfrm>
          <a:prstGeom prst="rect">
            <a:avLst/>
          </a:prstGeom>
        </p:spPr>
      </p:pic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D30DD7D3-2712-4491-B2C2-5FC23330C7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3569" y="1066800"/>
            <a:ext cx="5128322" cy="47244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9F74649-82FD-7CC3-2A0E-47E5DC0D03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8397" y="2418975"/>
            <a:ext cx="4938666" cy="2738530"/>
          </a:xfrm>
        </p:spPr>
        <p:txBody>
          <a:bodyPr anchor="t">
            <a:normAutofit/>
          </a:bodyPr>
          <a:lstStyle/>
          <a:p>
            <a:pPr algn="ctr"/>
            <a:r>
              <a:rPr lang="en-GB" sz="4400" noProof="0" dirty="0">
                <a:solidFill>
                  <a:srgbClr val="000000"/>
                </a:solidFill>
                <a:latin typeface="Amasis MT Pro Black" panose="02040A04050005020304" pitchFamily="18" charset="0"/>
              </a:rPr>
              <a:t>Welcome to English A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10B13E26-4DEE-ACD9-13F8-DE87AF3B35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1165" y="4274095"/>
            <a:ext cx="5393129" cy="859315"/>
          </a:xfrm>
        </p:spPr>
        <p:txBody>
          <a:bodyPr>
            <a:normAutofit fontScale="32500" lnSpcReduction="20000"/>
          </a:bodyPr>
          <a:lstStyle/>
          <a:p>
            <a:pPr algn="ctr"/>
            <a:r>
              <a:rPr lang="en-GB" sz="3600" noProof="0" dirty="0">
                <a:latin typeface="Amasis MT Pro Black" panose="02040A04050005020304" pitchFamily="18" charset="0"/>
              </a:rPr>
              <a:t>What’s the plan, how will we follow it </a:t>
            </a:r>
          </a:p>
          <a:p>
            <a:pPr algn="ctr"/>
            <a:r>
              <a:rPr lang="en-GB" sz="3600" noProof="0" dirty="0">
                <a:latin typeface="Amasis MT Pro Black" panose="02040A04050005020304" pitchFamily="18" charset="0"/>
              </a:rPr>
              <a:t>…and why?</a:t>
            </a:r>
          </a:p>
          <a:p>
            <a:endParaRPr lang="en-GB" noProof="0" dirty="0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FD0734C-004D-4938-8EA0-2C3867A11A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36937" y="5780876"/>
            <a:ext cx="5131168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40765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A8E865-CAB8-A69E-B03B-ED20F8F511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0F8F95B-A130-E1EE-E8FD-B3CD82D9C2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noProof="0" dirty="0">
                <a:latin typeface="Amasis MT Pro Black" panose="02040A04050005020304" pitchFamily="18" charset="0"/>
              </a:rPr>
              <a:t>What is English A?</a:t>
            </a: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8FD27393-5552-5CBC-582F-11326600F0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10211" y="2871509"/>
            <a:ext cx="3334215" cy="2333951"/>
          </a:xfrm>
          <a:prstGeom prst="rect">
            <a:avLst/>
          </a:prstGeom>
        </p:spPr>
      </p:pic>
      <p:sp>
        <p:nvSpPr>
          <p:cNvPr id="11" name="Tekstfelt 10">
            <a:extLst>
              <a:ext uri="{FF2B5EF4-FFF2-40B4-BE49-F238E27FC236}">
                <a16:creationId xmlns:a16="http://schemas.microsoft.com/office/drawing/2014/main" id="{C8F97F1A-ED10-E78B-2D93-DCC1802163EA}"/>
              </a:ext>
            </a:extLst>
          </p:cNvPr>
          <p:cNvSpPr txBox="1"/>
          <p:nvPr/>
        </p:nvSpPr>
        <p:spPr>
          <a:xfrm>
            <a:off x="3048918" y="3247088"/>
            <a:ext cx="60978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endParaRPr lang="en-GB" noProof="0" dirty="0"/>
          </a:p>
        </p:txBody>
      </p:sp>
      <p:pic>
        <p:nvPicPr>
          <p:cNvPr id="13" name="Billede 12">
            <a:extLst>
              <a:ext uri="{FF2B5EF4-FFF2-40B4-BE49-F238E27FC236}">
                <a16:creationId xmlns:a16="http://schemas.microsoft.com/office/drawing/2014/main" id="{C136BE58-2BEE-F42D-DBD0-41DBC86EC0D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91874" y="2713901"/>
            <a:ext cx="3008252" cy="2566743"/>
          </a:xfrm>
          <a:prstGeom prst="rect">
            <a:avLst/>
          </a:prstGeom>
        </p:spPr>
      </p:pic>
      <p:pic>
        <p:nvPicPr>
          <p:cNvPr id="1026" name="Picture 2" descr="Union Jack - Wikipedia">
            <a:extLst>
              <a:ext uri="{FF2B5EF4-FFF2-40B4-BE49-F238E27FC236}">
                <a16:creationId xmlns:a16="http://schemas.microsoft.com/office/drawing/2014/main" id="{B773B397-1E66-96A6-7252-FAE9632C2F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29163">
            <a:off x="1502862" y="3443538"/>
            <a:ext cx="445345" cy="2974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C3789FA2-82A0-0018-A096-1944F7E3A1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40567">
            <a:off x="2029146" y="3421906"/>
            <a:ext cx="511627" cy="255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USA's flag - Wikipedia, den frie encyklopædi">
            <a:extLst>
              <a:ext uri="{FF2B5EF4-FFF2-40B4-BE49-F238E27FC236}">
                <a16:creationId xmlns:a16="http://schemas.microsoft.com/office/drawing/2014/main" id="{F36B896D-B63A-A12B-C113-54D86C9F77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0416" y="3773680"/>
            <a:ext cx="424543" cy="223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>
            <a:extLst>
              <a:ext uri="{FF2B5EF4-FFF2-40B4-BE49-F238E27FC236}">
                <a16:creationId xmlns:a16="http://schemas.microsoft.com/office/drawing/2014/main" id="{F4FFF9AA-3355-D79B-3326-E9A0771AC0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96960">
            <a:off x="1377054" y="3979468"/>
            <a:ext cx="530201" cy="265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Canadas flag - Wikipedia, den frie encyklopædi">
            <a:extLst>
              <a:ext uri="{FF2B5EF4-FFF2-40B4-BE49-F238E27FC236}">
                <a16:creationId xmlns:a16="http://schemas.microsoft.com/office/drawing/2014/main" id="{459BD3A0-1AAE-15E9-DA00-C107D157B8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121612">
            <a:off x="1917236" y="4205003"/>
            <a:ext cx="500743" cy="2503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>
            <a:extLst>
              <a:ext uri="{FF2B5EF4-FFF2-40B4-BE49-F238E27FC236}">
                <a16:creationId xmlns:a16="http://schemas.microsoft.com/office/drawing/2014/main" id="{D68DA212-7FE5-CC0A-E6B1-AEB80CD664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8432" y="4570716"/>
            <a:ext cx="473082" cy="236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Friends Greeting Each Other Wishing Each Stock Vector (Royalty Free)  1157925967 | Shutterstock">
            <a:extLst>
              <a:ext uri="{FF2B5EF4-FFF2-40B4-BE49-F238E27FC236}">
                <a16:creationId xmlns:a16="http://schemas.microsoft.com/office/drawing/2014/main" id="{2E4B3208-2845-B3FA-1B24-505A994F620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489"/>
          <a:stretch>
            <a:fillRect/>
          </a:stretch>
        </p:blipFill>
        <p:spPr bwMode="auto">
          <a:xfrm>
            <a:off x="8120611" y="2692081"/>
            <a:ext cx="2667909" cy="2737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kstfelt 6">
            <a:extLst>
              <a:ext uri="{FF2B5EF4-FFF2-40B4-BE49-F238E27FC236}">
                <a16:creationId xmlns:a16="http://schemas.microsoft.com/office/drawing/2014/main" id="{CB2AECF0-8973-BD1C-197D-66FD79BBCB7E}"/>
              </a:ext>
            </a:extLst>
          </p:cNvPr>
          <p:cNvSpPr txBox="1"/>
          <p:nvPr/>
        </p:nvSpPr>
        <p:spPr>
          <a:xfrm>
            <a:off x="464642" y="5395389"/>
            <a:ext cx="1089092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 dirty="0"/>
              <a:t>Writing</a:t>
            </a:r>
            <a:r>
              <a:rPr lang="en-US" dirty="0"/>
              <a:t>: learning to write essays and business emails</a:t>
            </a:r>
          </a:p>
          <a:p>
            <a:pPr>
              <a:buNone/>
            </a:pPr>
            <a:r>
              <a:rPr lang="en-US" b="1" dirty="0"/>
              <a:t>Speaking</a:t>
            </a:r>
            <a:r>
              <a:rPr lang="en-US" dirty="0"/>
              <a:t>: training presentations and discussions</a:t>
            </a:r>
          </a:p>
          <a:p>
            <a:pPr>
              <a:buNone/>
            </a:pPr>
            <a:r>
              <a:rPr lang="en-US" b="1" dirty="0"/>
              <a:t>Culture</a:t>
            </a:r>
            <a:r>
              <a:rPr lang="en-US" dirty="0"/>
              <a:t>: history, politics, and everyday life in English-speaking countries</a:t>
            </a:r>
          </a:p>
          <a:p>
            <a:pPr>
              <a:buNone/>
            </a:pPr>
            <a:r>
              <a:rPr lang="en-US" b="1" dirty="0"/>
              <a:t>Business</a:t>
            </a:r>
            <a:r>
              <a:rPr lang="en-US" dirty="0"/>
              <a:t>: Marketing, trade and global communication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067831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406BD704-01C2-4341-B99A-116CC7EC56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35EE1F8-3E57-9D69-A076-9FEB68CE13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1" r="5825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0225C01B-A296-4FAA-AA46-794F27DF69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4894" y="979075"/>
            <a:ext cx="5777024" cy="5074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0DCCA19-DE79-D81C-7B57-2D62F1D54E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702" y="1352492"/>
            <a:ext cx="5376290" cy="710224"/>
          </a:xfrm>
        </p:spPr>
        <p:txBody>
          <a:bodyPr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GB" sz="3200" noProof="0" dirty="0">
                <a:latin typeface="Amasis MT Pro Black" panose="02040A04050005020304" pitchFamily="18" charset="0"/>
              </a:rPr>
              <a:t>Why English </a:t>
            </a:r>
            <a:r>
              <a:rPr lang="en-GB" sz="3200" dirty="0">
                <a:latin typeface="Amasis MT Pro Black" panose="02040A04050005020304" pitchFamily="18" charset="0"/>
              </a:rPr>
              <a:t>A </a:t>
            </a:r>
            <a:r>
              <a:rPr lang="en-GB" sz="3200" noProof="0" dirty="0">
                <a:latin typeface="Amasis MT Pro Black" panose="02040A04050005020304" pitchFamily="18" charset="0"/>
              </a:rPr>
              <a:t>matters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62713E66-598D-4B8A-9D2A-67C7AF46EF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485673" y="979075"/>
            <a:ext cx="0" cy="507492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1DEDF0A-91C1-8E3E-8B55-0CC34A053E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9705" y="2062716"/>
            <a:ext cx="5376291" cy="3816209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n-US" sz="1000" b="1" dirty="0"/>
              <a:t>1</a:t>
            </a:r>
            <a:r>
              <a:rPr lang="en-US" sz="1200" b="1" dirty="0"/>
              <a:t>. Access to the latest knowledge</a:t>
            </a:r>
            <a:br>
              <a:rPr lang="en-US" sz="1200" dirty="0"/>
            </a:br>
            <a:r>
              <a:rPr lang="en-US" sz="1200" i="1" dirty="0"/>
              <a:t>Example:</a:t>
            </a:r>
            <a:r>
              <a:rPr lang="en-US" sz="1200" dirty="0"/>
              <a:t> When you are researching global market trends, reading financial news, or studying international case studies, the key resources are almost always in English.</a:t>
            </a:r>
          </a:p>
          <a:p>
            <a:pPr marL="0" indent="0">
              <a:lnSpc>
                <a:spcPct val="110000"/>
              </a:lnSpc>
              <a:buNone/>
            </a:pPr>
            <a:endParaRPr lang="en-US" sz="120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1200" b="1" dirty="0"/>
              <a:t>2. Collaborating across countries</a:t>
            </a:r>
            <a:br>
              <a:rPr lang="en-US" sz="1200" dirty="0"/>
            </a:br>
            <a:r>
              <a:rPr lang="en-US" sz="1200" i="1" dirty="0"/>
              <a:t>Example:</a:t>
            </a:r>
            <a:r>
              <a:rPr lang="en-US" sz="1200" dirty="0"/>
              <a:t> You are part of a marketing project with a consultant from Germany, a supplier from China, and a business partner from the US – English is your shared working language.</a:t>
            </a:r>
          </a:p>
          <a:p>
            <a:pPr marL="0" indent="0">
              <a:lnSpc>
                <a:spcPct val="110000"/>
              </a:lnSpc>
              <a:buNone/>
            </a:pPr>
            <a:endParaRPr lang="en-US" sz="120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1200" b="1" dirty="0"/>
              <a:t>3. Getting your ideas out into the world</a:t>
            </a:r>
            <a:br>
              <a:rPr lang="en-US" sz="1200" dirty="0"/>
            </a:br>
            <a:r>
              <a:rPr lang="en-US" sz="1200" i="1" dirty="0"/>
              <a:t>Example:</a:t>
            </a:r>
            <a:r>
              <a:rPr lang="en-US" sz="1200" dirty="0"/>
              <a:t> A Danish company wants to expand to new markets and pitch its business plan to potential investors in New York – the presentation, negotiation, and documentation all take place in English.</a:t>
            </a:r>
          </a:p>
          <a:p>
            <a:pPr marL="0" indent="0">
              <a:lnSpc>
                <a:spcPct val="110000"/>
              </a:lnSpc>
              <a:buNone/>
            </a:pPr>
            <a:endParaRPr lang="en-GB" sz="1000" noProof="0" dirty="0"/>
          </a:p>
          <a:p>
            <a:pPr marL="0" indent="0">
              <a:lnSpc>
                <a:spcPct val="110000"/>
              </a:lnSpc>
              <a:buNone/>
            </a:pPr>
            <a:endParaRPr lang="en-GB" sz="1000" noProof="0" dirty="0"/>
          </a:p>
          <a:p>
            <a:pPr marL="0" indent="0">
              <a:lnSpc>
                <a:spcPct val="110000"/>
              </a:lnSpc>
              <a:buNone/>
            </a:pPr>
            <a:endParaRPr lang="en-GB" sz="1000" noProof="0" dirty="0"/>
          </a:p>
        </p:txBody>
      </p:sp>
    </p:spTree>
    <p:extLst>
      <p:ext uri="{BB962C8B-B14F-4D97-AF65-F5344CB8AC3E}">
        <p14:creationId xmlns:p14="http://schemas.microsoft.com/office/powerpoint/2010/main" val="11838432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8FCE029E-5073-4498-8104-8427AA9873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79" y="914400"/>
            <a:ext cx="4930987" cy="1097280"/>
          </a:xfrm>
        </p:spPr>
        <p:txBody>
          <a:bodyPr anchor="t">
            <a:normAutofit/>
          </a:bodyPr>
          <a:lstStyle/>
          <a:p>
            <a:r>
              <a:rPr lang="en-US" b="1" noProof="0" dirty="0"/>
              <a:t>Themes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0079" y="2176037"/>
            <a:ext cx="5346051" cy="4121882"/>
          </a:xfrm>
        </p:spPr>
        <p:txBody>
          <a:bodyPr>
            <a:normAutofit/>
          </a:bodyPr>
          <a:lstStyle/>
          <a:p>
            <a:r>
              <a:rPr lang="da-DK" sz="2800" dirty="0"/>
              <a:t>Innovation &amp; </a:t>
            </a:r>
            <a:r>
              <a:rPr lang="en-US" sz="2800" noProof="0" dirty="0"/>
              <a:t>Entrepreneurship</a:t>
            </a:r>
          </a:p>
          <a:p>
            <a:r>
              <a:rPr lang="en-US" sz="2800" noProof="0" dirty="0" err="1"/>
              <a:t>SoMe</a:t>
            </a:r>
            <a:r>
              <a:rPr lang="en-US" sz="2800" noProof="0" dirty="0"/>
              <a:t> &amp; Branding</a:t>
            </a:r>
          </a:p>
          <a:p>
            <a:r>
              <a:rPr lang="en-US" sz="2800" noProof="0" dirty="0"/>
              <a:t>Area Study UK </a:t>
            </a:r>
          </a:p>
          <a:p>
            <a:r>
              <a:rPr lang="en-US" sz="2800" noProof="0" dirty="0"/>
              <a:t>Area Study The USA</a:t>
            </a:r>
          </a:p>
          <a:p>
            <a:endParaRPr lang="da-DK" sz="2800" dirty="0"/>
          </a:p>
          <a:p>
            <a:pPr marL="0" indent="0">
              <a:buNone/>
            </a:pPr>
            <a:endParaRPr lang="da-DK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77" r="28105"/>
          <a:stretch>
            <a:fillRect/>
          </a:stretch>
        </p:blipFill>
        <p:spPr>
          <a:xfrm>
            <a:off x="6504100" y="914400"/>
            <a:ext cx="2932728" cy="268652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93" r="-3" b="-3"/>
          <a:stretch>
            <a:fillRect/>
          </a:stretch>
        </p:blipFill>
        <p:spPr>
          <a:xfrm>
            <a:off x="6504102" y="3597454"/>
            <a:ext cx="2469778" cy="267484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93" r="27646" b="2"/>
          <a:stretch>
            <a:fillRect/>
          </a:stretch>
        </p:blipFill>
        <p:spPr>
          <a:xfrm>
            <a:off x="9436231" y="914400"/>
            <a:ext cx="2755768" cy="268652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4" r="42350" b="1"/>
          <a:stretch>
            <a:fillRect/>
          </a:stretch>
        </p:blipFill>
        <p:spPr>
          <a:xfrm>
            <a:off x="9150243" y="3597454"/>
            <a:ext cx="2755768" cy="2674850"/>
          </a:xfrm>
          <a:prstGeom prst="rect">
            <a:avLst/>
          </a:prstGeom>
        </p:spPr>
      </p:pic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BEFF515C-2521-4964-9DAC-2BFB8EC86A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6505461" y="6272784"/>
            <a:ext cx="5681065" cy="1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10669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297" name="Rectangle 12296">
            <a:extLst>
              <a:ext uri="{FF2B5EF4-FFF2-40B4-BE49-F238E27FC236}">
                <a16:creationId xmlns:a16="http://schemas.microsoft.com/office/drawing/2014/main" id="{744CAA32-F237-419C-A2DD-43C28D920D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5029200" y="914400"/>
            <a:ext cx="6501810" cy="1097280"/>
          </a:xfrm>
        </p:spPr>
        <p:txBody>
          <a:bodyPr anchor="t">
            <a:normAutofit/>
          </a:bodyPr>
          <a:lstStyle/>
          <a:p>
            <a:pPr eaLnBrk="1" hangingPunct="1"/>
            <a:r>
              <a:rPr lang="da-DK" altLang="da-DK" b="1"/>
              <a:t>English A-Exam</a:t>
            </a:r>
          </a:p>
        </p:txBody>
      </p:sp>
      <p:pic>
        <p:nvPicPr>
          <p:cNvPr id="12293" name="Picture 12292" descr="En hånd, der holder en pen-og skygge cirkel på et ark">
            <a:extLst>
              <a:ext uri="{FF2B5EF4-FFF2-40B4-BE49-F238E27FC236}">
                <a16:creationId xmlns:a16="http://schemas.microsoft.com/office/drawing/2014/main" id="{566956FB-DA4E-993F-326C-D59A32052CA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8208" r="13736" b="-2"/>
          <a:stretch>
            <a:fillRect/>
          </a:stretch>
        </p:blipFill>
        <p:spPr>
          <a:xfrm>
            <a:off x="20" y="914399"/>
            <a:ext cx="4416532" cy="5353523"/>
          </a:xfrm>
          <a:prstGeom prst="rect">
            <a:avLst/>
          </a:prstGeom>
        </p:spPr>
      </p:pic>
      <p:cxnSp>
        <p:nvCxnSpPr>
          <p:cNvPr id="12299" name="Straight Connector 12298">
            <a:extLst>
              <a:ext uri="{FF2B5EF4-FFF2-40B4-BE49-F238E27FC236}">
                <a16:creationId xmlns:a16="http://schemas.microsoft.com/office/drawing/2014/main" id="{08052531-D50B-3899-B150-D05525F4F2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0" y="6267922"/>
            <a:ext cx="4416552" cy="1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29200" y="2176036"/>
            <a:ext cx="6501810" cy="4121885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110000"/>
              </a:lnSpc>
            </a:pPr>
            <a:r>
              <a:rPr lang="da-DK" altLang="da-DK" sz="1700" b="1"/>
              <a:t>Exam (written)</a:t>
            </a:r>
          </a:p>
          <a:p>
            <a:pPr lvl="1" eaLnBrk="1" hangingPunct="1">
              <a:lnSpc>
                <a:spcPct val="110000"/>
              </a:lnSpc>
            </a:pPr>
            <a:r>
              <a:rPr lang="da-DK" altLang="da-DK" sz="1700"/>
              <a:t> 5-hour written assignment</a:t>
            </a:r>
          </a:p>
          <a:p>
            <a:pPr lvl="2">
              <a:lnSpc>
                <a:spcPct val="110000"/>
              </a:lnSpc>
            </a:pPr>
            <a:r>
              <a:rPr lang="da-DK" altLang="da-DK" sz="1700" i="1"/>
              <a:t>Grammar tasks</a:t>
            </a:r>
          </a:p>
          <a:p>
            <a:pPr lvl="2">
              <a:lnSpc>
                <a:spcPct val="110000"/>
              </a:lnSpc>
            </a:pPr>
            <a:r>
              <a:rPr lang="da-DK" altLang="da-DK" sz="1700" i="1"/>
              <a:t>Describe a picture</a:t>
            </a:r>
          </a:p>
          <a:p>
            <a:pPr lvl="2">
              <a:lnSpc>
                <a:spcPct val="110000"/>
              </a:lnSpc>
            </a:pPr>
            <a:r>
              <a:rPr lang="da-DK" altLang="da-DK" sz="1700" i="1"/>
              <a:t>Formal e-mail</a:t>
            </a:r>
          </a:p>
          <a:p>
            <a:pPr lvl="2">
              <a:lnSpc>
                <a:spcPct val="110000"/>
              </a:lnSpc>
            </a:pPr>
            <a:r>
              <a:rPr lang="da-DK" altLang="da-DK" sz="1700" i="1"/>
              <a:t>Essay </a:t>
            </a:r>
          </a:p>
          <a:p>
            <a:pPr>
              <a:lnSpc>
                <a:spcPct val="110000"/>
              </a:lnSpc>
            </a:pPr>
            <a:r>
              <a:rPr lang="da-DK" altLang="da-DK" sz="1700" b="1"/>
              <a:t>Exam (Oral)</a:t>
            </a:r>
          </a:p>
          <a:p>
            <a:pPr lvl="1">
              <a:lnSpc>
                <a:spcPct val="110000"/>
              </a:lnSpc>
            </a:pPr>
            <a:r>
              <a:rPr lang="da-DK" altLang="da-DK" sz="1700"/>
              <a:t>60 minutes of preparation </a:t>
            </a:r>
          </a:p>
          <a:p>
            <a:pPr lvl="2">
              <a:lnSpc>
                <a:spcPct val="110000"/>
              </a:lnSpc>
            </a:pPr>
            <a:r>
              <a:rPr lang="da-DK" altLang="da-DK" sz="1700" i="1"/>
              <a:t>Short story</a:t>
            </a:r>
          </a:p>
          <a:p>
            <a:pPr lvl="2">
              <a:lnSpc>
                <a:spcPct val="110000"/>
              </a:lnSpc>
            </a:pPr>
            <a:r>
              <a:rPr lang="da-DK" altLang="da-DK" sz="1700" i="1"/>
              <a:t>Article</a:t>
            </a:r>
          </a:p>
          <a:p>
            <a:pPr lvl="2">
              <a:lnSpc>
                <a:spcPct val="110000"/>
              </a:lnSpc>
            </a:pPr>
            <a:r>
              <a:rPr lang="da-DK" altLang="da-DK" sz="1700" i="1"/>
              <a:t>Speech</a:t>
            </a:r>
          </a:p>
          <a:p>
            <a:pPr lvl="1">
              <a:lnSpc>
                <a:spcPct val="110000"/>
              </a:lnSpc>
            </a:pPr>
            <a:r>
              <a:rPr lang="da-DK" altLang="da-DK" sz="1700"/>
              <a:t> 30-minute exam</a:t>
            </a:r>
          </a:p>
          <a:p>
            <a:pPr lvl="1" eaLnBrk="1" hangingPunct="1">
              <a:lnSpc>
                <a:spcPct val="110000"/>
              </a:lnSpc>
              <a:buFont typeface="Wingdings" pitchFamily="2" charset="2"/>
              <a:buNone/>
            </a:pPr>
            <a:endParaRPr lang="da-DK" altLang="da-DK" sz="1700" i="1"/>
          </a:p>
        </p:txBody>
      </p:sp>
    </p:spTree>
    <p:extLst>
      <p:ext uri="{BB962C8B-B14F-4D97-AF65-F5344CB8AC3E}">
        <p14:creationId xmlns:p14="http://schemas.microsoft.com/office/powerpoint/2010/main" val="9782726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3" name="Rectangle 1032">
            <a:extLst>
              <a:ext uri="{FF2B5EF4-FFF2-40B4-BE49-F238E27FC236}">
                <a16:creationId xmlns:a16="http://schemas.microsoft.com/office/drawing/2014/main" id="{406BD704-01C2-4341-B99A-116CC7EC56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8" name="Picture 4" descr="Business, people and handshake in office for meeting, job interview and welcome to company. Partnership, women or shaking hands in agency for recruitment, onboarding or conflict resolution with trust">
            <a:extLst>
              <a:ext uri="{FF2B5EF4-FFF2-40B4-BE49-F238E27FC236}">
                <a16:creationId xmlns:a16="http://schemas.microsoft.com/office/drawing/2014/main" id="{1FBA50D5-3D78-0BB3-6BAD-AB4A4B91C2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221" b="-1"/>
          <a:stretch>
            <a:fillRect/>
          </a:stretch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 useBgFill="1">
        <p:nvSpPr>
          <p:cNvPr id="1035" name="Rectangle 1034">
            <a:extLst>
              <a:ext uri="{FF2B5EF4-FFF2-40B4-BE49-F238E27FC236}">
                <a16:creationId xmlns:a16="http://schemas.microsoft.com/office/drawing/2014/main" id="{0225C01B-A296-4FAA-AA46-794F27DF69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4894" y="979075"/>
            <a:ext cx="5777024" cy="5074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9993170-FF42-4BF8-93F8-DB4A2A90F1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424" y="1352492"/>
            <a:ext cx="5401339" cy="898339"/>
          </a:xfrm>
        </p:spPr>
        <p:txBody>
          <a:bodyPr anchor="t">
            <a:normAutofit fontScale="90000"/>
          </a:bodyPr>
          <a:lstStyle/>
          <a:p>
            <a:r>
              <a:rPr lang="en-US" sz="3100" noProof="0" dirty="0"/>
              <a:t>Engelsk - </a:t>
            </a:r>
            <a:r>
              <a:rPr lang="da-DK" sz="3100" noProof="0" dirty="0"/>
              <a:t>grundforløb</a:t>
            </a:r>
            <a:br>
              <a:rPr lang="en-US" sz="3700" noProof="0" dirty="0"/>
            </a:br>
            <a:br>
              <a:rPr lang="en-US" sz="1100" noProof="0" dirty="0"/>
            </a:br>
            <a:r>
              <a:rPr lang="en-US" sz="2200" noProof="0" dirty="0"/>
              <a:t>Focus on culture –  plan for the next 8 lessons</a:t>
            </a:r>
            <a:br>
              <a:rPr lang="en-US" sz="3700" noProof="0" dirty="0"/>
            </a:br>
            <a:endParaRPr lang="en-US" sz="3700" noProof="0" dirty="0"/>
          </a:p>
        </p:txBody>
      </p:sp>
      <p:cxnSp>
        <p:nvCxnSpPr>
          <p:cNvPr id="1037" name="Straight Connector 1036">
            <a:extLst>
              <a:ext uri="{FF2B5EF4-FFF2-40B4-BE49-F238E27FC236}">
                <a16:creationId xmlns:a16="http://schemas.microsoft.com/office/drawing/2014/main" id="{62713E66-598D-4B8A-9D2A-67C7AF46EF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485673" y="979075"/>
            <a:ext cx="0" cy="507492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5B6FE33-BEB1-4A85-8A95-BE7E613C71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6454" y="2541181"/>
            <a:ext cx="5715464" cy="3337743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da-DK" sz="1100" noProof="0" dirty="0"/>
              <a:t>1</a:t>
            </a:r>
            <a:r>
              <a:rPr lang="da-DK" sz="1500" noProof="0" dirty="0"/>
              <a:t>. </a:t>
            </a:r>
            <a:r>
              <a:rPr lang="en-GB" sz="1500" noProof="0" dirty="0"/>
              <a:t> What is culture?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GB" sz="1500" noProof="0" dirty="0"/>
              <a:t>2. Stereotypes and Prejudice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GB" sz="1500" noProof="0" dirty="0"/>
              <a:t>3. Cultural theories I 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GB" sz="1500" noProof="0" dirty="0"/>
              <a:t>4. Short Story with a cultural issue – how to analyse short stories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GB" sz="1500" noProof="0" dirty="0"/>
              <a:t>5. Cultural theories II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GB" sz="1500" noProof="0" dirty="0"/>
              <a:t>6. Culture and the English language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GB" sz="1500" noProof="0" dirty="0"/>
              <a:t>7. Group work about communicating customs and traditions in    Denmark to an American exchange student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GB" sz="1500" noProof="0" dirty="0"/>
              <a:t>8. Group work and group presentations</a:t>
            </a:r>
            <a:endParaRPr lang="da-DK" sz="1500" dirty="0"/>
          </a:p>
        </p:txBody>
      </p:sp>
    </p:spTree>
    <p:extLst>
      <p:ext uri="{BB962C8B-B14F-4D97-AF65-F5344CB8AC3E}">
        <p14:creationId xmlns:p14="http://schemas.microsoft.com/office/powerpoint/2010/main" val="4759392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E6A7DF4-9525-B62A-A54B-FFCF5F4EB3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da-DK" sz="2800" dirty="0">
                <a:latin typeface="Amasis MT Pro Black" panose="02040A04050005020304" pitchFamily="18" charset="0"/>
              </a:rPr>
              <a:t>Former minister for </a:t>
            </a:r>
            <a:r>
              <a:rPr lang="da-DK" sz="2800" dirty="0" err="1">
                <a:latin typeface="Amasis MT Pro Black" panose="02040A04050005020304" pitchFamily="18" charset="0"/>
              </a:rPr>
              <a:t>foreign</a:t>
            </a:r>
            <a:r>
              <a:rPr lang="da-DK" sz="2800" dirty="0">
                <a:latin typeface="Amasis MT Pro Black" panose="02040A04050005020304" pitchFamily="18" charset="0"/>
              </a:rPr>
              <a:t> affairs, Villy Søvndal (2009)</a:t>
            </a:r>
          </a:p>
        </p:txBody>
      </p:sp>
      <p:pic>
        <p:nvPicPr>
          <p:cNvPr id="4" name="Onlinemedier 3" title="Villy Søvndal (vores tidligere udenrigsminister) taler &quot;Engelsk&quot;">
            <a:hlinkClick r:id="" action="ppaction://media"/>
            <a:extLst>
              <a:ext uri="{FF2B5EF4-FFF2-40B4-BE49-F238E27FC236}">
                <a16:creationId xmlns:a16="http://schemas.microsoft.com/office/drawing/2014/main" id="{55851651-F357-1F67-F8F3-6157C792E841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3109424" y="2061347"/>
            <a:ext cx="5973151" cy="4479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6463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79" name="Rectangle 3078">
            <a:extLst>
              <a:ext uri="{FF2B5EF4-FFF2-40B4-BE49-F238E27FC236}">
                <a16:creationId xmlns:a16="http://schemas.microsoft.com/office/drawing/2014/main" id="{744CAA32-F237-419C-A2DD-43C28D920D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randview Display"/>
              <a:ea typeface="+mn-ea"/>
              <a:cs typeface="+mn-cs"/>
            </a:endParaRPr>
          </a:p>
        </p:txBody>
      </p:sp>
      <p:sp>
        <p:nvSpPr>
          <p:cNvPr id="3081" name="Rectangle 3080">
            <a:extLst>
              <a:ext uri="{FF2B5EF4-FFF2-40B4-BE49-F238E27FC236}">
                <a16:creationId xmlns:a16="http://schemas.microsoft.com/office/drawing/2014/main" id="{18EE42F0-2470-417A-8666-6E3266FEBF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5696712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randview Display"/>
              <a:ea typeface="+mn-ea"/>
              <a:cs typeface="+mn-cs"/>
            </a:endParaRP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9123995D-D390-54B5-6A01-5F61EA375EB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55" r="2341"/>
          <a:stretch>
            <a:fillRect/>
          </a:stretch>
        </p:blipFill>
        <p:spPr bwMode="auto">
          <a:xfrm>
            <a:off x="2553" y="10"/>
            <a:ext cx="569416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468" y="1929606"/>
            <a:ext cx="4810830" cy="4111315"/>
          </a:xfrm>
        </p:spPr>
        <p:txBody>
          <a:bodyPr anchor="b">
            <a:normAutofit/>
          </a:bodyPr>
          <a:lstStyle/>
          <a:p>
            <a:r>
              <a:rPr lang="en-GB" noProof="0" dirty="0">
                <a:solidFill>
                  <a:srgbClr val="FFFFFF"/>
                </a:solidFill>
                <a:latin typeface="Amasis MT Pro Black" panose="02040A04050005020304" pitchFamily="18" charset="0"/>
              </a:rPr>
              <a:t>The Constitution </a:t>
            </a:r>
            <a:br>
              <a:rPr lang="en-GB" noProof="0" dirty="0">
                <a:solidFill>
                  <a:srgbClr val="FFFFFF"/>
                </a:solidFill>
                <a:latin typeface="Amasis MT Pro Black" panose="02040A04050005020304" pitchFamily="18" charset="0"/>
              </a:rPr>
            </a:br>
            <a:r>
              <a:rPr lang="en-GB" noProof="0" dirty="0">
                <a:solidFill>
                  <a:srgbClr val="FFFFFF"/>
                </a:solidFill>
                <a:latin typeface="Amasis MT Pro Black" panose="02040A04050005020304" pitchFamily="18" charset="0"/>
              </a:rPr>
              <a:t>of the Class</a:t>
            </a:r>
          </a:p>
        </p:txBody>
      </p:sp>
      <p:cxnSp>
        <p:nvCxnSpPr>
          <p:cNvPr id="3083" name="Straight Connector 3082">
            <a:extLst>
              <a:ext uri="{FF2B5EF4-FFF2-40B4-BE49-F238E27FC236}">
                <a16:creationId xmlns:a16="http://schemas.microsoft.com/office/drawing/2014/main" id="{B90DD1AA-9FC9-0AF2-B563-CA13C179FB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8720" y="604092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" name="Pladsholder til indhold 2">
            <a:extLst>
              <a:ext uri="{FF2B5EF4-FFF2-40B4-BE49-F238E27FC236}">
                <a16:creationId xmlns:a16="http://schemas.microsoft.com/office/drawing/2014/main" id="{A71A2109-6BE2-1446-69DA-202CBD5A38E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23797145"/>
              </p:ext>
            </p:extLst>
          </p:nvPr>
        </p:nvGraphicFramePr>
        <p:xfrm>
          <a:off x="5982158" y="352539"/>
          <a:ext cx="5783855" cy="62135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9749011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744CAA32-F237-419C-A2DD-43C28D920D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9871B86-C569-4C45-9BCF-B1BD40FEFB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914400"/>
            <a:ext cx="6291472" cy="1097280"/>
          </a:xfrm>
        </p:spPr>
        <p:txBody>
          <a:bodyPr anchor="t">
            <a:normAutofit/>
          </a:bodyPr>
          <a:lstStyle/>
          <a:p>
            <a:r>
              <a:rPr lang="da-DK" dirty="0"/>
              <a:t>SO1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5B78DDF-1F7E-4B2E-9644-E78501F3B8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3558" y="2147562"/>
            <a:ext cx="7346610" cy="4123944"/>
          </a:xfrm>
        </p:spPr>
        <p:txBody>
          <a:bodyPr>
            <a:normAutofit/>
          </a:bodyPr>
          <a:lstStyle/>
          <a:p>
            <a:r>
              <a:rPr lang="da-DK" dirty="0"/>
              <a:t>= Studieområde 1</a:t>
            </a:r>
          </a:p>
          <a:p>
            <a:r>
              <a:rPr lang="da-DK" dirty="0"/>
              <a:t>uge 46</a:t>
            </a:r>
          </a:p>
          <a:p>
            <a:endParaRPr lang="da-DK" dirty="0"/>
          </a:p>
          <a:p>
            <a:r>
              <a:rPr lang="da-DK" dirty="0"/>
              <a:t>Den viden I får om kultur og kulturteorier i grundforløbet, skal I bruge i det projekt, som I skal arbejde med i grupper i uge 46</a:t>
            </a:r>
          </a:p>
          <a:p>
            <a:endParaRPr lang="da-DK" dirty="0"/>
          </a:p>
          <a:p>
            <a:r>
              <a:rPr lang="da-DK" dirty="0"/>
              <a:t>I får mere information om uge 46, når vi nærmer os </a:t>
            </a:r>
            <a:r>
              <a:rPr lang="da-DK" dirty="0">
                <a:sym typeface="Wingdings" panose="05000000000000000000" pitchFamily="2" charset="2"/>
              </a:rPr>
              <a:t></a:t>
            </a:r>
            <a:endParaRPr lang="da-DK" dirty="0"/>
          </a:p>
        </p:txBody>
      </p:sp>
      <p:pic>
        <p:nvPicPr>
          <p:cNvPr id="2050" name="Picture 2" descr="Sprog og kultur: Undgå misforståelser og konflikter">
            <a:extLst>
              <a:ext uri="{FF2B5EF4-FFF2-40B4-BE49-F238E27FC236}">
                <a16:creationId xmlns:a16="http://schemas.microsoft.com/office/drawing/2014/main" id="{47C8031C-3813-2904-F1F8-17C6446CFD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21" r="15519" b="1"/>
          <a:stretch>
            <a:fillRect/>
          </a:stretch>
        </p:blipFill>
        <p:spPr bwMode="auto">
          <a:xfrm>
            <a:off x="7776429" y="914400"/>
            <a:ext cx="4414591" cy="5357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057" name="Straight Connector 2056">
            <a:extLst>
              <a:ext uri="{FF2B5EF4-FFF2-40B4-BE49-F238E27FC236}">
                <a16:creationId xmlns:a16="http://schemas.microsoft.com/office/drawing/2014/main" id="{92025DBA-8780-9CA0-2826-FF6E3BD1A0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774468" y="6271515"/>
            <a:ext cx="4416552" cy="1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39030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83" name="Rectangle 3078">
            <a:extLst>
              <a:ext uri="{FF2B5EF4-FFF2-40B4-BE49-F238E27FC236}">
                <a16:creationId xmlns:a16="http://schemas.microsoft.com/office/drawing/2014/main" id="{744CAA32-F237-419C-A2DD-43C28D920D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6508EFE-D206-4A58-9D57-D70A744AAC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371600"/>
            <a:ext cx="5737859" cy="109728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da-DK" sz="3400"/>
              <a:t>A brief </a:t>
            </a:r>
            <a:r>
              <a:rPr lang="da-DK" sz="3400" err="1"/>
              <a:t>discussion</a:t>
            </a:r>
            <a:r>
              <a:rPr lang="da-DK" sz="3400"/>
              <a:t> in pairs (”</a:t>
            </a:r>
            <a:r>
              <a:rPr lang="da-DK" sz="3400" i="1"/>
              <a:t>makkerpar</a:t>
            </a:r>
            <a:r>
              <a:rPr lang="da-DK" sz="3400"/>
              <a:t>”)</a:t>
            </a:r>
          </a:p>
        </p:txBody>
      </p:sp>
      <p:cxnSp>
        <p:nvCxnSpPr>
          <p:cNvPr id="3084" name="Straight Connector 3080">
            <a:extLst>
              <a:ext uri="{FF2B5EF4-FFF2-40B4-BE49-F238E27FC236}">
                <a16:creationId xmlns:a16="http://schemas.microsoft.com/office/drawing/2014/main" id="{753FE100-D0AB-4AE2-824B-60CFA31EC6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3232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1529575-B282-4C17-80E7-736F544261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633236"/>
            <a:ext cx="5737860" cy="3666980"/>
          </a:xfrm>
        </p:spPr>
        <p:txBody>
          <a:bodyPr>
            <a:normAutofit/>
          </a:bodyPr>
          <a:lstStyle/>
          <a:p>
            <a:r>
              <a:rPr lang="en-US" dirty="0"/>
              <a:t>How would you define culture?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What is cross-cultural understanding?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Why do we need to know about cultural differences?</a:t>
            </a:r>
          </a:p>
          <a:p>
            <a:endParaRPr lang="da-DK" dirty="0"/>
          </a:p>
        </p:txBody>
      </p:sp>
      <p:pic>
        <p:nvPicPr>
          <p:cNvPr id="3074" name="Picture 2" descr="Culture Illustrations | Download vector on Unsplash">
            <a:extLst>
              <a:ext uri="{FF2B5EF4-FFF2-40B4-BE49-F238E27FC236}">
                <a16:creationId xmlns:a16="http://schemas.microsoft.com/office/drawing/2014/main" id="{9BF99186-C041-8563-FC28-0A45DFC27B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88767" y="914400"/>
            <a:ext cx="4308652" cy="5385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78375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05" name="Rectangle 4104">
            <a:extLst>
              <a:ext uri="{FF2B5EF4-FFF2-40B4-BE49-F238E27FC236}">
                <a16:creationId xmlns:a16="http://schemas.microsoft.com/office/drawing/2014/main" id="{744CAA32-F237-419C-A2DD-43C28D920D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2169730-BADD-44E9-A6CF-BDB30034A9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371600"/>
            <a:ext cx="5737859" cy="1097280"/>
          </a:xfrm>
        </p:spPr>
        <p:txBody>
          <a:bodyPr>
            <a:normAutofit/>
          </a:bodyPr>
          <a:lstStyle/>
          <a:p>
            <a:r>
              <a:rPr lang="da-DK" dirty="0" err="1"/>
              <a:t>What</a:t>
            </a:r>
            <a:r>
              <a:rPr lang="da-DK" dirty="0"/>
              <a:t> is </a:t>
            </a:r>
            <a:r>
              <a:rPr lang="da-DK" dirty="0" err="1"/>
              <a:t>Culture</a:t>
            </a:r>
            <a:endParaRPr lang="da-DK" dirty="0"/>
          </a:p>
        </p:txBody>
      </p:sp>
      <p:cxnSp>
        <p:nvCxnSpPr>
          <p:cNvPr id="4107" name="Straight Connector 4106">
            <a:extLst>
              <a:ext uri="{FF2B5EF4-FFF2-40B4-BE49-F238E27FC236}">
                <a16:creationId xmlns:a16="http://schemas.microsoft.com/office/drawing/2014/main" id="{753FE100-D0AB-4AE2-824B-60CFA31EC6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3232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E110150-844C-4660-9141-4B31224EF1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2019" y="2137145"/>
            <a:ext cx="6730409" cy="4380614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da-DK" sz="1100" dirty="0">
                <a:hlinkClick r:id="rId2"/>
              </a:rPr>
              <a:t>https://ccc.systime.dk/?id=207</a:t>
            </a:r>
            <a:endParaRPr lang="da-DK" sz="1100" dirty="0"/>
          </a:p>
          <a:p>
            <a:pPr>
              <a:lnSpc>
                <a:spcPct val="110000"/>
              </a:lnSpc>
            </a:pPr>
            <a:endParaRPr lang="da-DK" sz="1100" dirty="0"/>
          </a:p>
          <a:p>
            <a:pPr>
              <a:lnSpc>
                <a:spcPct val="110000"/>
              </a:lnSpc>
            </a:pPr>
            <a:r>
              <a:rPr lang="en-US" sz="1400" b="1" dirty="0"/>
              <a:t>Culture is defined as:</a:t>
            </a:r>
          </a:p>
          <a:p>
            <a:pPr lvl="1">
              <a:lnSpc>
                <a:spcPct val="110000"/>
              </a:lnSpc>
            </a:pPr>
            <a:r>
              <a:rPr lang="en-US" sz="1400" dirty="0"/>
              <a:t>the informal and sometimes hidden patterns of human interactions, expressions, and viewpoints that people in one culture share.</a:t>
            </a:r>
          </a:p>
          <a:p>
            <a:pPr marL="502920" lvl="1" indent="0">
              <a:lnSpc>
                <a:spcPct val="110000"/>
              </a:lnSpc>
              <a:buNone/>
            </a:pPr>
            <a:endParaRPr lang="en-US" sz="1400" dirty="0"/>
          </a:p>
          <a:p>
            <a:pPr>
              <a:lnSpc>
                <a:spcPct val="110000"/>
              </a:lnSpc>
            </a:pPr>
            <a:r>
              <a:rPr lang="en-US" sz="1400" dirty="0"/>
              <a:t>Being aware of cultural differences is important as we live in a </a:t>
            </a:r>
            <a:r>
              <a:rPr lang="en-US" sz="1400" b="1" dirty="0"/>
              <a:t>g</a:t>
            </a:r>
            <a:r>
              <a:rPr lang="en-GB" sz="1400" b="1" noProof="0" dirty="0" err="1"/>
              <a:t>lobalised</a:t>
            </a:r>
            <a:r>
              <a:rPr lang="en-GB" sz="1400" b="1" noProof="0" dirty="0"/>
              <a:t> </a:t>
            </a:r>
            <a:r>
              <a:rPr lang="en-US" sz="1400" b="1" dirty="0"/>
              <a:t>world </a:t>
            </a:r>
            <a:r>
              <a:rPr lang="en-US" sz="1400" dirty="0"/>
              <a:t>and many people</a:t>
            </a:r>
            <a:r>
              <a:rPr lang="en-US" sz="1400" b="1" dirty="0"/>
              <a:t> travel </a:t>
            </a:r>
            <a:r>
              <a:rPr lang="en-US" sz="1400" dirty="0"/>
              <a:t>a lot or</a:t>
            </a:r>
            <a:r>
              <a:rPr lang="en-US" sz="1400" b="1" dirty="0"/>
              <a:t> communicate </a:t>
            </a:r>
            <a:r>
              <a:rPr lang="en-US" sz="1400" dirty="0"/>
              <a:t>with people from different countries every day.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sz="1400" dirty="0"/>
              <a:t> </a:t>
            </a:r>
          </a:p>
          <a:p>
            <a:pPr>
              <a:lnSpc>
                <a:spcPct val="110000"/>
              </a:lnSpc>
            </a:pPr>
            <a:r>
              <a:rPr lang="en-US" sz="1400" b="1" dirty="0"/>
              <a:t>Knowledge about cultural differences is important</a:t>
            </a:r>
            <a:r>
              <a:rPr lang="en-US" sz="1400" dirty="0"/>
              <a:t>:</a:t>
            </a:r>
          </a:p>
          <a:p>
            <a:pPr lvl="1">
              <a:lnSpc>
                <a:spcPct val="110000"/>
              </a:lnSpc>
            </a:pPr>
            <a:r>
              <a:rPr lang="en-US" sz="1400" dirty="0"/>
              <a:t>if we want to sell our products abroad or enter into business with a foreigner,</a:t>
            </a:r>
          </a:p>
          <a:p>
            <a:pPr lvl="1">
              <a:lnSpc>
                <a:spcPct val="110000"/>
              </a:lnSpc>
            </a:pPr>
            <a:r>
              <a:rPr lang="en-US" sz="1400" dirty="0"/>
              <a:t>if we want to work or study abroad or simply just travel as a tourist.</a:t>
            </a:r>
            <a:endParaRPr lang="da-DK" sz="1400" dirty="0"/>
          </a:p>
        </p:txBody>
      </p:sp>
      <p:pic>
        <p:nvPicPr>
          <p:cNvPr id="4100" name="Picture 4" descr="Culture: Meaning and Characteristics">
            <a:extLst>
              <a:ext uri="{FF2B5EF4-FFF2-40B4-BE49-F238E27FC236}">
                <a16:creationId xmlns:a16="http://schemas.microsoft.com/office/drawing/2014/main" id="{A68AED98-223B-0DA1-A5B9-3597AA3D01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55179" y="2620948"/>
            <a:ext cx="4375829" cy="3679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90256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18E06E4-607B-144B-382B-AD3D06B1EE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3232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19F9BF86-FE94-4517-B97D-026C7515E5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randview Display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3DD9FCA-5EBB-417B-863F-3874ECABC7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4400" y="997527"/>
            <a:ext cx="4053018" cy="350505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52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Edgar Schein’s Iceberg Model</a:t>
            </a:r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9F0DE410-51CA-E8F8-9B3A-1B9B9FCC361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6548" b="1"/>
          <a:stretch>
            <a:fillRect/>
          </a:stretch>
        </p:blipFill>
        <p:spPr>
          <a:xfrm>
            <a:off x="5218980" y="672912"/>
            <a:ext cx="6973019" cy="5596128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7CC73A33-65FF-41A9-A3B0-006753CD10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215128" y="6274446"/>
            <a:ext cx="697687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9649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44CAA32-F237-419C-A2DD-43C28D920D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683323B-9100-4F99-B3FD-49E6AC82CE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371600"/>
            <a:ext cx="5852160" cy="1097280"/>
          </a:xfrm>
        </p:spPr>
        <p:txBody>
          <a:bodyPr anchor="t">
            <a:normAutofit/>
          </a:bodyPr>
          <a:lstStyle/>
          <a:p>
            <a:pPr>
              <a:lnSpc>
                <a:spcPct val="90000"/>
              </a:lnSpc>
            </a:pPr>
            <a:r>
              <a:rPr lang="da-DK" sz="3400" err="1"/>
              <a:t>What</a:t>
            </a:r>
            <a:r>
              <a:rPr lang="da-DK" sz="3400"/>
              <a:t> </a:t>
            </a:r>
            <a:r>
              <a:rPr lang="da-DK" sz="3400" err="1"/>
              <a:t>does</a:t>
            </a:r>
            <a:r>
              <a:rPr lang="da-DK" sz="3400"/>
              <a:t> The </a:t>
            </a:r>
            <a:r>
              <a:rPr lang="da-DK" sz="3400" err="1"/>
              <a:t>Iceberg</a:t>
            </a:r>
            <a:r>
              <a:rPr lang="da-DK" sz="3400"/>
              <a:t> </a:t>
            </a:r>
            <a:r>
              <a:rPr lang="da-DK" sz="3400" err="1"/>
              <a:t>illustrate</a:t>
            </a:r>
            <a:r>
              <a:rPr lang="da-DK" sz="3400"/>
              <a:t>?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53FE100-D0AB-4AE2-824B-60CFA31EC6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6281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4534C20-2F8E-4E34-97CB-E8BBFC5A45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633236"/>
            <a:ext cx="5852160" cy="3664685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n-US" b="1"/>
              <a:t>The iceberg illustrates that there are visible and invisible aspects of culture. </a:t>
            </a:r>
          </a:p>
          <a:p>
            <a:pPr>
              <a:lnSpc>
                <a:spcPct val="110000"/>
              </a:lnSpc>
            </a:pPr>
            <a:r>
              <a:rPr lang="en-US"/>
              <a:t>The visible or observable parts of our culture are called </a:t>
            </a:r>
            <a:r>
              <a:rPr lang="en-US" b="1"/>
              <a:t>artifacts</a:t>
            </a:r>
            <a:r>
              <a:rPr lang="en-US"/>
              <a:t>.</a:t>
            </a:r>
          </a:p>
          <a:p>
            <a:pPr>
              <a:lnSpc>
                <a:spcPct val="110000"/>
              </a:lnSpc>
            </a:pPr>
            <a:r>
              <a:rPr lang="en-US"/>
              <a:t> Below the surface, we find </a:t>
            </a:r>
            <a:r>
              <a:rPr lang="en-US" b="1"/>
              <a:t>beliefs and values</a:t>
            </a:r>
          </a:p>
          <a:p>
            <a:pPr>
              <a:lnSpc>
                <a:spcPct val="110000"/>
              </a:lnSpc>
            </a:pPr>
            <a:r>
              <a:rPr lang="en-US"/>
              <a:t>Beneath the values basic </a:t>
            </a:r>
            <a:r>
              <a:rPr lang="en-US" b="1"/>
              <a:t>assumptions</a:t>
            </a:r>
            <a:r>
              <a:rPr lang="en-US"/>
              <a:t>. Basic assumptions are things that we take for granted and are elements of a culture that have been formed over many years.</a:t>
            </a:r>
            <a:endParaRPr lang="da-DK"/>
          </a:p>
        </p:txBody>
      </p:sp>
      <p:pic>
        <p:nvPicPr>
          <p:cNvPr id="5" name="Picture 4" descr="Iceberg underwater">
            <a:extLst>
              <a:ext uri="{FF2B5EF4-FFF2-40B4-BE49-F238E27FC236}">
                <a16:creationId xmlns:a16="http://schemas.microsoft.com/office/drawing/2014/main" id="{3FE6CC4B-1098-009B-9529-292FC3F9E0D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7813" r="11521"/>
          <a:stretch>
            <a:fillRect/>
          </a:stretch>
        </p:blipFill>
        <p:spPr>
          <a:xfrm>
            <a:off x="7345680" y="10"/>
            <a:ext cx="484632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736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18E06E4-607B-144B-382B-AD3D06B1EE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3232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DBDA151C-5770-45E4-AAFF-59E7F40386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683752CA-277B-4ABB-882C-DEDEFA8460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570750"/>
            <a:ext cx="10890929" cy="13879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Why is The Iceberg model relevant?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E62D3963-2153-4637-96E6-E31BD2CE5D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3232" y="2307479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A7E8519-3C00-454E-933E-7B94948CFFC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89282" y="2418935"/>
            <a:ext cx="5734802" cy="3441050"/>
          </a:xfr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marL="0" indent="0">
              <a:buNone/>
            </a:pPr>
            <a:r>
              <a:rPr lang="en-US" b="1" dirty="0"/>
              <a:t>Artifacts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e.g. language, dress codes, buildings, food, jokes etc.</a:t>
            </a:r>
          </a:p>
          <a:p>
            <a:pPr marL="0" indent="0"/>
            <a:endParaRPr lang="en-US" dirty="0"/>
          </a:p>
          <a:p>
            <a:pPr marL="0" indent="0">
              <a:buNone/>
            </a:pPr>
            <a:r>
              <a:rPr lang="en-US" b="1" dirty="0"/>
              <a:t>Beliefs and values </a:t>
            </a:r>
            <a:br>
              <a:rPr lang="en-US" b="1" dirty="0"/>
            </a:br>
            <a:r>
              <a:rPr lang="en-US" dirty="0"/>
              <a:t>e.g. loyalty, customer service, trustworthiness etc.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/>
              <a:t>Basic assumptions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e.g. human relationships, human nature, time, space etc.</a:t>
            </a:r>
          </a:p>
          <a:p>
            <a:endParaRPr lang="en-US" dirty="0"/>
          </a:p>
        </p:txBody>
      </p:sp>
      <p:sp>
        <p:nvSpPr>
          <p:cNvPr id="8" name="Pladsholder til indhold 4">
            <a:extLst>
              <a:ext uri="{FF2B5EF4-FFF2-40B4-BE49-F238E27FC236}">
                <a16:creationId xmlns:a16="http://schemas.microsoft.com/office/drawing/2014/main" id="{EC02C5B0-44FE-0C62-E9A6-37F0DA4D19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70285" y="2418935"/>
            <a:ext cx="4160724" cy="3025382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Things which are</a:t>
            </a:r>
            <a:r>
              <a:rPr lang="en-US" b="1" dirty="0"/>
              <a:t> visible </a:t>
            </a:r>
            <a:r>
              <a:rPr lang="en-US" dirty="0"/>
              <a:t>in a culture are easy to understand. </a:t>
            </a:r>
          </a:p>
          <a:p>
            <a:r>
              <a:rPr lang="en-US" dirty="0"/>
              <a:t>The tricky part when it comes to understanding other cultures is the part that is </a:t>
            </a:r>
            <a:r>
              <a:rPr lang="en-AU" b="1" noProof="0" dirty="0"/>
              <a:t>invisible</a:t>
            </a:r>
            <a:r>
              <a:rPr lang="en-US" b="1" dirty="0"/>
              <a:t> </a:t>
            </a:r>
            <a:r>
              <a:rPr lang="en-US" dirty="0"/>
              <a:t>and which therefore may cause cultural clashes.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5595217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18E06E4-607B-144B-382B-AD3D06B1EE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3232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19F9BF86-FE94-4517-B97D-026C7515E5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F20578CF-C084-4411-9B63-A0F5ED3EB8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302091"/>
            <a:ext cx="3291840" cy="2770216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4400" dirty="0"/>
              <a:t>The Cultural Iceberg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59D7B6BE-A4E0-4483-BEC5-493AC3E5D2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3232" y="4459606"/>
            <a:ext cx="978862" cy="0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Onlinemedier 7" title="The Cultural Iceberg">
            <a:hlinkClick r:id="" action="ppaction://media"/>
            <a:extLst>
              <a:ext uri="{FF2B5EF4-FFF2-40B4-BE49-F238E27FC236}">
                <a16:creationId xmlns:a16="http://schemas.microsoft.com/office/drawing/2014/main" id="{922D95D5-759B-4AD8-B4D8-4FA0AA119368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4738116" y="966978"/>
            <a:ext cx="6498336" cy="4873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27572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18E06E4-607B-144B-382B-AD3D06B1EE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3232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19F9BF86-FE94-4517-B97D-026C7515E5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44C35E5-307D-4B1F-8C55-77D251FD71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627" y="983644"/>
            <a:ext cx="9895367" cy="1155954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en-US" b="0" dirty="0">
                <a:latin typeface="Amasis MT Pro Black" panose="02040A04050005020304" pitchFamily="18" charset="0"/>
              </a:rPr>
              <a:t>Look at the pictures. Explain the cultural clash illustrated in each picture.</a:t>
            </a:r>
            <a:br>
              <a:rPr lang="en-US" sz="2300" dirty="0"/>
            </a:br>
            <a:endParaRPr lang="en-US" sz="2300" dirty="0"/>
          </a:p>
        </p:txBody>
      </p:sp>
      <p:pic>
        <p:nvPicPr>
          <p:cNvPr id="4" name="Pladsholder til indhold 3" descr="Consequences of culture clash. People always value their own culture… | by  Amal Chatterjee | Medium">
            <a:extLst>
              <a:ext uri="{FF2B5EF4-FFF2-40B4-BE49-F238E27FC236}">
                <a16:creationId xmlns:a16="http://schemas.microsoft.com/office/drawing/2014/main" id="{C7CC58D3-63B4-4E4F-8691-65D80661091F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12627" y="3757722"/>
            <a:ext cx="3372403" cy="2385975"/>
          </a:xfrm>
          <a:prstGeom prst="rect">
            <a:avLst/>
          </a:prstGeom>
          <a:noFill/>
        </p:spPr>
      </p:pic>
      <p:pic>
        <p:nvPicPr>
          <p:cNvPr id="5" name="Billede 4" descr="9 Embarassing Cultural Misunderstanding Examples - EnkiVillage">
            <a:extLst>
              <a:ext uri="{FF2B5EF4-FFF2-40B4-BE49-F238E27FC236}">
                <a16:creationId xmlns:a16="http://schemas.microsoft.com/office/drawing/2014/main" id="{11A71546-4FB6-4678-A7AE-E1F53D90BDFE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35617" y="3808020"/>
            <a:ext cx="3372403" cy="2344384"/>
          </a:xfrm>
          <a:prstGeom prst="rect">
            <a:avLst/>
          </a:prstGeom>
          <a:noFill/>
        </p:spPr>
      </p:pic>
      <p:pic>
        <p:nvPicPr>
          <p:cNvPr id="6" name="Billede 5" descr="Body Language - Cultural Variations In Gestures">
            <a:extLst>
              <a:ext uri="{FF2B5EF4-FFF2-40B4-BE49-F238E27FC236}">
                <a16:creationId xmlns:a16="http://schemas.microsoft.com/office/drawing/2014/main" id="{30515BE0-E5D6-48DF-89D9-2C4BAF944155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158606" y="3875756"/>
            <a:ext cx="3372403" cy="226794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99911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44CAA32-F237-419C-A2DD-43C28D920D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6254181-2215-4D3B-BB0B-1C3808D00B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371600"/>
            <a:ext cx="5852160" cy="1097280"/>
          </a:xfrm>
        </p:spPr>
        <p:txBody>
          <a:bodyPr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GB" sz="3400" noProof="0" dirty="0"/>
              <a:t>Exercise: Discuss these questions with your ”</a:t>
            </a:r>
            <a:r>
              <a:rPr lang="en-GB" sz="3400" noProof="0" dirty="0" err="1"/>
              <a:t>makker</a:t>
            </a:r>
            <a:r>
              <a:rPr lang="da-DK" sz="3400" dirty="0"/>
              <a:t>”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53FE100-D0AB-4AE2-824B-60CFA31EC6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6281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09EAFF8-AF99-466F-961A-7C5083D218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633236"/>
            <a:ext cx="5852160" cy="3664685"/>
          </a:xfrm>
        </p:spPr>
        <p:txBody>
          <a:bodyPr>
            <a:normAutofit/>
          </a:bodyPr>
          <a:lstStyle/>
          <a:p>
            <a:pPr lvl="0">
              <a:lnSpc>
                <a:spcPct val="110000"/>
              </a:lnSpc>
            </a:pPr>
            <a:r>
              <a:rPr lang="en-US" sz="1400" noProof="0" dirty="0"/>
              <a:t>Why can culture be illustrated as an iceberg? (see the illustration on the next page)</a:t>
            </a:r>
          </a:p>
          <a:p>
            <a:pPr>
              <a:lnSpc>
                <a:spcPct val="110000"/>
              </a:lnSpc>
            </a:pPr>
            <a:endParaRPr lang="en-US" sz="1400" noProof="0" dirty="0"/>
          </a:p>
          <a:p>
            <a:pPr lvl="0">
              <a:lnSpc>
                <a:spcPct val="110000"/>
              </a:lnSpc>
            </a:pPr>
            <a:r>
              <a:rPr lang="en-US" sz="1400" noProof="0" dirty="0"/>
              <a:t>According to the model, what share of culture is above the surface?</a:t>
            </a:r>
          </a:p>
          <a:p>
            <a:pPr>
              <a:lnSpc>
                <a:spcPct val="110000"/>
              </a:lnSpc>
            </a:pPr>
            <a:endParaRPr lang="en-US" sz="1400" noProof="0" dirty="0"/>
          </a:p>
          <a:p>
            <a:pPr lvl="0">
              <a:lnSpc>
                <a:spcPct val="110000"/>
              </a:lnSpc>
            </a:pPr>
            <a:r>
              <a:rPr lang="en-US" sz="1400" noProof="0" dirty="0"/>
              <a:t>What might happen if you don’t notice the invisible part of the iceberg that is below the surface?</a:t>
            </a:r>
          </a:p>
          <a:p>
            <a:pPr>
              <a:lnSpc>
                <a:spcPct val="110000"/>
              </a:lnSpc>
            </a:pPr>
            <a:endParaRPr lang="en-US" sz="1400" noProof="0" dirty="0"/>
          </a:p>
          <a:p>
            <a:pPr lvl="0">
              <a:lnSpc>
                <a:spcPct val="110000"/>
              </a:lnSpc>
            </a:pPr>
            <a:r>
              <a:rPr lang="en-US" sz="1400" noProof="0" dirty="0"/>
              <a:t>What do you think might happen if you don’t consider the invisible part of a foreign culture? (</a:t>
            </a:r>
            <a:r>
              <a:rPr lang="en-US" sz="1400" noProof="0" dirty="0" err="1"/>
              <a:t>eg.</a:t>
            </a:r>
            <a:r>
              <a:rPr lang="en-US" sz="1400" noProof="0" dirty="0"/>
              <a:t> When you are travelling or doing business abroad).</a:t>
            </a:r>
          </a:p>
          <a:p>
            <a:pPr marL="0" indent="0">
              <a:lnSpc>
                <a:spcPct val="110000"/>
              </a:lnSpc>
              <a:buNone/>
            </a:pPr>
            <a:endParaRPr lang="da-DK" sz="1400" dirty="0"/>
          </a:p>
        </p:txBody>
      </p:sp>
      <p:pic>
        <p:nvPicPr>
          <p:cNvPr id="5" name="Picture 4" descr="Iceberg underwater">
            <a:extLst>
              <a:ext uri="{FF2B5EF4-FFF2-40B4-BE49-F238E27FC236}">
                <a16:creationId xmlns:a16="http://schemas.microsoft.com/office/drawing/2014/main" id="{D2BEA9E2-4130-0074-A1A0-C5C1929F126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7813" r="11521"/>
          <a:stretch>
            <a:fillRect/>
          </a:stretch>
        </p:blipFill>
        <p:spPr>
          <a:xfrm>
            <a:off x="7345680" y="10"/>
            <a:ext cx="484632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27880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DBDA151C-5770-45E4-AAFF-59E7F40386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6C282F3-FE85-484B-A81C-F49AC6283F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371600"/>
            <a:ext cx="10890928" cy="97155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100" b="0" dirty="0">
                <a:latin typeface="Amasis MT Pro Black" panose="02040A04050005020304" pitchFamily="18" charset="0"/>
              </a:rPr>
              <a:t>Exercise 1:</a:t>
            </a:r>
            <a:r>
              <a:rPr lang="en-US" sz="2700" b="0" dirty="0">
                <a:latin typeface="Amasis MT Pro Black" panose="02040A04050005020304" pitchFamily="18" charset="0"/>
              </a:rPr>
              <a:t> Visible and invisible cultural characteristics</a:t>
            </a:r>
            <a:br>
              <a:rPr lang="en-US" sz="3100" b="0" dirty="0">
                <a:latin typeface="Amasis MT Pro Black" panose="02040A04050005020304" pitchFamily="18" charset="0"/>
              </a:rPr>
            </a:br>
            <a:endParaRPr lang="en-US" sz="3100" b="0" dirty="0">
              <a:latin typeface="Amasis MT Pro Black" panose="02040A04050005020304" pitchFamily="18" charset="0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39AA7464-1EB7-A869-C7D3-AA680BBA98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3232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Billede 7">
            <a:extLst>
              <a:ext uri="{FF2B5EF4-FFF2-40B4-BE49-F238E27FC236}">
                <a16:creationId xmlns:a16="http://schemas.microsoft.com/office/drawing/2014/main" id="{90901197-36F0-919C-E2C4-6814455176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6142" y="2290819"/>
            <a:ext cx="5612626" cy="3760459"/>
          </a:xfrm>
          <a:prstGeom prst="rect">
            <a:avLst/>
          </a:prstGeom>
        </p:spPr>
      </p:pic>
      <p:sp>
        <p:nvSpPr>
          <p:cNvPr id="9" name="Pladsholder til indhold 8">
            <a:extLst>
              <a:ext uri="{FF2B5EF4-FFF2-40B4-BE49-F238E27FC236}">
                <a16:creationId xmlns:a16="http://schemas.microsoft.com/office/drawing/2014/main" id="{352B9282-5F4A-42BD-2714-4A056DEB2B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3516" y="2343149"/>
            <a:ext cx="5612626" cy="3760459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US" dirty="0"/>
              <a:t>Determine whether these cultural characteristics are:</a:t>
            </a:r>
            <a:br>
              <a:rPr lang="en-US" dirty="0"/>
            </a:br>
            <a:br>
              <a:rPr lang="en-US" dirty="0"/>
            </a:br>
            <a:r>
              <a:rPr lang="en-US" dirty="0"/>
              <a:t>visible (above the surface, things we can see)</a:t>
            </a:r>
            <a:br>
              <a:rPr lang="en-US" dirty="0"/>
            </a:br>
            <a:br>
              <a:rPr lang="en-US" dirty="0"/>
            </a:br>
            <a:r>
              <a:rPr lang="en-US" dirty="0"/>
              <a:t>invisible (below the surface, things we can’t see)</a:t>
            </a:r>
            <a:endParaRPr lang="da-DK" dirty="0"/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42A2CAFE-8032-447C-8861-4A4E4C52B9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579758" y="-106912"/>
            <a:ext cx="15939747" cy="6907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825003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44CAA32-F237-419C-A2DD-43C28D920D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195A51C-93C4-4578-146A-6DB6B4EDFA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371600"/>
            <a:ext cx="5737859" cy="109728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da-DK" sz="3400" err="1"/>
              <a:t>Exercise</a:t>
            </a:r>
            <a:r>
              <a:rPr lang="da-DK" sz="3400"/>
              <a:t> 2: Danish </a:t>
            </a:r>
            <a:r>
              <a:rPr lang="da-DK" sz="3400" err="1"/>
              <a:t>cultural</a:t>
            </a:r>
            <a:r>
              <a:rPr lang="da-DK" sz="3400"/>
              <a:t> </a:t>
            </a:r>
            <a:r>
              <a:rPr lang="da-DK" sz="3400" err="1"/>
              <a:t>characteristics</a:t>
            </a:r>
            <a:endParaRPr lang="da-DK" sz="340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53FE100-D0AB-4AE2-824B-60CFA31EC6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3232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83A85FE-6FEA-5AEF-CE97-A24054F074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633236"/>
            <a:ext cx="5737860" cy="3666980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Fill in the iceberg model with specific Danish cultural characteristics </a:t>
            </a:r>
            <a:endParaRPr lang="da-DK" dirty="0"/>
          </a:p>
          <a:p>
            <a:pPr lvl="1"/>
            <a:r>
              <a:rPr lang="en-US" dirty="0" err="1"/>
              <a:t>eg.</a:t>
            </a:r>
            <a:r>
              <a:rPr lang="en-US" dirty="0"/>
              <a:t> Dannebrog and maternity/paternity leave</a:t>
            </a:r>
          </a:p>
          <a:p>
            <a:pPr marL="265176" lvl="1" indent="0">
              <a:buNone/>
            </a:pPr>
            <a:endParaRPr lang="da-DK" dirty="0"/>
          </a:p>
          <a:p>
            <a:pPr lvl="0"/>
            <a:r>
              <a:rPr lang="en-US" dirty="0"/>
              <a:t>Make sure you place the elements correctly in the model. </a:t>
            </a:r>
            <a:endParaRPr lang="da-DK" dirty="0"/>
          </a:p>
          <a:p>
            <a:pPr marL="0" indent="0">
              <a:buNone/>
            </a:pPr>
            <a:endParaRPr lang="da-DK" dirty="0"/>
          </a:p>
        </p:txBody>
      </p:sp>
      <p:pic>
        <p:nvPicPr>
          <p:cNvPr id="4" name="Pladsholder til indhold 4" descr="cultural iceberg exercise">
            <a:extLst>
              <a:ext uri="{FF2B5EF4-FFF2-40B4-BE49-F238E27FC236}">
                <a16:creationId xmlns:a16="http://schemas.microsoft.com/office/drawing/2014/main" id="{429C4DA0-31CC-2922-AE5F-58A974BD020A}"/>
              </a:ext>
            </a:extLst>
          </p:cNvPr>
          <p:cNvPicPr>
            <a:picLocks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05" b="4629"/>
          <a:stretch/>
        </p:blipFill>
        <p:spPr bwMode="auto">
          <a:xfrm>
            <a:off x="7155179" y="2063178"/>
            <a:ext cx="4375829" cy="4237038"/>
          </a:xfrm>
          <a:prstGeom prst="rect">
            <a:avLst/>
          </a:prstGeom>
          <a:noFill/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0115110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744CAA32-F237-419C-A2DD-43C28D920D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BEABF115-2737-4D25-831C-CC08EE514E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96821" y="1371600"/>
            <a:ext cx="6034187" cy="109728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da-DK" sz="3400"/>
              <a:t>The Danish </a:t>
            </a:r>
            <a:r>
              <a:rPr lang="da-DK" sz="3400" err="1"/>
              <a:t>Concept</a:t>
            </a:r>
            <a:r>
              <a:rPr lang="da-DK" sz="3400"/>
              <a:t> of ”hygge”</a:t>
            </a:r>
          </a:p>
        </p:txBody>
      </p:sp>
      <p:pic>
        <p:nvPicPr>
          <p:cNvPr id="8" name="Picture 7" descr="En tabel udfyldt med mad">
            <a:extLst>
              <a:ext uri="{FF2B5EF4-FFF2-40B4-BE49-F238E27FC236}">
                <a16:creationId xmlns:a16="http://schemas.microsoft.com/office/drawing/2014/main" id="{1826E4B4-FF00-ED25-D871-FE3340CD3F9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3122" r="29595" b="-1"/>
          <a:stretch>
            <a:fillRect/>
          </a:stretch>
        </p:blipFill>
        <p:spPr>
          <a:xfrm>
            <a:off x="20" y="10"/>
            <a:ext cx="4857871" cy="6857990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91422F5-4221-4812-AFD9-5479C6D60A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580905" y="1031005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B1EDCFDB-7843-4D31-ADA6-7465731C30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96821" y="2633236"/>
            <a:ext cx="6034187" cy="3664687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en-US" sz="1400"/>
              <a:t>Hygge is the Danish concept of relaxation and coziness. You've probably experienced hygge without knowing it. </a:t>
            </a:r>
          </a:p>
          <a:p>
            <a:pPr>
              <a:lnSpc>
                <a:spcPct val="110000"/>
              </a:lnSpc>
            </a:pPr>
            <a:r>
              <a:rPr lang="en-US" sz="1400"/>
              <a:t>When you curl up in your sweats, light a candle, put on water for tea, grab a good book, you've got the perfect recipe for a </a:t>
            </a:r>
            <a:r>
              <a:rPr lang="en-US" sz="1400" i="1" err="1"/>
              <a:t>hyggelig</a:t>
            </a:r>
            <a:r>
              <a:rPr lang="en-US" sz="1400" i="1"/>
              <a:t> evening</a:t>
            </a:r>
            <a:r>
              <a:rPr lang="en-US" sz="1400"/>
              <a:t>. </a:t>
            </a:r>
          </a:p>
          <a:p>
            <a:pPr>
              <a:lnSpc>
                <a:spcPct val="110000"/>
              </a:lnSpc>
            </a:pPr>
            <a:r>
              <a:rPr lang="en-US" sz="1400"/>
              <a:t>But when hygge reached the U.S., it became more of a commodity than a state of being. </a:t>
            </a:r>
          </a:p>
          <a:p>
            <a:pPr>
              <a:lnSpc>
                <a:spcPct val="110000"/>
              </a:lnSpc>
            </a:pPr>
            <a:r>
              <a:rPr lang="en-US" sz="1400"/>
              <a:t>Some Danes take issue with the commercialization of their tradition. </a:t>
            </a:r>
          </a:p>
          <a:p>
            <a:pPr>
              <a:lnSpc>
                <a:spcPct val="110000"/>
              </a:lnSpc>
            </a:pPr>
            <a:r>
              <a:rPr lang="en-US" sz="1400"/>
              <a:t>But experts say elements of hygge could be beneficial, regardless of how they're packaged.</a:t>
            </a:r>
          </a:p>
          <a:p>
            <a:pPr>
              <a:lnSpc>
                <a:spcPct val="110000"/>
              </a:lnSpc>
            </a:pPr>
            <a:endParaRPr lang="en-US" sz="1400"/>
          </a:p>
          <a:p>
            <a:pPr marL="0" indent="0">
              <a:lnSpc>
                <a:spcPct val="110000"/>
              </a:lnSpc>
              <a:buNone/>
            </a:pPr>
            <a:r>
              <a:rPr lang="en-US" sz="1400"/>
              <a:t>From </a:t>
            </a:r>
            <a:r>
              <a:rPr lang="en-US" sz="1400">
                <a:hlinkClick r:id="rId4"/>
              </a:rPr>
              <a:t>www.cnbc.com</a:t>
            </a:r>
            <a:r>
              <a:rPr lang="en-US" sz="1400"/>
              <a:t> </a:t>
            </a:r>
            <a:endParaRPr lang="da-DK" sz="1400"/>
          </a:p>
        </p:txBody>
      </p:sp>
    </p:spTree>
    <p:extLst>
      <p:ext uri="{BB962C8B-B14F-4D97-AF65-F5344CB8AC3E}">
        <p14:creationId xmlns:p14="http://schemas.microsoft.com/office/powerpoint/2010/main" val="2699756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DBDA151C-5770-45E4-AAFF-59E7F40386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BF6AC99F-8D41-4983-B958-9C91287188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914399"/>
            <a:ext cx="10847494" cy="1171069"/>
          </a:xfrm>
        </p:spPr>
        <p:txBody>
          <a:bodyPr anchor="t">
            <a:normAutofit/>
          </a:bodyPr>
          <a:lstStyle/>
          <a:p>
            <a:r>
              <a:rPr lang="da-DK"/>
              <a:t>How ”hygge” took over America</a:t>
            </a:r>
            <a:endParaRPr lang="da-DK" dirty="0"/>
          </a:p>
        </p:txBody>
      </p:sp>
      <p:pic>
        <p:nvPicPr>
          <p:cNvPr id="7" name="Onlinemedier 6" title="How Hygge Took Over America">
            <a:hlinkClick r:id="" action="ppaction://media"/>
            <a:extLst>
              <a:ext uri="{FF2B5EF4-FFF2-40B4-BE49-F238E27FC236}">
                <a16:creationId xmlns:a16="http://schemas.microsoft.com/office/drawing/2014/main" id="{1ED2FFA5-3444-449E-BF8B-028BD4D25B9A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3589027" y="2085468"/>
            <a:ext cx="5013945" cy="3760459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EA0F4A6-3CC9-C9E2-BA02-58FA29F7DD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72253" y="6272784"/>
            <a:ext cx="10847495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13879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18E06E4-607B-144B-382B-AD3D06B1EE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3232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19F9BF86-FE94-4517-B97D-026C7515E5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A682EEE6-AE31-4196-A2E3-4C07EA95A5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2570" y="1171145"/>
            <a:ext cx="10168106" cy="955515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US" sz="3700"/>
              <a:t>Funny ads with a focus on cultural differences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CE0D2A5-C167-FB61-F32A-674B344F2D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92570" y="914400"/>
            <a:ext cx="10208830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Onlinemedier 7" title="Cross Cultural Etiquette - Mr. Baseball.mp4">
            <a:hlinkClick r:id="" action="ppaction://media"/>
            <a:extLst>
              <a:ext uri="{FF2B5EF4-FFF2-40B4-BE49-F238E27FC236}">
                <a16:creationId xmlns:a16="http://schemas.microsoft.com/office/drawing/2014/main" id="{2044DFA1-4D01-471C-934F-63DEC69B14C6}"/>
              </a:ext>
            </a:extLst>
          </p:cNvPr>
          <p:cNvPicPr>
            <a:picLocks noGrp="1" noRot="1" noChangeAspect="1"/>
          </p:cNvPicPr>
          <p:nvPr>
            <p:ph sz="half" idx="2"/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571278" y="2886923"/>
            <a:ext cx="4399468" cy="3299601"/>
          </a:xfrm>
          <a:prstGeom prst="rect">
            <a:avLst/>
          </a:prstGeom>
        </p:spPr>
      </p:pic>
      <p:pic>
        <p:nvPicPr>
          <p:cNvPr id="7" name="Onlinemedier 6" title="Funny, But True: Cultural Differences">
            <a:hlinkClick r:id="" action="ppaction://media"/>
            <a:extLst>
              <a:ext uri="{FF2B5EF4-FFF2-40B4-BE49-F238E27FC236}">
                <a16:creationId xmlns:a16="http://schemas.microsoft.com/office/drawing/2014/main" id="{376F8427-D776-4448-8884-6D89091051EB}"/>
              </a:ext>
            </a:extLst>
          </p:cNvPr>
          <p:cNvPicPr>
            <a:picLocks noGrp="1" noRot="1" noChangeAspect="1"/>
          </p:cNvPicPr>
          <p:nvPr>
            <p:ph sz="half" idx="1"/>
            <a:videoFile r:link="rId2"/>
          </p:nvPr>
        </p:nvPicPr>
        <p:blipFill>
          <a:blip r:embed="rId5"/>
          <a:stretch>
            <a:fillRect/>
          </a:stretch>
        </p:blipFill>
        <p:spPr>
          <a:xfrm>
            <a:off x="6182500" y="2886923"/>
            <a:ext cx="4399468" cy="3299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89730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F5CCD5BB-5042-4D3A-827C-59788E6677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Intro til notatteknik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E4EE20C0-92F4-4A93-ADCF-3646B55FAD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>
                <a:hlinkClick r:id="rId2"/>
              </a:rPr>
              <a:t>https://studievanerpaahhx.systime.dk/?id=131</a:t>
            </a:r>
            <a:endParaRPr lang="da-DK" dirty="0"/>
          </a:p>
          <a:p>
            <a:endParaRPr lang="da-DK" dirty="0"/>
          </a:p>
          <a:p>
            <a:pPr marL="0" indent="0">
              <a:buNone/>
            </a:pPr>
            <a:r>
              <a:rPr lang="da-DK" b="1" dirty="0"/>
              <a:t>Formålet med at tage noter er:</a:t>
            </a:r>
          </a:p>
          <a:p>
            <a:r>
              <a:rPr lang="da-DK" dirty="0"/>
              <a:t>at få overblik over en tekst eller et stof</a:t>
            </a:r>
          </a:p>
          <a:p>
            <a:r>
              <a:rPr lang="da-DK" dirty="0"/>
              <a:t>at huske en tekst eller et stof, du har læst</a:t>
            </a:r>
          </a:p>
          <a:p>
            <a:r>
              <a:rPr lang="da-DK" dirty="0"/>
              <a:t>at huske stof, du får gennemgået i klassen</a:t>
            </a:r>
          </a:p>
          <a:p>
            <a:r>
              <a:rPr lang="da-DK" dirty="0"/>
              <a:t>at blive opmærksom på, hvor du har huller i din viden eller forståelse</a:t>
            </a:r>
          </a:p>
          <a:p>
            <a:pPr marL="0" indent="0"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63136737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744CAA32-F237-419C-A2DD-43C28D920D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randview Display"/>
              <a:ea typeface="+mn-ea"/>
              <a:cs typeface="+mn-cs"/>
            </a:endParaRPr>
          </a:p>
        </p:txBody>
      </p:sp>
      <p:pic>
        <p:nvPicPr>
          <p:cNvPr id="5" name="Content Placeholder 4" descr="Klokkeslæt og kalender på tabel">
            <a:extLst>
              <a:ext uri="{FF2B5EF4-FFF2-40B4-BE49-F238E27FC236}">
                <a16:creationId xmlns:a16="http://schemas.microsoft.com/office/drawing/2014/main" id="{BE707240-2AB4-6CDF-080B-B3535A15074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 l="44554" r="-1" b="-1"/>
          <a:stretch>
            <a:fillRect/>
          </a:stretch>
        </p:blipFill>
        <p:spPr>
          <a:xfrm>
            <a:off x="-4704" y="10"/>
            <a:ext cx="5696712" cy="6857990"/>
          </a:xfrm>
          <a:prstGeom prst="rect">
            <a:avLst/>
          </a:prstGeom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F7017262-EEEC-4F5E-917D-A55E68A119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80375" y="-480370"/>
            <a:ext cx="4735963" cy="5696712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58000">
                <a:srgbClr val="000000">
                  <a:alpha val="55000"/>
                </a:srgbClr>
              </a:gs>
              <a:gs pos="93000">
                <a:srgbClr val="000000">
                  <a:alpha val="64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randview Display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D2128B6-5691-BCB7-0376-0393AF9F52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2518" y="1371601"/>
            <a:ext cx="4590493" cy="2671482"/>
          </a:xfrm>
        </p:spPr>
        <p:txBody>
          <a:bodyPr vert="horz" lIns="91440" tIns="45720" rIns="91440" bIns="45720" rtlCol="0">
            <a:normAutofit fontScale="90000"/>
          </a:bodyPr>
          <a:lstStyle/>
          <a:p>
            <a:r>
              <a:rPr lang="en-US" dirty="0">
                <a:solidFill>
                  <a:srgbClr val="FFFFFF"/>
                </a:solidFill>
                <a:latin typeface="Amasis MT Pro Black" panose="02040A04050005020304" pitchFamily="18" charset="0"/>
              </a:rPr>
              <a:t>Our next lesson</a:t>
            </a:r>
            <a:r>
              <a:rPr lang="en-US" b="1" kern="1200" dirty="0">
                <a:solidFill>
                  <a:srgbClr val="FFFFFF"/>
                </a:solidFill>
                <a:latin typeface="Amasis MT Pro Black" panose="02040A04050005020304" pitchFamily="18" charset="0"/>
              </a:rPr>
              <a:t>: </a:t>
            </a:r>
            <a:br>
              <a:rPr lang="en-US" dirty="0">
                <a:solidFill>
                  <a:srgbClr val="FFFFFF"/>
                </a:solidFill>
                <a:latin typeface="Amasis MT Pro Black" panose="02040A04050005020304" pitchFamily="18" charset="0"/>
              </a:rPr>
            </a:br>
            <a:br>
              <a:rPr lang="en-US" dirty="0">
                <a:solidFill>
                  <a:srgbClr val="FFFFFF"/>
                </a:solidFill>
                <a:latin typeface="Amasis MT Pro Black" panose="02040A04050005020304" pitchFamily="18" charset="0"/>
              </a:rPr>
            </a:br>
            <a:r>
              <a:rPr lang="en-US" b="1" kern="1200" dirty="0" err="1">
                <a:solidFill>
                  <a:srgbClr val="FFFFFF"/>
                </a:solidFill>
                <a:latin typeface="Amasis MT Pro Black" panose="02040A04050005020304" pitchFamily="18" charset="0"/>
              </a:rPr>
              <a:t>Notatteknik</a:t>
            </a:r>
            <a:br>
              <a:rPr lang="en-US" b="1" kern="1200" dirty="0">
                <a:solidFill>
                  <a:srgbClr val="FFFFFF"/>
                </a:solidFill>
                <a:latin typeface="Amasis MT Pro Black" panose="02040A04050005020304" pitchFamily="18" charset="0"/>
              </a:rPr>
            </a:br>
            <a:r>
              <a:rPr lang="en-US" sz="2800" b="1" kern="1200" dirty="0">
                <a:solidFill>
                  <a:srgbClr val="FFFFFF"/>
                </a:solidFill>
                <a:latin typeface="Amasis MT Pro Black" panose="02040A04050005020304" pitchFamily="18" charset="0"/>
              </a:rPr>
              <a:t>Thursday </a:t>
            </a:r>
            <a:r>
              <a:rPr lang="en-US" sz="2800" dirty="0">
                <a:solidFill>
                  <a:srgbClr val="FFFFFF"/>
                </a:solidFill>
                <a:latin typeface="Amasis MT Pro Black" panose="02040A04050005020304" pitchFamily="18" charset="0"/>
              </a:rPr>
              <a:t>11</a:t>
            </a:r>
            <a:r>
              <a:rPr lang="en-US" sz="2800" baseline="30000" dirty="0">
                <a:solidFill>
                  <a:srgbClr val="FFFFFF"/>
                </a:solidFill>
                <a:latin typeface="Amasis MT Pro Black" panose="02040A04050005020304" pitchFamily="18" charset="0"/>
              </a:rPr>
              <a:t>th</a:t>
            </a:r>
            <a:r>
              <a:rPr lang="en-US" sz="2800" dirty="0">
                <a:solidFill>
                  <a:srgbClr val="FFFFFF"/>
                </a:solidFill>
                <a:latin typeface="Amasis MT Pro Black" panose="02040A04050005020304" pitchFamily="18" charset="0"/>
              </a:rPr>
              <a:t> </a:t>
            </a:r>
            <a:br>
              <a:rPr lang="en-US" sz="2800">
                <a:solidFill>
                  <a:srgbClr val="FFFFFF"/>
                </a:solidFill>
                <a:latin typeface="Amasis MT Pro Black" panose="02040A04050005020304" pitchFamily="18" charset="0"/>
              </a:rPr>
            </a:br>
            <a:br>
              <a:rPr lang="en-US" sz="2800">
                <a:solidFill>
                  <a:srgbClr val="FFFFFF"/>
                </a:solidFill>
                <a:latin typeface="Amasis MT Pro Black" panose="02040A04050005020304" pitchFamily="18" charset="0"/>
              </a:rPr>
            </a:br>
            <a:br>
              <a:rPr lang="en-US" sz="2800">
                <a:solidFill>
                  <a:srgbClr val="FFFFFF"/>
                </a:solidFill>
                <a:latin typeface="Amasis MT Pro Black" panose="02040A04050005020304" pitchFamily="18" charset="0"/>
              </a:rPr>
            </a:br>
            <a:br>
              <a:rPr lang="en-US" sz="2800">
                <a:solidFill>
                  <a:srgbClr val="FFFFFF"/>
                </a:solidFill>
                <a:latin typeface="Amasis MT Pro Black" panose="02040A04050005020304" pitchFamily="18" charset="0"/>
              </a:rPr>
            </a:br>
            <a:br>
              <a:rPr lang="en-US" sz="2800">
                <a:solidFill>
                  <a:srgbClr val="FFFFFF"/>
                </a:solidFill>
                <a:latin typeface="Amasis MT Pro Black" panose="02040A04050005020304" pitchFamily="18" charset="0"/>
              </a:rPr>
            </a:br>
            <a:br>
              <a:rPr lang="en-US" sz="2800">
                <a:solidFill>
                  <a:srgbClr val="FFFFFF"/>
                </a:solidFill>
                <a:latin typeface="Amasis MT Pro Black" panose="02040A04050005020304" pitchFamily="18" charset="0"/>
              </a:rPr>
            </a:br>
            <a:br>
              <a:rPr lang="en-US" sz="2800">
                <a:solidFill>
                  <a:srgbClr val="FFFFFF"/>
                </a:solidFill>
                <a:latin typeface="Amasis MT Pro Black" panose="02040A04050005020304" pitchFamily="18" charset="0"/>
              </a:rPr>
            </a:br>
            <a:br>
              <a:rPr lang="en-US" sz="2800">
                <a:solidFill>
                  <a:srgbClr val="FFFFFF"/>
                </a:solidFill>
                <a:latin typeface="Amasis MT Pro Black" panose="02040A04050005020304" pitchFamily="18" charset="0"/>
              </a:rPr>
            </a:br>
            <a:br>
              <a:rPr lang="en-US" sz="2800" dirty="0">
                <a:solidFill>
                  <a:srgbClr val="FFFFFF"/>
                </a:solidFill>
                <a:latin typeface="Amasis MT Pro Black" panose="02040A04050005020304" pitchFamily="18" charset="0"/>
              </a:rPr>
            </a:br>
            <a:r>
              <a:rPr lang="da-DK" sz="1600" dirty="0">
                <a:solidFill>
                  <a:schemeClr val="bg1"/>
                </a:solidFill>
                <a:latin typeface="Amasis MT Pro Black" panose="02040A040500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https://studievanerpaahhx.systime.dk/?id=131</a:t>
            </a:r>
            <a:br>
              <a:rPr lang="da-DK" dirty="0"/>
            </a:br>
            <a:endParaRPr lang="en-US" b="1" kern="1200" dirty="0">
              <a:solidFill>
                <a:srgbClr val="FFFFFF"/>
              </a:solidFill>
              <a:latin typeface="Amasis MT Pro Black" panose="02040A04050005020304" pitchFamily="18" charset="0"/>
            </a:endParaRP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9A3EDAAA-869E-4AA2-A7CE-BF2C025963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8718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Content Placeholder 25">
            <a:extLst>
              <a:ext uri="{FF2B5EF4-FFF2-40B4-BE49-F238E27FC236}">
                <a16:creationId xmlns:a16="http://schemas.microsoft.com/office/drawing/2014/main" id="{D288DF54-D918-72E7-FD04-E1FB4A6341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42960" y="1031002"/>
            <a:ext cx="5288049" cy="5266922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da-DK" b="1" dirty="0"/>
              <a:t>Noter er et redskab til at huske og strukturere et stof. </a:t>
            </a:r>
          </a:p>
          <a:p>
            <a:r>
              <a:rPr lang="da-DK" dirty="0"/>
              <a:t>Du kan bruge dem i dit arbejde med at forstå, bearbejde og huske en tekst, du arbejder med eller et stof, din lærer gennemgår i klassen.</a:t>
            </a:r>
          </a:p>
          <a:p>
            <a:r>
              <a:rPr lang="da-DK" dirty="0"/>
              <a:t>Når du på et tidspunkt skal til eksamen, kan det være en stor for­del at have gode noter.</a:t>
            </a:r>
          </a:p>
          <a:p>
            <a:pPr marL="0" indent="0">
              <a:buNone/>
            </a:pPr>
            <a:endParaRPr lang="da-DK" b="1" dirty="0"/>
          </a:p>
          <a:p>
            <a:pPr marL="0" indent="0">
              <a:buNone/>
            </a:pPr>
            <a:r>
              <a:rPr lang="da-DK" b="1" dirty="0"/>
              <a:t>Formålet med at tage noter er:</a:t>
            </a:r>
          </a:p>
          <a:p>
            <a:r>
              <a:rPr lang="da-DK" dirty="0"/>
              <a:t>at få overblik over en tekst eller et stof</a:t>
            </a:r>
          </a:p>
          <a:p>
            <a:r>
              <a:rPr lang="da-DK" dirty="0"/>
              <a:t>at huske en tekst eller et stof, du har læst</a:t>
            </a:r>
          </a:p>
          <a:p>
            <a:r>
              <a:rPr lang="da-DK" dirty="0"/>
              <a:t>at huske stof, du får gennemgået i klassen</a:t>
            </a:r>
          </a:p>
          <a:p>
            <a:r>
              <a:rPr lang="da-DK" dirty="0"/>
              <a:t>at blive opmærksom på, hvor du har huller i din viden eller forståelse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32955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8">
            <a:extLst>
              <a:ext uri="{FF2B5EF4-FFF2-40B4-BE49-F238E27FC236}">
                <a16:creationId xmlns:a16="http://schemas.microsoft.com/office/drawing/2014/main" id="{744CAA32-F237-419C-A2DD-43C28D920D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90CC062-A550-42C4-A37D-8FDD2B513E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371600"/>
            <a:ext cx="5852160" cy="1097280"/>
          </a:xfrm>
        </p:spPr>
        <p:txBody>
          <a:bodyPr anchor="t">
            <a:normAutofit/>
          </a:bodyPr>
          <a:lstStyle/>
          <a:p>
            <a:r>
              <a:rPr lang="da-DK" dirty="0"/>
              <a:t>Hvorfor tage noter?</a:t>
            </a:r>
          </a:p>
        </p:txBody>
      </p:sp>
      <p:cxnSp>
        <p:nvCxnSpPr>
          <p:cNvPr id="14" name="Straight Connector 10">
            <a:extLst>
              <a:ext uri="{FF2B5EF4-FFF2-40B4-BE49-F238E27FC236}">
                <a16:creationId xmlns:a16="http://schemas.microsoft.com/office/drawing/2014/main" id="{753FE100-D0AB-4AE2-824B-60CFA31EC6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6281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D35D871-BACE-4F38-8010-FAA6EA7570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633236"/>
            <a:ext cx="5852160" cy="3664685"/>
          </a:xfrm>
        </p:spPr>
        <p:txBody>
          <a:bodyPr>
            <a:normAutofit/>
          </a:bodyPr>
          <a:lstStyle/>
          <a:p>
            <a:r>
              <a:rPr lang="da-DK" dirty="0"/>
              <a:t>Noter er et redskab til at huske og strukturere et stof. </a:t>
            </a:r>
          </a:p>
          <a:p>
            <a:r>
              <a:rPr lang="da-DK" dirty="0"/>
              <a:t>Du kan bruge dem i dit arbejde med at forstå, bearbejde og huske en tekst, du arbejder med eller et stof, din lærer gennemgår i klassen.</a:t>
            </a:r>
          </a:p>
          <a:p>
            <a:r>
              <a:rPr lang="da-DK" dirty="0"/>
              <a:t>Når du på et tidspunkt skal til eksamen, kan det være en stor for­del at have gode noter.</a:t>
            </a:r>
          </a:p>
          <a:p>
            <a:endParaRPr lang="da-DK" dirty="0"/>
          </a:p>
        </p:txBody>
      </p:sp>
      <p:pic>
        <p:nvPicPr>
          <p:cNvPr id="15" name="Picture 4" descr="Farvet kunst materiale">
            <a:extLst>
              <a:ext uri="{FF2B5EF4-FFF2-40B4-BE49-F238E27FC236}">
                <a16:creationId xmlns:a16="http://schemas.microsoft.com/office/drawing/2014/main" id="{DC636242-7D34-17A3-D769-8324105D02E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5729" r="27100" b="-1"/>
          <a:stretch>
            <a:fillRect/>
          </a:stretch>
        </p:blipFill>
        <p:spPr>
          <a:xfrm>
            <a:off x="7345680" y="10"/>
            <a:ext cx="484632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701787"/>
      </p:ext>
    </p:extLst>
  </p:cSld>
  <p:clrMapOvr>
    <a:masterClrMapping/>
  </p:clrMapOvr>
</p:sld>
</file>

<file path=ppt/theme/theme1.xml><?xml version="1.0" encoding="utf-8"?>
<a:theme xmlns:a="http://schemas.openxmlformats.org/drawingml/2006/main" name="DashVTI">
  <a:themeElements>
    <a:clrScheme name="Custom 6">
      <a:dk1>
        <a:sysClr val="windowText" lastClr="000000"/>
      </a:dk1>
      <a:lt1>
        <a:sysClr val="window" lastClr="FFFFFF"/>
      </a:lt1>
      <a:dk2>
        <a:srgbClr val="0D1C3B"/>
      </a:dk2>
      <a:lt2>
        <a:srgbClr val="F5F2F9"/>
      </a:lt2>
      <a:accent1>
        <a:srgbClr val="1973EB"/>
      </a:accent1>
      <a:accent2>
        <a:srgbClr val="25C8A2"/>
      </a:accent2>
      <a:accent3>
        <a:srgbClr val="BF8ED1"/>
      </a:accent3>
      <a:accent4>
        <a:srgbClr val="FE733C"/>
      </a:accent4>
      <a:accent5>
        <a:srgbClr val="FE5A5A"/>
      </a:accent5>
      <a:accent6>
        <a:srgbClr val="1AC16E"/>
      </a:accent6>
      <a:hlink>
        <a:srgbClr val="1AC16E"/>
      </a:hlink>
      <a:folHlink>
        <a:srgbClr val="00B0F0"/>
      </a:folHlink>
    </a:clrScheme>
    <a:fontScheme name="grandview display">
      <a:majorFont>
        <a:latin typeface="Grandview Display"/>
        <a:ea typeface=""/>
        <a:cs typeface=""/>
      </a:majorFont>
      <a:minorFont>
        <a:latin typeface="Grandview Display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shVTI" id="{0A75137F-CDEB-4E94-A788-9D255EBE1B91}" vid="{DE9A6A09-5855-45A3-8E99-4290ED24057C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1328</TotalTime>
  <Words>1357</Words>
  <Application>Microsoft Office PowerPoint</Application>
  <PresentationFormat>Widescreen</PresentationFormat>
  <Paragraphs>142</Paragraphs>
  <Slides>25</Slides>
  <Notes>6</Notes>
  <HiddenSlides>0</HiddenSlides>
  <MMClips>5</MMClips>
  <ScaleCrop>false</ScaleCrop>
  <HeadingPairs>
    <vt:vector size="6" baseType="variant">
      <vt:variant>
        <vt:lpstr>Benyttede skrifttyper</vt:lpstr>
      </vt:variant>
      <vt:variant>
        <vt:i4>6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25</vt:i4>
      </vt:variant>
    </vt:vector>
  </HeadingPairs>
  <TitlesOfParts>
    <vt:vector size="32" baseType="lpstr">
      <vt:lpstr>Amasis MT Pro Black</vt:lpstr>
      <vt:lpstr>Amasis MT Pro Light</vt:lpstr>
      <vt:lpstr>Aptos</vt:lpstr>
      <vt:lpstr>Arial</vt:lpstr>
      <vt:lpstr>Grandview Display</vt:lpstr>
      <vt:lpstr>Wingdings</vt:lpstr>
      <vt:lpstr>DashVTI</vt:lpstr>
      <vt:lpstr>Welcome to English A</vt:lpstr>
      <vt:lpstr>What is English A?</vt:lpstr>
      <vt:lpstr>Why English A matters</vt:lpstr>
      <vt:lpstr>Themes</vt:lpstr>
      <vt:lpstr>English A-Exam</vt:lpstr>
      <vt:lpstr>Engelsk - grundforløb  Focus on culture –  plan for the next 8 lessons </vt:lpstr>
      <vt:lpstr>Former minister for foreign affairs, Villy Søvndal (2009)</vt:lpstr>
      <vt:lpstr>The Constitution  of the Class</vt:lpstr>
      <vt:lpstr>SO1</vt:lpstr>
      <vt:lpstr>A brief discussion in pairs (”makkerpar”)</vt:lpstr>
      <vt:lpstr>What is Culture</vt:lpstr>
      <vt:lpstr>Edgar Schein’s Iceberg Model</vt:lpstr>
      <vt:lpstr>What does The Iceberg illustrate?</vt:lpstr>
      <vt:lpstr>Why is The Iceberg model relevant?</vt:lpstr>
      <vt:lpstr>The Cultural Iceberg</vt:lpstr>
      <vt:lpstr>Look at the pictures. Explain the cultural clash illustrated in each picture. </vt:lpstr>
      <vt:lpstr>Exercise: Discuss these questions with your ”makker”</vt:lpstr>
      <vt:lpstr>Exercise 1: Visible and invisible cultural characteristics </vt:lpstr>
      <vt:lpstr>Exercise 2: Danish cultural characteristics</vt:lpstr>
      <vt:lpstr>The Danish Concept of ”hygge”</vt:lpstr>
      <vt:lpstr>How ”hygge” took over America</vt:lpstr>
      <vt:lpstr>Funny ads with a focus on cultural differences</vt:lpstr>
      <vt:lpstr>Intro til notatteknik</vt:lpstr>
      <vt:lpstr>Our next lesson:   Notatteknik Thursday 11th          https://studievanerpaahhx.systime.dk/?id=131 </vt:lpstr>
      <vt:lpstr>Hvorfor tage noter?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Sofie Barrett Eriksen (SBE - Underviser - SV - LMH)</dc:creator>
  <cp:lastModifiedBy>Stine Rømer Nielsen (SRN - Underviser - SP - LMH)</cp:lastModifiedBy>
  <cp:revision>25</cp:revision>
  <dcterms:created xsi:type="dcterms:W3CDTF">2025-08-10T09:48:36Z</dcterms:created>
  <dcterms:modified xsi:type="dcterms:W3CDTF">2025-09-02T18:40:37Z</dcterms:modified>
</cp:coreProperties>
</file>