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71" r:id="rId3"/>
    <p:sldId id="257" r:id="rId4"/>
    <p:sldId id="261" r:id="rId5"/>
    <p:sldId id="265" r:id="rId6"/>
    <p:sldId id="259" r:id="rId7"/>
    <p:sldId id="258" r:id="rId8"/>
    <p:sldId id="260" r:id="rId9"/>
    <p:sldId id="274" r:id="rId10"/>
    <p:sldId id="27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llemlayout 3 - Markerin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Mellemlayout 4 - Marker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EC20E35-A176-4012-BC5E-935CFFF8708E}" styleName="Mellemlayou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123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30CB7E-E7D6-4C64-8AEE-11BC7849B258}" type="doc">
      <dgm:prSet loTypeId="urn:microsoft.com/office/officeart/2016/7/layout/HorizontalAction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0553EBC-4ABD-4ABB-87BC-A091FDF4A5C4}">
      <dgm:prSet/>
      <dgm:spPr/>
      <dgm:t>
        <a:bodyPr/>
        <a:lstStyle/>
        <a:p>
          <a:r>
            <a:rPr lang="da-DK" b="1" dirty="0"/>
            <a:t>Dagligvarebutikker</a:t>
          </a:r>
          <a:endParaRPr lang="en-US" dirty="0"/>
        </a:p>
      </dgm:t>
    </dgm:pt>
    <dgm:pt modelId="{FA69C590-B1C9-4918-B8A1-0086C20ABDC0}" type="parTrans" cxnId="{6F6515E4-C2C9-44DF-AB25-08BFB3B9309D}">
      <dgm:prSet/>
      <dgm:spPr/>
      <dgm:t>
        <a:bodyPr/>
        <a:lstStyle/>
        <a:p>
          <a:endParaRPr lang="en-US"/>
        </a:p>
      </dgm:t>
    </dgm:pt>
    <dgm:pt modelId="{A8A8E9E6-51EE-4603-B58B-B5E6880CBD85}" type="sibTrans" cxnId="{6F6515E4-C2C9-44DF-AB25-08BFB3B9309D}">
      <dgm:prSet/>
      <dgm:spPr/>
      <dgm:t>
        <a:bodyPr/>
        <a:lstStyle/>
        <a:p>
          <a:endParaRPr lang="en-US"/>
        </a:p>
      </dgm:t>
    </dgm:pt>
    <dgm:pt modelId="{2FF43104-ED39-40B3-B081-0CF132DE7185}">
      <dgm:prSet custT="1"/>
      <dgm:spPr/>
      <dgm:t>
        <a:bodyPr/>
        <a:lstStyle/>
        <a:p>
          <a:r>
            <a:rPr lang="da-DK" sz="1600" dirty="0"/>
            <a:t>Hvor man gør sine daglige indkøb. </a:t>
          </a:r>
          <a:endParaRPr lang="en-US" sz="1600" dirty="0"/>
        </a:p>
      </dgm:t>
    </dgm:pt>
    <dgm:pt modelId="{AF988B50-B810-4078-AB3C-F581314A4D32}" type="parTrans" cxnId="{BA8540D6-3E5B-4ACF-8EE4-0BB294FDC6D3}">
      <dgm:prSet/>
      <dgm:spPr/>
      <dgm:t>
        <a:bodyPr/>
        <a:lstStyle/>
        <a:p>
          <a:endParaRPr lang="en-US"/>
        </a:p>
      </dgm:t>
    </dgm:pt>
    <dgm:pt modelId="{71BD8264-DDE9-4321-B80A-61557C8148FB}" type="sibTrans" cxnId="{BA8540D6-3E5B-4ACF-8EE4-0BB294FDC6D3}">
      <dgm:prSet/>
      <dgm:spPr/>
      <dgm:t>
        <a:bodyPr/>
        <a:lstStyle/>
        <a:p>
          <a:endParaRPr lang="en-US"/>
        </a:p>
      </dgm:t>
    </dgm:pt>
    <dgm:pt modelId="{9A5B6476-E054-4E3D-889B-C1F47AD4C3EB}">
      <dgm:prSet custT="1"/>
      <dgm:spPr/>
      <dgm:t>
        <a:bodyPr/>
        <a:lstStyle/>
        <a:p>
          <a:r>
            <a:rPr lang="da-DK" sz="1600" dirty="0"/>
            <a:t>Det er typisk mad, kolonialvarer og andre fornødenheder, og blandt disse butikker finder vi bl.a. Bilka, Føtex, Netto, Kvickly, Fakta, Irma, Rema 1000 og Spar.       </a:t>
          </a:r>
          <a:endParaRPr lang="en-US" sz="1600" dirty="0"/>
        </a:p>
      </dgm:t>
    </dgm:pt>
    <dgm:pt modelId="{4A2CF93A-9CB5-4492-A94B-BD478F085A81}" type="parTrans" cxnId="{762F43DF-A60E-4616-9369-96775574EAE7}">
      <dgm:prSet/>
      <dgm:spPr/>
      <dgm:t>
        <a:bodyPr/>
        <a:lstStyle/>
        <a:p>
          <a:endParaRPr lang="en-US"/>
        </a:p>
      </dgm:t>
    </dgm:pt>
    <dgm:pt modelId="{399D9671-4BA3-4320-9CCA-A623FD031705}" type="sibTrans" cxnId="{762F43DF-A60E-4616-9369-96775574EAE7}">
      <dgm:prSet/>
      <dgm:spPr/>
      <dgm:t>
        <a:bodyPr/>
        <a:lstStyle/>
        <a:p>
          <a:endParaRPr lang="en-US"/>
        </a:p>
      </dgm:t>
    </dgm:pt>
    <dgm:pt modelId="{98F60370-A706-4EB1-84D8-AE2153A25F11}">
      <dgm:prSet/>
      <dgm:spPr/>
      <dgm:t>
        <a:bodyPr/>
        <a:lstStyle/>
        <a:p>
          <a:r>
            <a:rPr lang="da-DK" b="1"/>
            <a:t>Udvalgsvarebutikker</a:t>
          </a:r>
          <a:endParaRPr lang="en-US"/>
        </a:p>
      </dgm:t>
    </dgm:pt>
    <dgm:pt modelId="{4899B552-BE04-4B09-9B35-EA9494A7D837}" type="parTrans" cxnId="{D96E9127-BD1E-4B6E-9B51-3AE1D99ED005}">
      <dgm:prSet/>
      <dgm:spPr/>
      <dgm:t>
        <a:bodyPr/>
        <a:lstStyle/>
        <a:p>
          <a:endParaRPr lang="en-US"/>
        </a:p>
      </dgm:t>
    </dgm:pt>
    <dgm:pt modelId="{CD3AC549-7371-4FEB-9B13-F4BD9A68EDD7}" type="sibTrans" cxnId="{D96E9127-BD1E-4B6E-9B51-3AE1D99ED005}">
      <dgm:prSet/>
      <dgm:spPr/>
      <dgm:t>
        <a:bodyPr/>
        <a:lstStyle/>
        <a:p>
          <a:endParaRPr lang="en-US"/>
        </a:p>
      </dgm:t>
    </dgm:pt>
    <dgm:pt modelId="{7B93D231-ECD9-407A-BBF3-449776C82976}">
      <dgm:prSet custT="1"/>
      <dgm:spPr/>
      <dgm:t>
        <a:bodyPr/>
        <a:lstStyle/>
        <a:p>
          <a:r>
            <a:rPr lang="da-DK" sz="1600" dirty="0"/>
            <a:t>Har udvalgte varer inden for nogle bestemte kategorier.</a:t>
          </a:r>
          <a:endParaRPr lang="en-US" sz="1600" dirty="0"/>
        </a:p>
      </dgm:t>
    </dgm:pt>
    <dgm:pt modelId="{B97C49BE-ED59-48B6-93B4-B96972129D17}" type="parTrans" cxnId="{13C29F18-04BE-44CE-881A-9D26EE6E5C07}">
      <dgm:prSet/>
      <dgm:spPr/>
      <dgm:t>
        <a:bodyPr/>
        <a:lstStyle/>
        <a:p>
          <a:endParaRPr lang="en-US"/>
        </a:p>
      </dgm:t>
    </dgm:pt>
    <dgm:pt modelId="{6073FAA9-5BBB-4AD3-BBD2-694F7C662701}" type="sibTrans" cxnId="{13C29F18-04BE-44CE-881A-9D26EE6E5C07}">
      <dgm:prSet/>
      <dgm:spPr/>
      <dgm:t>
        <a:bodyPr/>
        <a:lstStyle/>
        <a:p>
          <a:endParaRPr lang="en-US"/>
        </a:p>
      </dgm:t>
    </dgm:pt>
    <dgm:pt modelId="{9771C3BA-2CCE-40F3-8073-1B89527E9047}">
      <dgm:prSet custT="1"/>
      <dgm:spPr/>
      <dgm:t>
        <a:bodyPr/>
        <a:lstStyle/>
        <a:p>
          <a:r>
            <a:rPr lang="da-DK" sz="1600" dirty="0"/>
            <a:t>Det kan være butikker der fx forhandler sportstøj, tøj eller elektronik. Her kan nævnes H&amp;M, </a:t>
          </a:r>
          <a:r>
            <a:rPr lang="da-DK" sz="1600" dirty="0" err="1"/>
            <a:t>Sportigan</a:t>
          </a:r>
          <a:r>
            <a:rPr lang="da-DK" sz="1600" dirty="0"/>
            <a:t> og Power.      </a:t>
          </a:r>
          <a:endParaRPr lang="en-US" sz="1600" dirty="0"/>
        </a:p>
      </dgm:t>
    </dgm:pt>
    <dgm:pt modelId="{69FC5B29-6760-44D7-9045-0C773B608D68}" type="parTrans" cxnId="{170DE7EF-DEC9-4E9E-904E-91AE0FA7C292}">
      <dgm:prSet/>
      <dgm:spPr/>
      <dgm:t>
        <a:bodyPr/>
        <a:lstStyle/>
        <a:p>
          <a:endParaRPr lang="en-US"/>
        </a:p>
      </dgm:t>
    </dgm:pt>
    <dgm:pt modelId="{EADA25A9-0226-4C14-9C16-6150B774F6EC}" type="sibTrans" cxnId="{170DE7EF-DEC9-4E9E-904E-91AE0FA7C292}">
      <dgm:prSet/>
      <dgm:spPr/>
      <dgm:t>
        <a:bodyPr/>
        <a:lstStyle/>
        <a:p>
          <a:endParaRPr lang="en-US"/>
        </a:p>
      </dgm:t>
    </dgm:pt>
    <dgm:pt modelId="{97CA17D8-4B40-4D84-8D65-1143079DBB4C}">
      <dgm:prSet/>
      <dgm:spPr/>
      <dgm:t>
        <a:bodyPr/>
        <a:lstStyle/>
        <a:p>
          <a:r>
            <a:rPr lang="da-DK" b="1"/>
            <a:t>Specialbutikker</a:t>
          </a:r>
          <a:endParaRPr lang="en-US"/>
        </a:p>
      </dgm:t>
    </dgm:pt>
    <dgm:pt modelId="{925C627D-7BDA-498C-9DB1-46FE92136316}" type="parTrans" cxnId="{83BFC674-FC98-4AC2-ABB6-D0EFD382811F}">
      <dgm:prSet/>
      <dgm:spPr/>
      <dgm:t>
        <a:bodyPr/>
        <a:lstStyle/>
        <a:p>
          <a:endParaRPr lang="en-US"/>
        </a:p>
      </dgm:t>
    </dgm:pt>
    <dgm:pt modelId="{3904B4AF-6482-45B4-8C2F-0AC0FAA757C6}" type="sibTrans" cxnId="{83BFC674-FC98-4AC2-ABB6-D0EFD382811F}">
      <dgm:prSet/>
      <dgm:spPr/>
      <dgm:t>
        <a:bodyPr/>
        <a:lstStyle/>
        <a:p>
          <a:endParaRPr lang="en-US"/>
        </a:p>
      </dgm:t>
    </dgm:pt>
    <dgm:pt modelId="{7DF316C4-F0E1-4937-AC9F-D6E091A99831}">
      <dgm:prSet custT="1"/>
      <dgm:spPr/>
      <dgm:t>
        <a:bodyPr/>
        <a:lstStyle/>
        <a:p>
          <a:r>
            <a:rPr lang="da-DK" sz="1600" dirty="0"/>
            <a:t>Bestemt mærke som fx B&amp;O-butikker og Louis Vuitton</a:t>
          </a:r>
          <a:endParaRPr lang="en-US" sz="1600" dirty="0"/>
        </a:p>
      </dgm:t>
    </dgm:pt>
    <dgm:pt modelId="{4964050C-5645-426B-B106-64FAB8FBD89E}" type="parTrans" cxnId="{FB638F9E-2494-465D-AF9C-23D090507E1D}">
      <dgm:prSet/>
      <dgm:spPr/>
      <dgm:t>
        <a:bodyPr/>
        <a:lstStyle/>
        <a:p>
          <a:endParaRPr lang="en-US"/>
        </a:p>
      </dgm:t>
    </dgm:pt>
    <dgm:pt modelId="{AD896BDD-7EC8-4B41-95ED-B040035DCE36}" type="sibTrans" cxnId="{FB638F9E-2494-465D-AF9C-23D090507E1D}">
      <dgm:prSet/>
      <dgm:spPr/>
      <dgm:t>
        <a:bodyPr/>
        <a:lstStyle/>
        <a:p>
          <a:endParaRPr lang="en-US"/>
        </a:p>
      </dgm:t>
    </dgm:pt>
    <dgm:pt modelId="{15E88ED5-9C2D-4A40-AD6D-A75A3F4A41B3}">
      <dgm:prSet custT="1"/>
      <dgm:spPr/>
      <dgm:t>
        <a:bodyPr/>
        <a:lstStyle/>
        <a:p>
          <a:r>
            <a:rPr lang="da-DK" sz="1600" dirty="0"/>
            <a:t>Apotekere, boghandlere eller slagterbutikker er ligeledes specialister, som har et afgrænset sortiment på detailvaremarkedet.</a:t>
          </a:r>
          <a:endParaRPr lang="en-US" sz="1600" dirty="0"/>
        </a:p>
      </dgm:t>
    </dgm:pt>
    <dgm:pt modelId="{62373A76-4F21-446D-B3AD-04947BE116DC}" type="parTrans" cxnId="{DB25DEED-7C57-4F3D-965B-4147AB6CD1ED}">
      <dgm:prSet/>
      <dgm:spPr/>
      <dgm:t>
        <a:bodyPr/>
        <a:lstStyle/>
        <a:p>
          <a:endParaRPr lang="en-US"/>
        </a:p>
      </dgm:t>
    </dgm:pt>
    <dgm:pt modelId="{42FBA4E1-939B-428E-906B-5919BB4CDB45}" type="sibTrans" cxnId="{DB25DEED-7C57-4F3D-965B-4147AB6CD1ED}">
      <dgm:prSet/>
      <dgm:spPr/>
      <dgm:t>
        <a:bodyPr/>
        <a:lstStyle/>
        <a:p>
          <a:endParaRPr lang="en-US"/>
        </a:p>
      </dgm:t>
    </dgm:pt>
    <dgm:pt modelId="{E3F24195-8CE9-47EB-9554-3E18AE092BF0}" type="pres">
      <dgm:prSet presAssocID="{2930CB7E-E7D6-4C64-8AEE-11BC7849B258}" presName="Name0" presStyleCnt="0">
        <dgm:presLayoutVars>
          <dgm:dir/>
          <dgm:animLvl val="lvl"/>
          <dgm:resizeHandles val="exact"/>
        </dgm:presLayoutVars>
      </dgm:prSet>
      <dgm:spPr/>
    </dgm:pt>
    <dgm:pt modelId="{E04F9BE1-10D1-4954-B765-5111CB20BBA2}" type="pres">
      <dgm:prSet presAssocID="{60553EBC-4ABD-4ABB-87BC-A091FDF4A5C4}" presName="composite" presStyleCnt="0"/>
      <dgm:spPr/>
    </dgm:pt>
    <dgm:pt modelId="{E48CAA74-9257-4F14-A065-7450819C7791}" type="pres">
      <dgm:prSet presAssocID="{60553EBC-4ABD-4ABB-87BC-A091FDF4A5C4}" presName="parTx" presStyleLbl="alignNode1" presStyleIdx="0" presStyleCnt="3">
        <dgm:presLayoutVars>
          <dgm:chMax val="0"/>
          <dgm:chPref val="0"/>
        </dgm:presLayoutVars>
      </dgm:prSet>
      <dgm:spPr/>
    </dgm:pt>
    <dgm:pt modelId="{3C35E0A3-7449-411A-A0EF-1B6AD500C60A}" type="pres">
      <dgm:prSet presAssocID="{60553EBC-4ABD-4ABB-87BC-A091FDF4A5C4}" presName="desTx" presStyleLbl="alignAccFollowNode1" presStyleIdx="0" presStyleCnt="3">
        <dgm:presLayoutVars/>
      </dgm:prSet>
      <dgm:spPr/>
    </dgm:pt>
    <dgm:pt modelId="{E54D5F5E-865B-4E8F-9114-7D6FC966EC8E}" type="pres">
      <dgm:prSet presAssocID="{A8A8E9E6-51EE-4603-B58B-B5E6880CBD85}" presName="space" presStyleCnt="0"/>
      <dgm:spPr/>
    </dgm:pt>
    <dgm:pt modelId="{234243FF-D47E-453C-ACD3-180049C40CD3}" type="pres">
      <dgm:prSet presAssocID="{98F60370-A706-4EB1-84D8-AE2153A25F11}" presName="composite" presStyleCnt="0"/>
      <dgm:spPr/>
    </dgm:pt>
    <dgm:pt modelId="{65916055-A881-4BC9-BFC2-06DD2A1715FB}" type="pres">
      <dgm:prSet presAssocID="{98F60370-A706-4EB1-84D8-AE2153A25F11}" presName="parTx" presStyleLbl="alignNode1" presStyleIdx="1" presStyleCnt="3">
        <dgm:presLayoutVars>
          <dgm:chMax val="0"/>
          <dgm:chPref val="0"/>
        </dgm:presLayoutVars>
      </dgm:prSet>
      <dgm:spPr/>
    </dgm:pt>
    <dgm:pt modelId="{E3D56A68-BD91-4037-8065-908A1A604383}" type="pres">
      <dgm:prSet presAssocID="{98F60370-A706-4EB1-84D8-AE2153A25F11}" presName="desTx" presStyleLbl="alignAccFollowNode1" presStyleIdx="1" presStyleCnt="3">
        <dgm:presLayoutVars/>
      </dgm:prSet>
      <dgm:spPr/>
    </dgm:pt>
    <dgm:pt modelId="{F809DF98-AA66-4B3E-8C22-80B9662B67BB}" type="pres">
      <dgm:prSet presAssocID="{CD3AC549-7371-4FEB-9B13-F4BD9A68EDD7}" presName="space" presStyleCnt="0"/>
      <dgm:spPr/>
    </dgm:pt>
    <dgm:pt modelId="{F4640AA8-A077-4885-848C-2F482A92606D}" type="pres">
      <dgm:prSet presAssocID="{97CA17D8-4B40-4D84-8D65-1143079DBB4C}" presName="composite" presStyleCnt="0"/>
      <dgm:spPr/>
    </dgm:pt>
    <dgm:pt modelId="{ED78B958-18D5-4DC3-B917-2B773870F66B}" type="pres">
      <dgm:prSet presAssocID="{97CA17D8-4B40-4D84-8D65-1143079DBB4C}" presName="parTx" presStyleLbl="alignNode1" presStyleIdx="2" presStyleCnt="3">
        <dgm:presLayoutVars>
          <dgm:chMax val="0"/>
          <dgm:chPref val="0"/>
        </dgm:presLayoutVars>
      </dgm:prSet>
      <dgm:spPr/>
    </dgm:pt>
    <dgm:pt modelId="{A511866D-4535-4FA2-849A-1A3B937277D4}" type="pres">
      <dgm:prSet presAssocID="{97CA17D8-4B40-4D84-8D65-1143079DBB4C}" presName="desTx" presStyleLbl="alignAccFollowNode1" presStyleIdx="2" presStyleCnt="3">
        <dgm:presLayoutVars/>
      </dgm:prSet>
      <dgm:spPr/>
    </dgm:pt>
  </dgm:ptLst>
  <dgm:cxnLst>
    <dgm:cxn modelId="{13C29F18-04BE-44CE-881A-9D26EE6E5C07}" srcId="{98F60370-A706-4EB1-84D8-AE2153A25F11}" destId="{7B93D231-ECD9-407A-BBF3-449776C82976}" srcOrd="0" destOrd="0" parTransId="{B97C49BE-ED59-48B6-93B4-B96972129D17}" sibTransId="{6073FAA9-5BBB-4AD3-BBD2-694F7C662701}"/>
    <dgm:cxn modelId="{D96E9127-BD1E-4B6E-9B51-3AE1D99ED005}" srcId="{2930CB7E-E7D6-4C64-8AEE-11BC7849B258}" destId="{98F60370-A706-4EB1-84D8-AE2153A25F11}" srcOrd="1" destOrd="0" parTransId="{4899B552-BE04-4B09-9B35-EA9494A7D837}" sibTransId="{CD3AC549-7371-4FEB-9B13-F4BD9A68EDD7}"/>
    <dgm:cxn modelId="{B78C8E3F-6794-47F9-96FD-176FCA268DBD}" type="presOf" srcId="{9771C3BA-2CCE-40F3-8073-1B89527E9047}" destId="{E3D56A68-BD91-4037-8065-908A1A604383}" srcOrd="0" destOrd="1" presId="urn:microsoft.com/office/officeart/2016/7/layout/HorizontalActionList"/>
    <dgm:cxn modelId="{68DF4F68-F514-4FEA-B1C9-AD23C39EE28B}" type="presOf" srcId="{97CA17D8-4B40-4D84-8D65-1143079DBB4C}" destId="{ED78B958-18D5-4DC3-B917-2B773870F66B}" srcOrd="0" destOrd="0" presId="urn:microsoft.com/office/officeart/2016/7/layout/HorizontalActionList"/>
    <dgm:cxn modelId="{CF8F7474-9297-408F-9B23-8CFCF772C473}" type="presOf" srcId="{2FF43104-ED39-40B3-B081-0CF132DE7185}" destId="{3C35E0A3-7449-411A-A0EF-1B6AD500C60A}" srcOrd="0" destOrd="0" presId="urn:microsoft.com/office/officeart/2016/7/layout/HorizontalActionList"/>
    <dgm:cxn modelId="{83BFC674-FC98-4AC2-ABB6-D0EFD382811F}" srcId="{2930CB7E-E7D6-4C64-8AEE-11BC7849B258}" destId="{97CA17D8-4B40-4D84-8D65-1143079DBB4C}" srcOrd="2" destOrd="0" parTransId="{925C627D-7BDA-498C-9DB1-46FE92136316}" sibTransId="{3904B4AF-6482-45B4-8C2F-0AC0FAA757C6}"/>
    <dgm:cxn modelId="{923D4256-8969-44C3-BA6F-D9D007D22286}" type="presOf" srcId="{98F60370-A706-4EB1-84D8-AE2153A25F11}" destId="{65916055-A881-4BC9-BFC2-06DD2A1715FB}" srcOrd="0" destOrd="0" presId="urn:microsoft.com/office/officeart/2016/7/layout/HorizontalActionList"/>
    <dgm:cxn modelId="{5C2E2277-3357-44AC-AC5C-F5F8B17241DD}" type="presOf" srcId="{7B93D231-ECD9-407A-BBF3-449776C82976}" destId="{E3D56A68-BD91-4037-8065-908A1A604383}" srcOrd="0" destOrd="0" presId="urn:microsoft.com/office/officeart/2016/7/layout/HorizontalActionList"/>
    <dgm:cxn modelId="{60B98A7C-5A55-41F2-BDF5-B10FD27591FA}" type="presOf" srcId="{60553EBC-4ABD-4ABB-87BC-A091FDF4A5C4}" destId="{E48CAA74-9257-4F14-A065-7450819C7791}" srcOrd="0" destOrd="0" presId="urn:microsoft.com/office/officeart/2016/7/layout/HorizontalActionList"/>
    <dgm:cxn modelId="{0700399A-013B-4EDE-815E-79F05E803830}" type="presOf" srcId="{15E88ED5-9C2D-4A40-AD6D-A75A3F4A41B3}" destId="{A511866D-4535-4FA2-849A-1A3B937277D4}" srcOrd="0" destOrd="1" presId="urn:microsoft.com/office/officeart/2016/7/layout/HorizontalActionList"/>
    <dgm:cxn modelId="{FB638F9E-2494-465D-AF9C-23D090507E1D}" srcId="{97CA17D8-4B40-4D84-8D65-1143079DBB4C}" destId="{7DF316C4-F0E1-4937-AC9F-D6E091A99831}" srcOrd="0" destOrd="0" parTransId="{4964050C-5645-426B-B106-64FAB8FBD89E}" sibTransId="{AD896BDD-7EC8-4B41-95ED-B040035DCE36}"/>
    <dgm:cxn modelId="{8578E9C7-BE52-49E0-A798-B23A4D5CC3DF}" type="presOf" srcId="{9A5B6476-E054-4E3D-889B-C1F47AD4C3EB}" destId="{3C35E0A3-7449-411A-A0EF-1B6AD500C60A}" srcOrd="0" destOrd="1" presId="urn:microsoft.com/office/officeart/2016/7/layout/HorizontalActionList"/>
    <dgm:cxn modelId="{BA8540D6-3E5B-4ACF-8EE4-0BB294FDC6D3}" srcId="{60553EBC-4ABD-4ABB-87BC-A091FDF4A5C4}" destId="{2FF43104-ED39-40B3-B081-0CF132DE7185}" srcOrd="0" destOrd="0" parTransId="{AF988B50-B810-4078-AB3C-F581314A4D32}" sibTransId="{71BD8264-DDE9-4321-B80A-61557C8148FB}"/>
    <dgm:cxn modelId="{762F43DF-A60E-4616-9369-96775574EAE7}" srcId="{60553EBC-4ABD-4ABB-87BC-A091FDF4A5C4}" destId="{9A5B6476-E054-4E3D-889B-C1F47AD4C3EB}" srcOrd="1" destOrd="0" parTransId="{4A2CF93A-9CB5-4492-A94B-BD478F085A81}" sibTransId="{399D9671-4BA3-4320-9CCA-A623FD031705}"/>
    <dgm:cxn modelId="{150D71E2-7221-4049-A848-5E9FD56CA3D0}" type="presOf" srcId="{7DF316C4-F0E1-4937-AC9F-D6E091A99831}" destId="{A511866D-4535-4FA2-849A-1A3B937277D4}" srcOrd="0" destOrd="0" presId="urn:microsoft.com/office/officeart/2016/7/layout/HorizontalActionList"/>
    <dgm:cxn modelId="{6F6515E4-C2C9-44DF-AB25-08BFB3B9309D}" srcId="{2930CB7E-E7D6-4C64-8AEE-11BC7849B258}" destId="{60553EBC-4ABD-4ABB-87BC-A091FDF4A5C4}" srcOrd="0" destOrd="0" parTransId="{FA69C590-B1C9-4918-B8A1-0086C20ABDC0}" sibTransId="{A8A8E9E6-51EE-4603-B58B-B5E6880CBD85}"/>
    <dgm:cxn modelId="{DB25DEED-7C57-4F3D-965B-4147AB6CD1ED}" srcId="{97CA17D8-4B40-4D84-8D65-1143079DBB4C}" destId="{15E88ED5-9C2D-4A40-AD6D-A75A3F4A41B3}" srcOrd="1" destOrd="0" parTransId="{62373A76-4F21-446D-B3AD-04947BE116DC}" sibTransId="{42FBA4E1-939B-428E-906B-5919BB4CDB45}"/>
    <dgm:cxn modelId="{170DE7EF-DEC9-4E9E-904E-91AE0FA7C292}" srcId="{98F60370-A706-4EB1-84D8-AE2153A25F11}" destId="{9771C3BA-2CCE-40F3-8073-1B89527E9047}" srcOrd="1" destOrd="0" parTransId="{69FC5B29-6760-44D7-9045-0C773B608D68}" sibTransId="{EADA25A9-0226-4C14-9C16-6150B774F6EC}"/>
    <dgm:cxn modelId="{C8C334F0-3FB3-4C8E-9FBB-516594EAF879}" type="presOf" srcId="{2930CB7E-E7D6-4C64-8AEE-11BC7849B258}" destId="{E3F24195-8CE9-47EB-9554-3E18AE092BF0}" srcOrd="0" destOrd="0" presId="urn:microsoft.com/office/officeart/2016/7/layout/HorizontalActionList"/>
    <dgm:cxn modelId="{1D9D54AD-93DE-4416-A6AF-0C47A1657C39}" type="presParOf" srcId="{E3F24195-8CE9-47EB-9554-3E18AE092BF0}" destId="{E04F9BE1-10D1-4954-B765-5111CB20BBA2}" srcOrd="0" destOrd="0" presId="urn:microsoft.com/office/officeart/2016/7/layout/HorizontalActionList"/>
    <dgm:cxn modelId="{58B8652A-959F-4AAF-B50A-9F374DF297C7}" type="presParOf" srcId="{E04F9BE1-10D1-4954-B765-5111CB20BBA2}" destId="{E48CAA74-9257-4F14-A065-7450819C7791}" srcOrd="0" destOrd="0" presId="urn:microsoft.com/office/officeart/2016/7/layout/HorizontalActionList"/>
    <dgm:cxn modelId="{E0281830-1DBE-4006-B287-5F8DBB2B2A5A}" type="presParOf" srcId="{E04F9BE1-10D1-4954-B765-5111CB20BBA2}" destId="{3C35E0A3-7449-411A-A0EF-1B6AD500C60A}" srcOrd="1" destOrd="0" presId="urn:microsoft.com/office/officeart/2016/7/layout/HorizontalActionList"/>
    <dgm:cxn modelId="{8A2E0D1F-C8C1-4154-A78C-7F2FAC817F35}" type="presParOf" srcId="{E3F24195-8CE9-47EB-9554-3E18AE092BF0}" destId="{E54D5F5E-865B-4E8F-9114-7D6FC966EC8E}" srcOrd="1" destOrd="0" presId="urn:microsoft.com/office/officeart/2016/7/layout/HorizontalActionList"/>
    <dgm:cxn modelId="{2C3CFF16-F21E-405E-96AA-8CFEC094C105}" type="presParOf" srcId="{E3F24195-8CE9-47EB-9554-3E18AE092BF0}" destId="{234243FF-D47E-453C-ACD3-180049C40CD3}" srcOrd="2" destOrd="0" presId="urn:microsoft.com/office/officeart/2016/7/layout/HorizontalActionList"/>
    <dgm:cxn modelId="{E756ABD3-5A6E-48C3-8A72-D566670A554A}" type="presParOf" srcId="{234243FF-D47E-453C-ACD3-180049C40CD3}" destId="{65916055-A881-4BC9-BFC2-06DD2A1715FB}" srcOrd="0" destOrd="0" presId="urn:microsoft.com/office/officeart/2016/7/layout/HorizontalActionList"/>
    <dgm:cxn modelId="{E6411540-FEC6-483A-9762-1C8D58C601AE}" type="presParOf" srcId="{234243FF-D47E-453C-ACD3-180049C40CD3}" destId="{E3D56A68-BD91-4037-8065-908A1A604383}" srcOrd="1" destOrd="0" presId="urn:microsoft.com/office/officeart/2016/7/layout/HorizontalActionList"/>
    <dgm:cxn modelId="{DF8A3EED-9E18-4459-9A98-641F669F52FE}" type="presParOf" srcId="{E3F24195-8CE9-47EB-9554-3E18AE092BF0}" destId="{F809DF98-AA66-4B3E-8C22-80B9662B67BB}" srcOrd="3" destOrd="0" presId="urn:microsoft.com/office/officeart/2016/7/layout/HorizontalActionList"/>
    <dgm:cxn modelId="{CA338345-9387-482E-8554-BC22FDA81401}" type="presParOf" srcId="{E3F24195-8CE9-47EB-9554-3E18AE092BF0}" destId="{F4640AA8-A077-4885-848C-2F482A92606D}" srcOrd="4" destOrd="0" presId="urn:microsoft.com/office/officeart/2016/7/layout/HorizontalActionList"/>
    <dgm:cxn modelId="{39EF6F97-04AA-430A-9B60-D27CD4A0F07D}" type="presParOf" srcId="{F4640AA8-A077-4885-848C-2F482A92606D}" destId="{ED78B958-18D5-4DC3-B917-2B773870F66B}" srcOrd="0" destOrd="0" presId="urn:microsoft.com/office/officeart/2016/7/layout/HorizontalActionList"/>
    <dgm:cxn modelId="{64065793-DE14-4C93-AE13-50EC4CAEBF7C}" type="presParOf" srcId="{F4640AA8-A077-4885-848C-2F482A92606D}" destId="{A511866D-4535-4FA2-849A-1A3B937277D4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CAA74-9257-4F14-A065-7450819C7791}">
      <dsp:nvSpPr>
        <dsp:cNvPr id="0" name=""/>
        <dsp:cNvSpPr/>
      </dsp:nvSpPr>
      <dsp:spPr>
        <a:xfrm>
          <a:off x="11262" y="485"/>
          <a:ext cx="3313198" cy="9939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16" tIns="261816" rIns="261816" bIns="26181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b="1" kern="1200" dirty="0"/>
            <a:t>Dagligvarebutikker</a:t>
          </a:r>
          <a:endParaRPr lang="en-US" sz="2200" kern="1200" dirty="0"/>
        </a:p>
      </dsp:txBody>
      <dsp:txXfrm>
        <a:off x="11262" y="485"/>
        <a:ext cx="3313198" cy="993959"/>
      </dsp:txXfrm>
    </dsp:sp>
    <dsp:sp modelId="{3C35E0A3-7449-411A-A0EF-1B6AD500C60A}">
      <dsp:nvSpPr>
        <dsp:cNvPr id="0" name=""/>
        <dsp:cNvSpPr/>
      </dsp:nvSpPr>
      <dsp:spPr>
        <a:xfrm>
          <a:off x="11262" y="994445"/>
          <a:ext cx="3313198" cy="214415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270" tIns="327270" rIns="327270" bIns="32727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Hvor man gør sine daglige indkøb. 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Det er typisk mad, kolonialvarer og andre fornødenheder, og blandt disse butikker finder vi bl.a. Bilka, Føtex, Netto, Kvickly, Fakta, Irma, Rema 1000 og Spar.       </a:t>
          </a:r>
          <a:endParaRPr lang="en-US" sz="1600" kern="1200" dirty="0"/>
        </a:p>
      </dsp:txBody>
      <dsp:txXfrm>
        <a:off x="11262" y="994445"/>
        <a:ext cx="3313198" cy="2144158"/>
      </dsp:txXfrm>
    </dsp:sp>
    <dsp:sp modelId="{65916055-A881-4BC9-BFC2-06DD2A1715FB}">
      <dsp:nvSpPr>
        <dsp:cNvPr id="0" name=""/>
        <dsp:cNvSpPr/>
      </dsp:nvSpPr>
      <dsp:spPr>
        <a:xfrm>
          <a:off x="3432250" y="485"/>
          <a:ext cx="3313198" cy="99395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16" tIns="261816" rIns="261816" bIns="26181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b="1" kern="1200"/>
            <a:t>Udvalgsvarebutikker</a:t>
          </a:r>
          <a:endParaRPr lang="en-US" sz="2200" kern="1200"/>
        </a:p>
      </dsp:txBody>
      <dsp:txXfrm>
        <a:off x="3432250" y="485"/>
        <a:ext cx="3313198" cy="993959"/>
      </dsp:txXfrm>
    </dsp:sp>
    <dsp:sp modelId="{E3D56A68-BD91-4037-8065-908A1A604383}">
      <dsp:nvSpPr>
        <dsp:cNvPr id="0" name=""/>
        <dsp:cNvSpPr/>
      </dsp:nvSpPr>
      <dsp:spPr>
        <a:xfrm>
          <a:off x="3432250" y="994445"/>
          <a:ext cx="3313198" cy="214415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270" tIns="327270" rIns="327270" bIns="32727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Har udvalgte varer inden for nogle bestemte kategorier.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Det kan være butikker der fx forhandler sportstøj, tøj eller elektronik. Her kan nævnes H&amp;M, </a:t>
          </a:r>
          <a:r>
            <a:rPr lang="da-DK" sz="1600" kern="1200" dirty="0" err="1"/>
            <a:t>Sportigan</a:t>
          </a:r>
          <a:r>
            <a:rPr lang="da-DK" sz="1600" kern="1200" dirty="0"/>
            <a:t> og Power.      </a:t>
          </a:r>
          <a:endParaRPr lang="en-US" sz="1600" kern="1200" dirty="0"/>
        </a:p>
      </dsp:txBody>
      <dsp:txXfrm>
        <a:off x="3432250" y="994445"/>
        <a:ext cx="3313198" cy="2144158"/>
      </dsp:txXfrm>
    </dsp:sp>
    <dsp:sp modelId="{ED78B958-18D5-4DC3-B917-2B773870F66B}">
      <dsp:nvSpPr>
        <dsp:cNvPr id="0" name=""/>
        <dsp:cNvSpPr/>
      </dsp:nvSpPr>
      <dsp:spPr>
        <a:xfrm>
          <a:off x="6853237" y="485"/>
          <a:ext cx="3313198" cy="99395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16" tIns="261816" rIns="261816" bIns="26181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b="1" kern="1200"/>
            <a:t>Specialbutikker</a:t>
          </a:r>
          <a:endParaRPr lang="en-US" sz="2200" kern="1200"/>
        </a:p>
      </dsp:txBody>
      <dsp:txXfrm>
        <a:off x="6853237" y="485"/>
        <a:ext cx="3313198" cy="993959"/>
      </dsp:txXfrm>
    </dsp:sp>
    <dsp:sp modelId="{A511866D-4535-4FA2-849A-1A3B937277D4}">
      <dsp:nvSpPr>
        <dsp:cNvPr id="0" name=""/>
        <dsp:cNvSpPr/>
      </dsp:nvSpPr>
      <dsp:spPr>
        <a:xfrm>
          <a:off x="6853237" y="994445"/>
          <a:ext cx="3313198" cy="214415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270" tIns="327270" rIns="327270" bIns="32727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Bestemt mærke som fx B&amp;O-butikker og Louis Vuitton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Apotekere, boghandlere eller slagterbutikker er ligeledes specialister, som har et afgrænset sortiment på detailvaremarkedet.</a:t>
          </a:r>
          <a:endParaRPr lang="en-US" sz="1600" kern="1200" dirty="0"/>
        </a:p>
      </dsp:txBody>
      <dsp:txXfrm>
        <a:off x="6853237" y="994445"/>
        <a:ext cx="3313198" cy="2144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9D4jY-eWSU&amp;feature=youtu.be" TargetMode="External"/><Relationship Id="rId2" Type="http://schemas.openxmlformats.org/officeDocument/2006/relationships/hyperlink" Target="https://www.youtube.com/watch?v=F3_CjM-w92A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fs-fc-eudeux.ibog.gyldendal.dk/?id=236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jendomstorvet.dk/ledigelokaler/oestjylland/horsens/detailhandel-buti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EF3912-81BC-2119-A969-4394EEBF2F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36" b="139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BE5AF9E-85FF-422D-A6F9-B61733FB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3"/>
            <a:ext cx="8991600" cy="1823515"/>
          </a:xfrm>
          <a:solidFill>
            <a:schemeClr val="bg1">
              <a:alpha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da-DK" sz="2400" b="1" dirty="0">
                <a:solidFill>
                  <a:schemeClr val="tx1"/>
                </a:solidFill>
              </a:rPr>
              <a:t>Place </a:t>
            </a:r>
            <a:br>
              <a:rPr lang="da-DK" sz="2400" dirty="0">
                <a:solidFill>
                  <a:schemeClr val="tx1"/>
                </a:solidFill>
              </a:rPr>
            </a:b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distribution</a:t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&amp; </a:t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Beliggenhed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A6B5943-FA1A-415E-AB46-1254F0A47E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45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80320-D46A-4B75-A54A-EC8D42029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405600"/>
            <a:ext cx="4486656" cy="5476725"/>
          </a:xfrm>
        </p:spPr>
        <p:txBody>
          <a:bodyPr>
            <a:normAutofit/>
          </a:bodyPr>
          <a:lstStyle/>
          <a:p>
            <a:r>
              <a:rPr lang="da-DK" sz="1800" dirty="0"/>
              <a:t>Opfølgning fra sidste gang:</a:t>
            </a:r>
            <a:br>
              <a:rPr lang="da-DK" sz="1800" dirty="0"/>
            </a:br>
            <a:br>
              <a:rPr lang="da-DK" dirty="0"/>
            </a:br>
            <a:r>
              <a:rPr lang="da-DK" sz="1800" dirty="0">
                <a:solidFill>
                  <a:schemeClr val="accent2">
                    <a:lumMod val="75000"/>
                  </a:schemeClr>
                </a:solidFill>
              </a:rPr>
              <a:t>Sammenligning af Kids </a:t>
            </a:r>
            <a:r>
              <a:rPr lang="da-DK" sz="1800" dirty="0" err="1">
                <a:solidFill>
                  <a:schemeClr val="accent2">
                    <a:lumMod val="75000"/>
                  </a:schemeClr>
                </a:solidFill>
              </a:rPr>
              <a:t>Coolshop</a:t>
            </a:r>
            <a:r>
              <a:rPr lang="da-DK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da-DK" sz="1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da-DK" sz="1800" dirty="0">
                <a:solidFill>
                  <a:schemeClr val="accent2">
                    <a:lumMod val="75000"/>
                  </a:schemeClr>
                </a:solidFill>
              </a:rPr>
              <a:t>og </a:t>
            </a:r>
            <a:br>
              <a:rPr lang="da-DK" sz="1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da-DK" sz="1800" dirty="0" err="1">
                <a:solidFill>
                  <a:schemeClr val="accent2">
                    <a:lumMod val="75000"/>
                  </a:schemeClr>
                </a:solidFill>
              </a:rPr>
              <a:t>Lirum</a:t>
            </a:r>
            <a:r>
              <a:rPr lang="da-DK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a-DK" sz="1800" dirty="0" err="1">
                <a:solidFill>
                  <a:schemeClr val="accent2">
                    <a:lumMod val="75000"/>
                  </a:schemeClr>
                </a:solidFill>
              </a:rPr>
              <a:t>Larum</a:t>
            </a:r>
            <a:r>
              <a:rPr lang="da-DK" sz="1800" dirty="0">
                <a:solidFill>
                  <a:schemeClr val="accent2">
                    <a:lumMod val="75000"/>
                  </a:schemeClr>
                </a:solidFill>
              </a:rPr>
              <a:t> Leg</a:t>
            </a:r>
            <a:br>
              <a:rPr lang="da-DK" sz="1800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24F44B-9071-4FD5-BC2C-67546609F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196" y="179109"/>
            <a:ext cx="5723000" cy="652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Opgave:   Kids </a:t>
            </a:r>
            <a:r>
              <a:rPr lang="da-DK" dirty="0" err="1"/>
              <a:t>Coolshop</a:t>
            </a:r>
            <a:r>
              <a:rPr lang="da-DK" dirty="0"/>
              <a:t> og </a:t>
            </a:r>
            <a:r>
              <a:rPr lang="da-DK" dirty="0" err="1"/>
              <a:t>Lirum</a:t>
            </a:r>
            <a:r>
              <a:rPr lang="da-DK" dirty="0"/>
              <a:t> </a:t>
            </a:r>
            <a:r>
              <a:rPr lang="da-DK" dirty="0" err="1"/>
              <a:t>Larum</a:t>
            </a:r>
            <a:r>
              <a:rPr lang="da-DK" dirty="0"/>
              <a:t> leg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Ide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Målgruppe (alder, køn, interesser, indkomst eller lign)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Historie, ejerforhold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Generisk/konkurrencestrategi (begrund)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Sortiment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Hvilke produkttyper? (kortvarige, langvarige, dagligvarer, udvalgsvarer, specialvarer, digitale produkter)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Find eksempler på produkter, fra begge onlinebutikker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Hvad de gør for at få kunderne tilbage.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Hvilken virksomhed mener I er mest succesfuld? Og hvorfor?</a:t>
            </a:r>
          </a:p>
          <a:p>
            <a:pPr marL="0" indent="0">
              <a:buNone/>
            </a:pPr>
            <a:r>
              <a:rPr lang="da-DK" dirty="0"/>
              <a:t>Skriv i et </a:t>
            </a:r>
            <a:r>
              <a:rPr lang="da-DK" dirty="0" err="1"/>
              <a:t>powerpoint</a:t>
            </a:r>
            <a:r>
              <a:rPr lang="da-DK" dirty="0"/>
              <a:t>.</a:t>
            </a:r>
          </a:p>
          <a:p>
            <a:pPr marL="0" indent="0">
              <a:buNone/>
            </a:pPr>
            <a:r>
              <a:rPr lang="da-DK" dirty="0"/>
              <a:t>Vi vælger en gruppe som fremlægger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457200" indent="-457200">
              <a:buFont typeface="+mj-lt"/>
              <a:buAutoNum type="arabicPeriod"/>
            </a:pPr>
            <a:endParaRPr lang="da-DK" dirty="0"/>
          </a:p>
          <a:p>
            <a:pPr marL="457200" indent="-457200">
              <a:buFont typeface="+mj-lt"/>
              <a:buAutoNum type="arabicPeriod"/>
            </a:pPr>
            <a:endParaRPr lang="da-DK" dirty="0"/>
          </a:p>
          <a:p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185F08D-25CD-4054-9E6E-9C77AD80A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568" y="4332903"/>
            <a:ext cx="3794760" cy="1134836"/>
          </a:xfrm>
        </p:spPr>
        <p:txBody>
          <a:bodyPr>
            <a:normAutofit fontScale="25000" lnSpcReduction="20000"/>
          </a:bodyPr>
          <a:lstStyle/>
          <a:p>
            <a:r>
              <a:rPr lang="da-DK" b="1" dirty="0"/>
              <a:t>Videoer om de to virksomheder</a:t>
            </a:r>
            <a:r>
              <a:rPr lang="da-DK" dirty="0"/>
              <a:t>:</a:t>
            </a:r>
          </a:p>
          <a:p>
            <a:r>
              <a:rPr lang="da-DK" sz="6200" dirty="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Vidoer</a:t>
            </a:r>
            <a:r>
              <a:rPr lang="da-DK" sz="62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</a:p>
          <a:p>
            <a:r>
              <a:rPr lang="da-DK" sz="6200" u="sng" dirty="0">
                <a:solidFill>
                  <a:srgbClr val="F59E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Kids Cool shop</a:t>
            </a:r>
            <a:endParaRPr lang="da-DK" sz="6200" dirty="0"/>
          </a:p>
          <a:p>
            <a:r>
              <a:rPr lang="da-DK" sz="6200" dirty="0"/>
              <a:t>: </a:t>
            </a:r>
            <a:r>
              <a:rPr lang="da-DK" sz="6200" u="sng" dirty="0" err="1">
                <a:hlinkClick r:id="rId3"/>
              </a:rPr>
              <a:t>Lirum</a:t>
            </a:r>
            <a:r>
              <a:rPr lang="da-DK" sz="6200" u="sng" dirty="0">
                <a:hlinkClick r:id="rId3"/>
              </a:rPr>
              <a:t> </a:t>
            </a:r>
            <a:r>
              <a:rPr lang="da-DK" sz="6200" u="sng" dirty="0" err="1">
                <a:hlinkClick r:id="rId3"/>
              </a:rPr>
              <a:t>Larum</a:t>
            </a:r>
            <a:r>
              <a:rPr lang="da-DK" sz="6200" u="sng" dirty="0">
                <a:hlinkClick r:id="rId3"/>
              </a:rPr>
              <a:t> Leg - YouTube</a:t>
            </a:r>
            <a:endParaRPr lang="da-DK" sz="62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716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0477E7-AA87-40E2-A861-42C87262E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2404872"/>
            <a:ext cx="3285007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400" b="1" dirty="0">
                <a:solidFill>
                  <a:srgbClr val="262626"/>
                </a:solidFill>
                <a:latin typeface="+mn-lt"/>
              </a:rPr>
              <a:t>Place - distribution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6F0A31-5407-4EFA-9DFA-67E942682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2E137AF-4B89-4CCD-BDA8-3A3BE9844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376" y="1957563"/>
            <a:ext cx="6257544" cy="262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59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D1C6B7-BCDE-4C7D-A934-6E520BBA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da-DK" b="1" dirty="0">
                <a:latin typeface="+mn-lt"/>
              </a:rPr>
              <a:t>Fysiske Butikstyper</a:t>
            </a:r>
            <a:endParaRPr lang="en-US" b="1" dirty="0">
              <a:latin typeface="+mn-lt"/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ADB82B4F-49D9-CCE7-BF51-BFCBCE76A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692064"/>
              </p:ext>
            </p:extLst>
          </p:nvPr>
        </p:nvGraphicFramePr>
        <p:xfrm>
          <a:off x="946984" y="2638425"/>
          <a:ext cx="10177699" cy="313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3543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1750F9-BEC8-58BB-7462-AE0396D6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92" y="2404872"/>
            <a:ext cx="4154315" cy="162763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da-DK" sz="1800" b="1" noProof="0" dirty="0">
                <a:solidFill>
                  <a:srgbClr val="262626"/>
                </a:solidFill>
              </a:rPr>
              <a:t>Distributionsstrateg</a:t>
            </a:r>
            <a:r>
              <a:rPr lang="da-DK" sz="1800" noProof="0" dirty="0">
                <a:solidFill>
                  <a:srgbClr val="262626"/>
                </a:solidFill>
              </a:rPr>
              <a:t>i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8D5D57DD-39C5-48F4-947E-0C011738B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74B113-3A23-49DB-92CA-8BD96F3E9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0412" y="802767"/>
            <a:ext cx="656539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D94DD7F-577E-29C8-BE6B-E64575733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141" y="1833924"/>
            <a:ext cx="6571951" cy="303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4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6CA1630F-54C4-47F6-8486-5F7CC4BCD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5963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7C03C8-4BFC-4E2C-95FE-581E1C852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89" y="2893469"/>
            <a:ext cx="2787467" cy="1829255"/>
          </a:xfrm>
        </p:spPr>
        <p:txBody>
          <a:bodyPr>
            <a:noAutofit/>
          </a:bodyPr>
          <a:lstStyle/>
          <a:p>
            <a:r>
              <a:rPr lang="da-DK" sz="1400" b="1" dirty="0"/>
              <a:t>Beliggenhed</a:t>
            </a:r>
            <a:br>
              <a:rPr lang="da-DK" sz="1400" b="1" dirty="0"/>
            </a:br>
            <a:br>
              <a:rPr lang="da-DK" sz="1400" b="1" dirty="0"/>
            </a:br>
            <a:r>
              <a:rPr lang="da-DK" sz="1400" b="1" dirty="0"/>
              <a:t>Video: Søstrene grene</a:t>
            </a:r>
            <a:br>
              <a:rPr lang="da-DK" sz="1400" b="1" dirty="0"/>
            </a:br>
            <a:r>
              <a:rPr lang="da-DK" sz="1400" b="1" dirty="0">
                <a:hlinkClick r:id="rId2"/>
              </a:rPr>
              <a:t>https://afs-fc-eudeux.ibog.gyldendal.dk/?id=236</a:t>
            </a:r>
            <a:br>
              <a:rPr lang="da-DK" sz="1400" b="1" dirty="0"/>
            </a:br>
            <a:br>
              <a:rPr lang="da-DK" sz="1050" b="1" dirty="0"/>
            </a:br>
            <a:endParaRPr lang="en-US" sz="1050" b="1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95A5C002-EEAC-47BC-97F8-E07A01303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4519" y="640080"/>
            <a:ext cx="6847401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1E61827-B845-4898-96F3-723372490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008" y="806357"/>
            <a:ext cx="6508844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EB7A4AF-14E8-4284-BEDA-9A7CE3F60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497" y="970949"/>
            <a:ext cx="5260015" cy="462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28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A1630F-54C4-47F6-8486-5F7CC4BCD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5963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BE058F-88FF-4F5C-8158-BBD8DB5C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89" y="2893470"/>
            <a:ext cx="2787467" cy="1071062"/>
          </a:xfrm>
        </p:spPr>
        <p:txBody>
          <a:bodyPr>
            <a:normAutofit/>
          </a:bodyPr>
          <a:lstStyle/>
          <a:p>
            <a:r>
              <a:rPr lang="da-DK" sz="2400" b="1" dirty="0">
                <a:latin typeface="+mn-lt"/>
              </a:rPr>
              <a:t>kædetyper</a:t>
            </a:r>
            <a:endParaRPr lang="en-US" sz="2400" b="1" dirty="0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A5C002-EEAC-47BC-97F8-E07A01303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4519" y="640080"/>
            <a:ext cx="6847401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61827-B845-4898-96F3-723372490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008" y="806357"/>
            <a:ext cx="6508844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C865D998-D7F9-4C3F-98F3-37281E26B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223607"/>
              </p:ext>
            </p:extLst>
          </p:nvPr>
        </p:nvGraphicFramePr>
        <p:xfrm>
          <a:off x="5082139" y="1199631"/>
          <a:ext cx="6142123" cy="414207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21954">
                  <a:extLst>
                    <a:ext uri="{9D8B030D-6E8A-4147-A177-3AD203B41FA5}">
                      <a16:colId xmlns:a16="http://schemas.microsoft.com/office/drawing/2014/main" val="4188198138"/>
                    </a:ext>
                  </a:extLst>
                </a:gridCol>
                <a:gridCol w="3411654">
                  <a:extLst>
                    <a:ext uri="{9D8B030D-6E8A-4147-A177-3AD203B41FA5}">
                      <a16:colId xmlns:a16="http://schemas.microsoft.com/office/drawing/2014/main" val="2064844308"/>
                    </a:ext>
                  </a:extLst>
                </a:gridCol>
                <a:gridCol w="1608515">
                  <a:extLst>
                    <a:ext uri="{9D8B030D-6E8A-4147-A177-3AD203B41FA5}">
                      <a16:colId xmlns:a16="http://schemas.microsoft.com/office/drawing/2014/main" val="1354656033"/>
                    </a:ext>
                  </a:extLst>
                </a:gridCol>
              </a:tblGrid>
              <a:tr h="226681">
                <a:tc>
                  <a:txBody>
                    <a:bodyPr/>
                    <a:lstStyle/>
                    <a:p>
                      <a:r>
                        <a:rPr lang="da-DK" sz="1000"/>
                        <a:t>Kæde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Forklaring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Eksempler</a:t>
                      </a:r>
                      <a:endParaRPr lang="en-US" sz="1000"/>
                    </a:p>
                  </a:txBody>
                  <a:tcPr marL="51518" marR="51518" marT="25759" marB="25759"/>
                </a:tc>
                <a:extLst>
                  <a:ext uri="{0D108BD9-81ED-4DB2-BD59-A6C34878D82A}">
                    <a16:rowId xmlns:a16="http://schemas.microsoft.com/office/drawing/2014/main" val="1104891819"/>
                  </a:ext>
                </a:extLst>
              </a:tr>
              <a:tr h="844900">
                <a:tc>
                  <a:txBody>
                    <a:bodyPr/>
                    <a:lstStyle/>
                    <a:p>
                      <a:r>
                        <a:rPr lang="da-DK" sz="1000"/>
                        <a:t>Frivillig kæde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En del af konceptet/forretningsreglerne er fælles for butikkerne. Alle butikkerne er økonomiske og juridiske selvstændige, overskuddet tilhører ejeren.</a:t>
                      </a:r>
                    </a:p>
                    <a:p>
                      <a:r>
                        <a:rPr lang="da-DK" sz="1000"/>
                        <a:t>Ejeren styrer ofte selv den enkelte butik.</a:t>
                      </a:r>
                    </a:p>
                    <a:p>
                      <a:r>
                        <a:rPr lang="da-DK" sz="1000"/>
                        <a:t>Ofte fælles indkøb og markedsføring.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Tøjeksperten, MR,</a:t>
                      </a:r>
                    </a:p>
                    <a:p>
                      <a:r>
                        <a:rPr lang="da-DK" sz="1000"/>
                        <a:t>Skoringen, </a:t>
                      </a:r>
                    </a:p>
                    <a:p>
                      <a:r>
                        <a:rPr lang="da-DK" sz="1000"/>
                        <a:t>Bog &amp; Ide, Kop og kande</a:t>
                      </a:r>
                      <a:endParaRPr lang="en-US" sz="1000"/>
                    </a:p>
                  </a:txBody>
                  <a:tcPr marL="51518" marR="51518" marT="25759" marB="25759"/>
                </a:tc>
                <a:extLst>
                  <a:ext uri="{0D108BD9-81ED-4DB2-BD59-A6C34878D82A}">
                    <a16:rowId xmlns:a16="http://schemas.microsoft.com/office/drawing/2014/main" val="2714317856"/>
                  </a:ext>
                </a:extLst>
              </a:tr>
              <a:tr h="844900">
                <a:tc>
                  <a:txBody>
                    <a:bodyPr/>
                    <a:lstStyle/>
                    <a:p>
                      <a:r>
                        <a:rPr lang="da-DK" sz="1000"/>
                        <a:t>Egentlig / kapital kæde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Samme koncept/forretningsregler i alle butikkerne.</a:t>
                      </a:r>
                    </a:p>
                    <a:p>
                      <a:r>
                        <a:rPr lang="da-DK" sz="1000"/>
                        <a:t>Kæden styres af en person eller et selskab. </a:t>
                      </a:r>
                    </a:p>
                    <a:p>
                      <a:r>
                        <a:rPr lang="da-DK" sz="1000"/>
                        <a:t>De enkelte butikker styres af en butikschef som er ansat, med fast løn.</a:t>
                      </a:r>
                    </a:p>
                    <a:p>
                      <a:r>
                        <a:rPr lang="da-DK" sz="1000"/>
                        <a:t>Ensartet markedsføring</a:t>
                      </a:r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Bilka, Føtex, Netto</a:t>
                      </a:r>
                    </a:p>
                    <a:p>
                      <a:r>
                        <a:rPr lang="da-DK" sz="1000"/>
                        <a:t>H&amp;M, Ikea, Zara, JYSK, Bestseller</a:t>
                      </a:r>
                      <a:endParaRPr lang="en-US" sz="1000"/>
                    </a:p>
                  </a:txBody>
                  <a:tcPr marL="51518" marR="51518" marT="25759" marB="25759"/>
                </a:tc>
                <a:extLst>
                  <a:ext uri="{0D108BD9-81ED-4DB2-BD59-A6C34878D82A}">
                    <a16:rowId xmlns:a16="http://schemas.microsoft.com/office/drawing/2014/main" val="2911651723"/>
                  </a:ext>
                </a:extLst>
              </a:tr>
              <a:tr h="381236">
                <a:tc>
                  <a:txBody>
                    <a:bodyPr/>
                    <a:lstStyle/>
                    <a:p>
                      <a:r>
                        <a:rPr lang="da-DK" sz="1000"/>
                        <a:t>Kooperativ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Ejet af et kooperativ = sammenslutning af medlemmer</a:t>
                      </a:r>
                    </a:p>
                    <a:p>
                      <a:r>
                        <a:rPr lang="da-DK" sz="1000"/>
                        <a:t>Drives forretningsmæssigt som en kapitalkæde.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Kvickly, Brugsen, Fakta, Irma</a:t>
                      </a:r>
                      <a:endParaRPr lang="en-US" sz="1000"/>
                    </a:p>
                  </a:txBody>
                  <a:tcPr marL="51518" marR="51518" marT="25759" marB="25759"/>
                </a:tc>
                <a:extLst>
                  <a:ext uri="{0D108BD9-81ED-4DB2-BD59-A6C34878D82A}">
                    <a16:rowId xmlns:a16="http://schemas.microsoft.com/office/drawing/2014/main" val="2262811281"/>
                  </a:ext>
                </a:extLst>
              </a:tr>
              <a:tr h="1463119">
                <a:tc>
                  <a:txBody>
                    <a:bodyPr/>
                    <a:lstStyle/>
                    <a:p>
                      <a:r>
                        <a:rPr lang="da-DK" sz="1000"/>
                        <a:t>Franchise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 dirty="0"/>
                        <a:t>Samme koncept/forretningsregler i alle butikker.</a:t>
                      </a:r>
                    </a:p>
                    <a:p>
                      <a:r>
                        <a:rPr lang="da-DK" sz="1000" dirty="0"/>
                        <a:t>Konceptet skal overholdes. </a:t>
                      </a:r>
                    </a:p>
                    <a:p>
                      <a:r>
                        <a:rPr lang="da-DK" sz="1000" dirty="0"/>
                        <a:t>Der er en manual, hvor alle forretningsregler står og manualen skal følges.</a:t>
                      </a:r>
                    </a:p>
                    <a:p>
                      <a:r>
                        <a:rPr lang="da-DK" sz="1000" dirty="0"/>
                        <a:t>Ideen ejes af franchisegiver – men hver butik ejes af en franchisetager, der betaler en del af omsætningen til franchisegiver, men al resten af omsætningen tilhører franchisetager som ved en frivillig kæde.</a:t>
                      </a:r>
                    </a:p>
                    <a:p>
                      <a:r>
                        <a:rPr lang="da-DK" sz="1000" dirty="0"/>
                        <a:t>Ensartet markedsføring mm</a:t>
                      </a:r>
                      <a:endParaRPr lang="en-US" sz="1000" dirty="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Rema1000, </a:t>
                      </a:r>
                    </a:p>
                    <a:p>
                      <a:r>
                        <a:rPr lang="da-DK" sz="1000"/>
                        <a:t>7-eleven, Baresso, McDonalds</a:t>
                      </a:r>
                      <a:endParaRPr lang="en-US" sz="1000"/>
                    </a:p>
                  </a:txBody>
                  <a:tcPr marL="51518" marR="51518" marT="25759" marB="25759"/>
                </a:tc>
                <a:extLst>
                  <a:ext uri="{0D108BD9-81ED-4DB2-BD59-A6C34878D82A}">
                    <a16:rowId xmlns:a16="http://schemas.microsoft.com/office/drawing/2014/main" val="2484513521"/>
                  </a:ext>
                </a:extLst>
              </a:tr>
              <a:tr h="381236">
                <a:tc>
                  <a:txBody>
                    <a:bodyPr/>
                    <a:lstStyle/>
                    <a:p>
                      <a:r>
                        <a:rPr lang="da-DK" sz="1000"/>
                        <a:t>Hybrid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Blanding af kapital og franchisekæde</a:t>
                      </a:r>
                      <a:endParaRPr lang="en-US" sz="1000"/>
                    </a:p>
                  </a:txBody>
                  <a:tcPr marL="51518" marR="51518" marT="25759" marB="25759"/>
                </a:tc>
                <a:tc>
                  <a:txBody>
                    <a:bodyPr/>
                    <a:lstStyle/>
                    <a:p>
                      <a:r>
                        <a:rPr lang="da-DK" sz="1000" dirty="0"/>
                        <a:t>JYSK, Bestseller, Søstrene Grene</a:t>
                      </a:r>
                      <a:endParaRPr lang="en-US" sz="1000" dirty="0"/>
                    </a:p>
                  </a:txBody>
                  <a:tcPr marL="51518" marR="51518" marT="25759" marB="25759"/>
                </a:tc>
                <a:extLst>
                  <a:ext uri="{0D108BD9-81ED-4DB2-BD59-A6C34878D82A}">
                    <a16:rowId xmlns:a16="http://schemas.microsoft.com/office/drawing/2014/main" val="2444445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238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BBF8BA-F68F-4854-9389-BB6457C1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2404872"/>
            <a:ext cx="3044952" cy="162763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b="1" dirty="0">
                <a:solidFill>
                  <a:srgbClr val="262626"/>
                </a:solidFill>
              </a:rPr>
              <a:t>Franchise: Fordele &amp; </a:t>
            </a:r>
            <a:r>
              <a:rPr lang="en-US" b="1" dirty="0" err="1">
                <a:solidFill>
                  <a:srgbClr val="262626"/>
                </a:solidFill>
              </a:rPr>
              <a:t>ulemper</a:t>
            </a:r>
            <a:r>
              <a:rPr lang="en-US" b="1" dirty="0">
                <a:solidFill>
                  <a:srgbClr val="262626"/>
                </a:solidFill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5D57DD-39C5-48F4-947E-0C011738B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74B113-3A23-49DB-92CA-8BD96F3E9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0412" y="802767"/>
            <a:ext cx="656539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D763AE8-7D3D-464B-A96F-45870846B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655" y="1418220"/>
            <a:ext cx="6210906" cy="402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27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7EAD5F-0F7C-4AA1-4A2E-EB3D39CC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 err="1"/>
              <a:t>Opgave</a:t>
            </a:r>
            <a:r>
              <a:rPr lang="en-GB" dirty="0"/>
              <a:t> 1til </a:t>
            </a:r>
            <a:r>
              <a:rPr lang="en-GB" dirty="0" err="1"/>
              <a:t>dagens</a:t>
            </a:r>
            <a:r>
              <a:rPr lang="en-GB" dirty="0"/>
              <a:t> </a:t>
            </a:r>
            <a:r>
              <a:rPr lang="en-GB" dirty="0" err="1"/>
              <a:t>lektie</a:t>
            </a:r>
            <a:r>
              <a:rPr lang="en-GB" dirty="0"/>
              <a:t>: </a:t>
            </a:r>
            <a:r>
              <a:rPr lang="en-GB" dirty="0" err="1"/>
              <a:t>Beliggenhed</a:t>
            </a:r>
            <a:endParaRPr lang="en-GB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D94B0E-F402-A67D-9177-624DE77D0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da-DK" b="1" dirty="0">
                <a:solidFill>
                  <a:srgbClr val="404040"/>
                </a:solidFill>
              </a:rPr>
              <a:t>Opgave 1: Beliggenhed, hvor skal butikken ligge? </a:t>
            </a:r>
            <a:endParaRPr lang="da-DK" dirty="0">
              <a:solidFill>
                <a:srgbClr val="404040"/>
              </a:solidFill>
              <a:hlinkClick r:id="rId2"/>
            </a:endParaRPr>
          </a:p>
          <a:p>
            <a:r>
              <a:rPr lang="da-DK" u="sng" dirty="0">
                <a:solidFill>
                  <a:srgbClr val="404040"/>
                </a:solidFill>
                <a:hlinkClick r:id="rId2"/>
              </a:rPr>
              <a:t>https://www.ejendomstorvet.dk/ledigelokaler/oestjylland/horsens/detailhandel-butik</a:t>
            </a:r>
            <a:endParaRPr lang="da-DK" u="sng" dirty="0">
              <a:solidFill>
                <a:srgbClr val="404040"/>
              </a:solidFill>
            </a:endParaRPr>
          </a:p>
          <a:p>
            <a:r>
              <a:rPr lang="da-DK" dirty="0">
                <a:solidFill>
                  <a:srgbClr val="404040"/>
                </a:solidFill>
              </a:rPr>
              <a:t>Det er nemmest at bruge kortet på siden og se på leje/investering i Horsens midtby</a:t>
            </a:r>
          </a:p>
          <a:p>
            <a:pPr marL="0" indent="0">
              <a:buNone/>
            </a:pPr>
            <a:r>
              <a:rPr lang="da-DK" b="1" dirty="0">
                <a:solidFill>
                  <a:srgbClr val="404040"/>
                </a:solidFill>
              </a:rPr>
              <a:t>Hvilken en af butikkerne vil I vælge til</a:t>
            </a:r>
            <a:endParaRPr lang="da-DK" dirty="0">
              <a:solidFill>
                <a:srgbClr val="404040"/>
              </a:solidFill>
            </a:endParaRPr>
          </a:p>
          <a:p>
            <a:r>
              <a:rPr lang="da-DK" dirty="0">
                <a:solidFill>
                  <a:srgbClr val="404040"/>
                </a:solidFill>
              </a:rPr>
              <a:t>- tøjbutik</a:t>
            </a:r>
          </a:p>
          <a:p>
            <a:r>
              <a:rPr lang="da-DK" dirty="0">
                <a:solidFill>
                  <a:srgbClr val="404040"/>
                </a:solidFill>
              </a:rPr>
              <a:t>- mobilreparationer</a:t>
            </a:r>
          </a:p>
          <a:p>
            <a:r>
              <a:rPr lang="da-DK" dirty="0">
                <a:solidFill>
                  <a:srgbClr val="404040"/>
                </a:solidFill>
              </a:rPr>
              <a:t>- frisørsalon</a:t>
            </a:r>
          </a:p>
          <a:p>
            <a:endParaRPr lang="en-GB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239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C4FC2D-5957-3CDC-4D1F-9E6EF7A71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55AF06-DE01-B086-13CE-FA086343C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D63D6D-6A5C-D186-D215-7EDFCD000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D75775-7D50-9976-08B3-C6328887A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E944D9-DBFA-1F16-764A-82BDDC8AE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dirty="0" err="1"/>
              <a:t>Opgave</a:t>
            </a:r>
            <a:r>
              <a:rPr lang="en-GB" dirty="0"/>
              <a:t> 2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dagens</a:t>
            </a:r>
            <a:r>
              <a:rPr lang="en-GB" dirty="0"/>
              <a:t> </a:t>
            </a:r>
            <a:r>
              <a:rPr lang="en-GB" dirty="0" err="1"/>
              <a:t>lektie</a:t>
            </a:r>
            <a:r>
              <a:rPr lang="en-GB" dirty="0"/>
              <a:t>: </a:t>
            </a:r>
            <a:br>
              <a:rPr lang="en-GB" dirty="0"/>
            </a:br>
            <a:r>
              <a:rPr lang="en-GB" dirty="0" err="1"/>
              <a:t>Kædeformer</a:t>
            </a:r>
            <a:br>
              <a:rPr lang="en-GB" dirty="0"/>
            </a:br>
            <a:r>
              <a:rPr lang="en-GB" dirty="0"/>
              <a:t>´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5AF56E-82D9-C01E-B862-3D5057ACD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rgbClr val="404040"/>
              </a:solidFill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EFFE2AB5-4908-DC0A-3CFE-5C1F9B7AD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084053"/>
              </p:ext>
            </p:extLst>
          </p:nvPr>
        </p:nvGraphicFramePr>
        <p:xfrm>
          <a:off x="2231136" y="2073695"/>
          <a:ext cx="6746490" cy="3536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9298">
                  <a:extLst>
                    <a:ext uri="{9D8B030D-6E8A-4147-A177-3AD203B41FA5}">
                      <a16:colId xmlns:a16="http://schemas.microsoft.com/office/drawing/2014/main" val="3608227307"/>
                    </a:ext>
                  </a:extLst>
                </a:gridCol>
                <a:gridCol w="1349298">
                  <a:extLst>
                    <a:ext uri="{9D8B030D-6E8A-4147-A177-3AD203B41FA5}">
                      <a16:colId xmlns:a16="http://schemas.microsoft.com/office/drawing/2014/main" val="452235946"/>
                    </a:ext>
                  </a:extLst>
                </a:gridCol>
                <a:gridCol w="1349298">
                  <a:extLst>
                    <a:ext uri="{9D8B030D-6E8A-4147-A177-3AD203B41FA5}">
                      <a16:colId xmlns:a16="http://schemas.microsoft.com/office/drawing/2014/main" val="1426230038"/>
                    </a:ext>
                  </a:extLst>
                </a:gridCol>
                <a:gridCol w="1349298">
                  <a:extLst>
                    <a:ext uri="{9D8B030D-6E8A-4147-A177-3AD203B41FA5}">
                      <a16:colId xmlns:a16="http://schemas.microsoft.com/office/drawing/2014/main" val="716691516"/>
                    </a:ext>
                  </a:extLst>
                </a:gridCol>
                <a:gridCol w="1349298">
                  <a:extLst>
                    <a:ext uri="{9D8B030D-6E8A-4147-A177-3AD203B41FA5}">
                      <a16:colId xmlns:a16="http://schemas.microsoft.com/office/drawing/2014/main" val="2884916130"/>
                    </a:ext>
                  </a:extLst>
                </a:gridCol>
              </a:tblGrid>
              <a:tr h="1085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Ejerskab, hvordan fungerer det?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Hvem tjener pengene, og hvordan?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Fordele og ulemper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Eksempel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extLst>
                  <a:ext uri="{0D108BD9-81ED-4DB2-BD59-A6C34878D82A}">
                    <a16:rowId xmlns:a16="http://schemas.microsoft.com/office/drawing/2014/main" val="754950693"/>
                  </a:ext>
                </a:extLst>
              </a:tr>
              <a:tr h="544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 dirty="0">
                          <a:effectLst/>
                        </a:rPr>
                        <a:t>Frivillige kæder</a:t>
                      </a: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extLst>
                  <a:ext uri="{0D108BD9-81ED-4DB2-BD59-A6C34878D82A}">
                    <a16:rowId xmlns:a16="http://schemas.microsoft.com/office/drawing/2014/main" val="687130935"/>
                  </a:ext>
                </a:extLst>
              </a:tr>
              <a:tr h="1085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Egentlige kæder (kapitalkæder)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extLst>
                  <a:ext uri="{0D108BD9-81ED-4DB2-BD59-A6C34878D82A}">
                    <a16:rowId xmlns:a16="http://schemas.microsoft.com/office/drawing/2014/main" val="3757320072"/>
                  </a:ext>
                </a:extLst>
              </a:tr>
              <a:tr h="544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Cooperativer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extLst>
                  <a:ext uri="{0D108BD9-81ED-4DB2-BD59-A6C34878D82A}">
                    <a16:rowId xmlns:a16="http://schemas.microsoft.com/office/drawing/2014/main" val="2154001414"/>
                  </a:ext>
                </a:extLst>
              </a:tr>
              <a:tr h="276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Franchising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7620" anchor="ctr"/>
                </a:tc>
                <a:extLst>
                  <a:ext uri="{0D108BD9-81ED-4DB2-BD59-A6C34878D82A}">
                    <a16:rowId xmlns:a16="http://schemas.microsoft.com/office/drawing/2014/main" val="4081842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639178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6159</TotalTime>
  <Words>588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Aptos</vt:lpstr>
      <vt:lpstr>Arial</vt:lpstr>
      <vt:lpstr>Gill Sans MT</vt:lpstr>
      <vt:lpstr>Pakke</vt:lpstr>
      <vt:lpstr>Place   distribution &amp;  Beliggenhed</vt:lpstr>
      <vt:lpstr>Opfølgning fra sidste gang:  Sammenligning af Kids Coolshop  og  Lirum Larum Leg    </vt:lpstr>
      <vt:lpstr>Place - distribution</vt:lpstr>
      <vt:lpstr>Fysiske Butikstyper</vt:lpstr>
      <vt:lpstr>Distributionsstrategi</vt:lpstr>
      <vt:lpstr>Beliggenhed  Video: Søstrene grene https://afs-fc-eudeux.ibog.gyldendal.dk/?id=236  </vt:lpstr>
      <vt:lpstr>kædetyper</vt:lpstr>
      <vt:lpstr>Franchise: Fordele &amp; ulemper </vt:lpstr>
      <vt:lpstr>Opgave 1til dagens lektie: Beliggenhed</vt:lpstr>
      <vt:lpstr>Opgave 2 til dagens lektie:  Kædeformer 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 - distribution</dc:title>
  <dc:creator>Tilde Mose (TIMO - Underviser - SV - LMH)</dc:creator>
  <cp:lastModifiedBy>Stine Rømer Nielsen (SRN - Underviser - SP - LMH)</cp:lastModifiedBy>
  <cp:revision>31</cp:revision>
  <dcterms:created xsi:type="dcterms:W3CDTF">2022-08-15T09:50:43Z</dcterms:created>
  <dcterms:modified xsi:type="dcterms:W3CDTF">2025-09-03T19:10:15Z</dcterms:modified>
</cp:coreProperties>
</file>